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311" r:id="rId3"/>
    <p:sldId id="312" r:id="rId4"/>
    <p:sldId id="314" r:id="rId5"/>
    <p:sldId id="316" r:id="rId6"/>
    <p:sldId id="318" r:id="rId7"/>
    <p:sldId id="320" r:id="rId8"/>
    <p:sldId id="279" r:id="rId9"/>
    <p:sldId id="306" r:id="rId10"/>
    <p:sldId id="30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6077B-B92A-4D29-9E98-5EC2AA45C356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BABB4-C2C4-4BD6-867E-8D9C886BF1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29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464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5679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524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167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3553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ECD9-D92E-472B-9E86-6D3173AB5A5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4501-788A-4807-8B20-A0EC60C68F8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ECD9-D92E-472B-9E86-6D3173AB5A5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4501-788A-4807-8B20-A0EC60C68F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ECD9-D92E-472B-9E86-6D3173AB5A5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4501-788A-4807-8B20-A0EC60C68F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ECD9-D92E-472B-9E86-6D3173AB5A5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4501-788A-4807-8B20-A0EC60C68F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ECD9-D92E-472B-9E86-6D3173AB5A5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4501-788A-4807-8B20-A0EC60C68F8F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ECD9-D92E-472B-9E86-6D3173AB5A5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4501-788A-4807-8B20-A0EC60C68F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ECD9-D92E-472B-9E86-6D3173AB5A5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4501-788A-4807-8B20-A0EC60C68F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ECD9-D92E-472B-9E86-6D3173AB5A5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4501-788A-4807-8B20-A0EC60C68F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ECD9-D92E-472B-9E86-6D3173AB5A5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4501-788A-4807-8B20-A0EC60C68F8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8ECD9-D92E-472B-9E86-6D3173AB5A5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4501-788A-4807-8B20-A0EC60C68F8F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008ECD9-D92E-472B-9E86-6D3173AB5A5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B1E4501-788A-4807-8B20-A0EC60C68F8F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008ECD9-D92E-472B-9E86-6D3173AB5A53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B1E4501-788A-4807-8B20-A0EC60C68F8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63100" cy="494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725144"/>
            <a:ext cx="9143999" cy="21544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5400" b="1" i="1" dirty="0" err="1" smtClean="0">
                <a:solidFill>
                  <a:srgbClr val="FFC000"/>
                </a:solidFill>
                <a:latin typeface="Arial Narrow" panose="020B0606020202030204" pitchFamily="34" charset="0"/>
              </a:rPr>
              <a:t>Diagon</a:t>
            </a:r>
            <a:r>
              <a:rPr lang="en-GB" sz="5400" b="1" i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en-GB" sz="5400" b="1" i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Alley – Read Chapter 5</a:t>
            </a:r>
            <a:endParaRPr lang="en-GB" sz="4000" b="1" dirty="0" smtClean="0">
              <a:solidFill>
                <a:srgbClr val="FFC000"/>
              </a:solidFill>
              <a:latin typeface="Arial Narrow" panose="020B0606020202030204" pitchFamily="34" charset="0"/>
            </a:endParaRPr>
          </a:p>
          <a:p>
            <a:endParaRPr lang="en-GB" sz="4000" b="1" dirty="0" smtClean="0">
              <a:solidFill>
                <a:srgbClr val="FFC000"/>
              </a:solidFill>
              <a:latin typeface="Arial Narrow" panose="020B0606020202030204" pitchFamily="34" charset="0"/>
            </a:endParaRPr>
          </a:p>
          <a:p>
            <a:endParaRPr lang="en-GB" sz="4000" b="1" dirty="0" smtClean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1576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your own Wand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773936"/>
            <a:ext cx="4244280" cy="4623816"/>
          </a:xfrm>
        </p:spPr>
        <p:txBody>
          <a:bodyPr>
            <a:normAutofit fontScale="92500" lnSpcReduction="20000"/>
          </a:bodyPr>
          <a:lstStyle/>
          <a:p>
            <a:pPr marL="118872" indent="0" algn="ctr">
              <a:buNone/>
            </a:pPr>
            <a:r>
              <a:rPr lang="en-GB" sz="2000" dirty="0" smtClean="0">
                <a:latin typeface="Comic Sans MS" panose="030F0702030302020204" pitchFamily="66" charset="0"/>
              </a:rPr>
              <a:t>Now it’s time to create your own wand.</a:t>
            </a:r>
          </a:p>
          <a:p>
            <a:pPr marL="118872" indent="0" algn="ctr"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pPr marL="118872" indent="0" algn="ctr">
              <a:buNone/>
            </a:pPr>
            <a:r>
              <a:rPr lang="en-GB" sz="2000" dirty="0">
                <a:latin typeface="Comic Sans MS" panose="030F0702030302020204" pitchFamily="66" charset="0"/>
              </a:rPr>
              <a:t>D</a:t>
            </a:r>
            <a:r>
              <a:rPr lang="en-GB" sz="2000" dirty="0" smtClean="0">
                <a:latin typeface="Comic Sans MS" panose="030F0702030302020204" pitchFamily="66" charset="0"/>
              </a:rPr>
              <a:t>raw a </a:t>
            </a:r>
            <a:r>
              <a:rPr lang="en-GB" sz="2000" dirty="0" smtClean="0">
                <a:latin typeface="Comic Sans MS" panose="030F0702030302020204" pitchFamily="66" charset="0"/>
              </a:rPr>
              <a:t>picture of your wand and </a:t>
            </a:r>
            <a:r>
              <a:rPr lang="en-GB" sz="2000" dirty="0" smtClean="0">
                <a:latin typeface="Comic Sans MS" panose="030F0702030302020204" pitchFamily="66" charset="0"/>
              </a:rPr>
              <a:t> describe it carefully in a paragraph.</a:t>
            </a:r>
          </a:p>
          <a:p>
            <a:pPr marL="118872" indent="0" algn="ctr"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pPr marL="118872" indent="0" algn="ctr">
              <a:buNone/>
            </a:pPr>
            <a:r>
              <a:rPr lang="en-GB" sz="2000" dirty="0" smtClean="0">
                <a:latin typeface="Comic Sans MS" panose="030F0702030302020204" pitchFamily="66" charset="0"/>
              </a:rPr>
              <a:t>Things to think about:</a:t>
            </a:r>
          </a:p>
          <a:p>
            <a:pPr marL="118872" indent="0" algn="ctr">
              <a:buNone/>
            </a:pPr>
            <a:r>
              <a:rPr lang="en-GB" sz="2000" dirty="0" smtClean="0">
                <a:latin typeface="Comic Sans MS" panose="030F0702030302020204" pitchFamily="66" charset="0"/>
              </a:rPr>
              <a:t>What tree (wood) is your wand made from and what power or strength does this give it.</a:t>
            </a:r>
          </a:p>
          <a:p>
            <a:pPr marL="118872" indent="0" algn="ctr">
              <a:buNone/>
            </a:pPr>
            <a:r>
              <a:rPr lang="en-GB" sz="2000" dirty="0" smtClean="0">
                <a:latin typeface="Comic Sans MS" panose="030F0702030302020204" pitchFamily="66" charset="0"/>
              </a:rPr>
              <a:t>What creature’s qualities are captured within your wand? For example at the core of Harry’s wand is a phoenix feather.</a:t>
            </a:r>
          </a:p>
          <a:p>
            <a:pPr marL="118872" indent="0" algn="ctr">
              <a:buNone/>
            </a:pPr>
            <a:endParaRPr lang="en-GB" sz="2000" dirty="0">
              <a:latin typeface="Comic Sans MS" panose="030F0702030302020204" pitchFamily="66" charset="0"/>
            </a:endParaRPr>
          </a:p>
          <a:p>
            <a:pPr marL="118872" indent="0" algn="ctr">
              <a:buNone/>
            </a:pPr>
            <a:r>
              <a:rPr lang="en-GB" sz="2000" dirty="0" smtClean="0">
                <a:latin typeface="Comic Sans MS" panose="030F0702030302020204" pitchFamily="66" charset="0"/>
              </a:rPr>
              <a:t>If you can, find things in your garden and create your wand.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600400" cy="522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2129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Summarising to the point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Summarise the whole chapter in less than fifty words.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4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855" y="1063977"/>
            <a:ext cx="7388942" cy="1496713"/>
          </a:xfrm>
        </p:spPr>
        <p:txBody>
          <a:bodyPr>
            <a:noAutofit/>
          </a:bodyPr>
          <a:lstStyle/>
          <a:p>
            <a:pPr algn="l"/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>
                <a:latin typeface="+mn-lt"/>
              </a:rPr>
              <a:t>Noun Phrases</a:t>
            </a:r>
            <a:r>
              <a:rPr lang="en-GB" dirty="0"/>
              <a:t/>
            </a:r>
            <a:br>
              <a:rPr lang="en-GB" dirty="0"/>
            </a:br>
            <a:r>
              <a:rPr lang="en-GB" sz="2400" dirty="0">
                <a:latin typeface="+mn-lt"/>
              </a:rPr>
              <a:t/>
            </a:r>
            <a:br>
              <a:rPr lang="en-GB" sz="2400" dirty="0">
                <a:latin typeface="+mn-lt"/>
              </a:rPr>
            </a:br>
            <a:endParaRPr lang="en-GB" sz="24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9828" y="1205426"/>
            <a:ext cx="8356209" cy="4389120"/>
          </a:xfrm>
          <a:prstGeom prst="rect">
            <a:avLst/>
          </a:prstGeom>
          <a:noFill/>
          <a:ln w="635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F51F245-3011-489C-88F3-3258BD59FF68}"/>
              </a:ext>
            </a:extLst>
          </p:cNvPr>
          <p:cNvSpPr/>
          <p:nvPr/>
        </p:nvSpPr>
        <p:spPr>
          <a:xfrm>
            <a:off x="7955797" y="5735995"/>
            <a:ext cx="1234633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Y6: Spring Revision Block B</a:t>
            </a:r>
            <a:endParaRPr lang="en-GB" sz="750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0679D9F7-C45F-4817-8F15-3C4033A71A53}"/>
              </a:ext>
            </a:extLst>
          </p:cNvPr>
          <p:cNvSpPr/>
          <p:nvPr/>
        </p:nvSpPr>
        <p:spPr>
          <a:xfrm>
            <a:off x="3324188" y="2539618"/>
            <a:ext cx="3691368" cy="1720735"/>
          </a:xfrm>
          <a:prstGeom prst="wedgeRoundRectCallout">
            <a:avLst>
              <a:gd name="adj1" fmla="val 65319"/>
              <a:gd name="adj2" fmla="val 3812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>
                <a:solidFill>
                  <a:schemeClr val="tx1"/>
                </a:solidFill>
                <a:latin typeface="Comic Sans MS" panose="030F0702030302020204" pitchFamily="66" charset="0"/>
              </a:rPr>
              <a:t>What is a noun phrase? </a:t>
            </a:r>
          </a:p>
          <a:p>
            <a:pPr algn="ctr"/>
            <a:endParaRPr lang="en-GB" sz="135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350" dirty="0">
                <a:solidFill>
                  <a:schemeClr val="tx1"/>
                </a:solidFill>
                <a:latin typeface="Comic Sans MS" panose="030F0702030302020204" pitchFamily="66" charset="0"/>
              </a:rPr>
              <a:t>How can you write one? What type of words can be used?</a:t>
            </a:r>
          </a:p>
          <a:p>
            <a:pPr algn="ctr"/>
            <a:endParaRPr lang="en-GB" sz="135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350" dirty="0">
                <a:solidFill>
                  <a:schemeClr val="tx1"/>
                </a:solidFill>
                <a:latin typeface="Comic Sans MS" panose="030F0702030302020204" pitchFamily="66" charset="0"/>
              </a:rPr>
              <a:t>How can you identify a noun phrase?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042D1EB-D2DD-498E-B72A-327B24350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930" y="3399985"/>
            <a:ext cx="793700" cy="82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6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024" y="1331008"/>
            <a:ext cx="331542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00FF"/>
                </a:solidFill>
              </a:rPr>
              <a:t>Nouns</a:t>
            </a:r>
            <a:r>
              <a:rPr lang="en-GB" sz="2400" b="1" dirty="0"/>
              <a:t> </a:t>
            </a:r>
          </a:p>
          <a:p>
            <a:pPr algn="ctr"/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 names a person, place, idea, thing or feeling</a:t>
            </a:r>
            <a:r>
              <a:rPr lang="en-GB" sz="21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100" dirty="0">
              <a:ea typeface="Times New Roman" panose="02020603050405020304" pitchFamily="18" charset="0"/>
            </a:endParaRPr>
          </a:p>
          <a:p>
            <a:pPr algn="ctr"/>
            <a:r>
              <a:rPr lang="en-GB" sz="6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1956" y="2781555"/>
            <a:ext cx="2713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i="1" dirty="0">
                <a:latin typeface="+mj-lt"/>
              </a:rPr>
              <a:t> </a:t>
            </a:r>
            <a:r>
              <a:rPr lang="en-GB" i="1" dirty="0">
                <a:solidFill>
                  <a:srgbClr val="0000FF"/>
                </a:solidFill>
                <a:latin typeface="+mj-lt"/>
              </a:rPr>
              <a:t>wand</a:t>
            </a:r>
            <a:endParaRPr lang="en-GB" i="1" dirty="0">
              <a:latin typeface="+mj-lt"/>
            </a:endParaRPr>
          </a:p>
          <a:p>
            <a:pPr algn="ctr"/>
            <a:r>
              <a:rPr lang="en-GB" i="1" dirty="0">
                <a:solidFill>
                  <a:srgbClr val="FF0000"/>
                </a:solidFill>
                <a:latin typeface="+mj-lt"/>
              </a:rPr>
              <a:t>the</a:t>
            </a:r>
            <a:r>
              <a:rPr lang="en-GB" i="1" dirty="0">
                <a:latin typeface="+mj-lt"/>
              </a:rPr>
              <a:t> </a:t>
            </a:r>
            <a:r>
              <a:rPr lang="en-GB" i="1" dirty="0">
                <a:solidFill>
                  <a:srgbClr val="0000FF"/>
                </a:solidFill>
                <a:latin typeface="+mj-lt"/>
              </a:rPr>
              <a:t>cauldron</a:t>
            </a:r>
            <a:endParaRPr lang="en-GB" i="1" dirty="0">
              <a:latin typeface="+mj-lt"/>
            </a:endParaRPr>
          </a:p>
          <a:p>
            <a:pPr algn="ctr"/>
            <a:r>
              <a:rPr lang="en-GB" i="1" dirty="0">
                <a:solidFill>
                  <a:srgbClr val="FF0000"/>
                </a:solidFill>
                <a:latin typeface="+mj-lt"/>
              </a:rPr>
              <a:t>an</a:t>
            </a:r>
            <a:r>
              <a:rPr lang="en-GB" i="1" dirty="0">
                <a:latin typeface="+mj-lt"/>
              </a:rPr>
              <a:t> </a:t>
            </a:r>
            <a:r>
              <a:rPr lang="en-GB" i="1" dirty="0">
                <a:solidFill>
                  <a:srgbClr val="0000FF"/>
                </a:solidFill>
                <a:latin typeface="+mj-lt"/>
              </a:rPr>
              <a:t>owl</a:t>
            </a:r>
          </a:p>
          <a:p>
            <a:pPr algn="ctr"/>
            <a:r>
              <a:rPr lang="en-GB" i="1" dirty="0">
                <a:solidFill>
                  <a:srgbClr val="0000FF"/>
                </a:solidFill>
                <a:latin typeface="+mj-lt"/>
              </a:rPr>
              <a:t>scales</a:t>
            </a:r>
            <a:endParaRPr lang="en-GB" sz="2100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9828" y="1205426"/>
            <a:ext cx="8356209" cy="4389120"/>
          </a:xfrm>
          <a:prstGeom prst="rect">
            <a:avLst/>
          </a:prstGeom>
          <a:noFill/>
          <a:ln w="635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556986" y="4044008"/>
            <a:ext cx="3363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In front of a </a:t>
            </a:r>
            <a:r>
              <a:rPr lang="en-GB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, we often have </a:t>
            </a:r>
            <a:endParaRPr lang="en-GB" dirty="0">
              <a:ea typeface="Times New Roman" panose="02020603050405020304" pitchFamily="18" charset="0"/>
            </a:endParaRPr>
          </a:p>
          <a:p>
            <a:pPr algn="ctr"/>
            <a:r>
              <a:rPr lang="en-GB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      an     the</a:t>
            </a:r>
            <a:endParaRPr lang="en-GB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9814" y="4843050"/>
            <a:ext cx="1323110" cy="32316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500" dirty="0"/>
              <a:t>determiners</a:t>
            </a:r>
            <a:endParaRPr lang="en-GB" sz="1200" dirty="0"/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1451369" y="4631844"/>
            <a:ext cx="417990" cy="18656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DD72E51-4C08-48D2-B2B7-DC13578DC250}"/>
              </a:ext>
            </a:extLst>
          </p:cNvPr>
          <p:cNvSpPr/>
          <p:nvPr/>
        </p:nvSpPr>
        <p:spPr>
          <a:xfrm>
            <a:off x="7955797" y="5735995"/>
            <a:ext cx="1234633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Y6: Spring Revision Block B</a:t>
            </a:r>
            <a:endParaRPr lang="en-GB" sz="7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F4E7D7A-701E-4711-BAB1-FC72243CD89F}"/>
              </a:ext>
            </a:extLst>
          </p:cNvPr>
          <p:cNvSpPr txBox="1"/>
          <p:nvPr/>
        </p:nvSpPr>
        <p:spPr>
          <a:xfrm>
            <a:off x="5082460" y="1354091"/>
            <a:ext cx="34311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B050"/>
                </a:solidFill>
              </a:rPr>
              <a:t>Adjectives</a:t>
            </a:r>
            <a:r>
              <a:rPr lang="en-GB" sz="2400" b="1" dirty="0"/>
              <a:t> </a:t>
            </a:r>
          </a:p>
          <a:p>
            <a:pPr algn="ctr"/>
            <a:r>
              <a:rPr lang="en-GB" dirty="0">
                <a:cs typeface="Arial" panose="020B0604020202020204" pitchFamily="34" charset="0"/>
              </a:rPr>
              <a:t>An </a:t>
            </a:r>
            <a:r>
              <a:rPr lang="en-GB" dirty="0">
                <a:solidFill>
                  <a:srgbClr val="00B050"/>
                </a:solidFill>
                <a:cs typeface="Arial" panose="020B0604020202020204" pitchFamily="34" charset="0"/>
              </a:rPr>
              <a:t>adjective</a:t>
            </a:r>
            <a:r>
              <a:rPr lang="en-GB" dirty="0">
                <a:cs typeface="Arial" panose="020B0604020202020204" pitchFamily="34" charset="0"/>
              </a:rPr>
              <a:t> is a describing word.  </a:t>
            </a:r>
          </a:p>
          <a:p>
            <a:pPr algn="ctr"/>
            <a:r>
              <a:rPr lang="en-GB" dirty="0">
                <a:cs typeface="Arial" panose="020B0604020202020204" pitchFamily="34" charset="0"/>
              </a:rPr>
              <a:t>It tells you more about a </a:t>
            </a:r>
            <a:r>
              <a:rPr lang="en-GB" dirty="0">
                <a:solidFill>
                  <a:srgbClr val="0000FF"/>
                </a:solidFill>
                <a:cs typeface="Arial" panose="020B0604020202020204" pitchFamily="34" charset="0"/>
              </a:rPr>
              <a:t>noun</a:t>
            </a:r>
            <a:r>
              <a:rPr lang="en-GB" dirty="0">
                <a:cs typeface="Arial" panose="020B0604020202020204" pitchFamily="34" charset="0"/>
              </a:rPr>
              <a:t>.</a:t>
            </a:r>
            <a:endParaRPr lang="en-GB" dirty="0"/>
          </a:p>
          <a:p>
            <a:pPr algn="ctr"/>
            <a:endParaRPr lang="en-GB" sz="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B781FAA-CFE3-4379-88DC-E50F6A64E2F7}"/>
              </a:ext>
            </a:extLst>
          </p:cNvPr>
          <p:cNvSpPr txBox="1"/>
          <p:nvPr/>
        </p:nvSpPr>
        <p:spPr>
          <a:xfrm>
            <a:off x="5441366" y="2781555"/>
            <a:ext cx="2713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i="1" dirty="0">
                <a:latin typeface="+mj-lt"/>
              </a:rPr>
              <a:t> </a:t>
            </a:r>
            <a:r>
              <a:rPr lang="en-GB" i="1" dirty="0">
                <a:solidFill>
                  <a:srgbClr val="00B050"/>
                </a:solidFill>
                <a:latin typeface="+mj-lt"/>
              </a:rPr>
              <a:t>new</a:t>
            </a:r>
            <a:r>
              <a:rPr lang="en-GB" i="1" dirty="0">
                <a:latin typeface="+mj-lt"/>
              </a:rPr>
              <a:t> </a:t>
            </a:r>
            <a:r>
              <a:rPr lang="en-GB" i="1" dirty="0">
                <a:solidFill>
                  <a:srgbClr val="00B050"/>
                </a:solidFill>
                <a:latin typeface="+mj-lt"/>
              </a:rPr>
              <a:t>magic</a:t>
            </a:r>
            <a:r>
              <a:rPr lang="en-GB" i="1" dirty="0">
                <a:latin typeface="+mj-lt"/>
              </a:rPr>
              <a:t> </a:t>
            </a:r>
            <a:r>
              <a:rPr lang="en-GB" i="1" dirty="0">
                <a:solidFill>
                  <a:srgbClr val="0000FF"/>
                </a:solidFill>
                <a:latin typeface="+mj-lt"/>
              </a:rPr>
              <a:t>wand</a:t>
            </a:r>
            <a:endParaRPr lang="en-GB" i="1" dirty="0">
              <a:latin typeface="+mj-lt"/>
            </a:endParaRPr>
          </a:p>
          <a:p>
            <a:pPr algn="ctr"/>
            <a:r>
              <a:rPr lang="en-GB" i="1" dirty="0">
                <a:solidFill>
                  <a:srgbClr val="FF0000"/>
                </a:solidFill>
                <a:latin typeface="+mj-lt"/>
              </a:rPr>
              <a:t>the</a:t>
            </a:r>
            <a:r>
              <a:rPr lang="en-GB" i="1" dirty="0">
                <a:latin typeface="+mj-lt"/>
              </a:rPr>
              <a:t> </a:t>
            </a:r>
            <a:r>
              <a:rPr lang="en-GB" i="1" dirty="0">
                <a:solidFill>
                  <a:srgbClr val="00B050"/>
                </a:solidFill>
                <a:latin typeface="+mj-lt"/>
              </a:rPr>
              <a:t>pewter</a:t>
            </a:r>
            <a:r>
              <a:rPr lang="en-GB" i="1" dirty="0">
                <a:latin typeface="+mj-lt"/>
              </a:rPr>
              <a:t> </a:t>
            </a:r>
            <a:r>
              <a:rPr lang="en-GB" i="1" dirty="0">
                <a:solidFill>
                  <a:srgbClr val="0000FF"/>
                </a:solidFill>
                <a:latin typeface="+mj-lt"/>
              </a:rPr>
              <a:t>cauldron</a:t>
            </a:r>
            <a:endParaRPr lang="en-GB" i="1" dirty="0">
              <a:latin typeface="+mj-lt"/>
            </a:endParaRPr>
          </a:p>
          <a:p>
            <a:pPr algn="ctr"/>
            <a:r>
              <a:rPr lang="en-GB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i="1" dirty="0">
                <a:latin typeface="+mj-lt"/>
              </a:rPr>
              <a:t> </a:t>
            </a:r>
            <a:r>
              <a:rPr lang="en-GB" i="1" dirty="0">
                <a:solidFill>
                  <a:srgbClr val="00B050"/>
                </a:solidFill>
                <a:latin typeface="+mj-lt"/>
              </a:rPr>
              <a:t>powerful</a:t>
            </a:r>
            <a:r>
              <a:rPr lang="en-GB" i="1" dirty="0">
                <a:latin typeface="+mj-lt"/>
              </a:rPr>
              <a:t> </a:t>
            </a:r>
            <a:r>
              <a:rPr lang="en-GB" i="1" dirty="0">
                <a:solidFill>
                  <a:srgbClr val="0000FF"/>
                </a:solidFill>
                <a:latin typeface="+mj-lt"/>
              </a:rPr>
              <a:t>owl</a:t>
            </a:r>
          </a:p>
          <a:p>
            <a:pPr algn="ctr"/>
            <a:r>
              <a:rPr lang="en-GB" i="1" dirty="0">
                <a:solidFill>
                  <a:srgbClr val="00B050"/>
                </a:solidFill>
                <a:latin typeface="+mj-lt"/>
              </a:rPr>
              <a:t>brass</a:t>
            </a:r>
            <a:r>
              <a:rPr lang="en-GB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i="1" dirty="0">
                <a:solidFill>
                  <a:srgbClr val="0000FF"/>
                </a:solidFill>
                <a:latin typeface="+mj-lt"/>
              </a:rPr>
              <a:t>scales</a:t>
            </a:r>
            <a:endParaRPr lang="en-GB" sz="2100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D0E1EF4-F058-48D5-AD81-0C01496674B5}"/>
              </a:ext>
            </a:extLst>
          </p:cNvPr>
          <p:cNvSpPr/>
          <p:nvPr/>
        </p:nvSpPr>
        <p:spPr>
          <a:xfrm>
            <a:off x="5254113" y="4131205"/>
            <a:ext cx="3292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b="1" dirty="0">
                <a:ea typeface="Times New Roman" panose="02020603050405020304" pitchFamily="18" charset="0"/>
                <a:cs typeface="Arial" panose="020B0604020202020204" pitchFamily="34" charset="0"/>
              </a:rPr>
              <a:t>noun phrase 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adds extra detail to the </a:t>
            </a:r>
            <a:r>
              <a:rPr lang="en-GB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dirty="0">
              <a:ea typeface="Times New Roman" panose="02020603050405020304" pitchFamily="18" charset="0"/>
            </a:endParaRP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xmlns="" id="{DD85C94F-B67A-42B3-9A50-F0A83CEE312F}"/>
              </a:ext>
            </a:extLst>
          </p:cNvPr>
          <p:cNvSpPr/>
          <p:nvPr/>
        </p:nvSpPr>
        <p:spPr>
          <a:xfrm rot="5400000">
            <a:off x="6704719" y="1746526"/>
            <a:ext cx="147048" cy="2121496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AFCD2DE-B842-47A3-96FF-F05FFD21A2E1}"/>
              </a:ext>
            </a:extLst>
          </p:cNvPr>
          <p:cNvSpPr txBox="1"/>
          <p:nvPr/>
        </p:nvSpPr>
        <p:spPr>
          <a:xfrm>
            <a:off x="6193131" y="2376910"/>
            <a:ext cx="1142593" cy="5078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noun phrases</a:t>
            </a:r>
          </a:p>
        </p:txBody>
      </p:sp>
    </p:spTree>
    <p:extLst>
      <p:ext uri="{BB962C8B-B14F-4D97-AF65-F5344CB8AC3E}">
        <p14:creationId xmlns:p14="http://schemas.microsoft.com/office/powerpoint/2010/main" val="412666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5" grpId="1" build="allAtOnce"/>
      <p:bldP spid="8" grpId="0"/>
      <p:bldP spid="8" grpId="1"/>
      <p:bldP spid="9" grpId="0" animBg="1"/>
      <p:bldP spid="9" grpId="1" animBg="1"/>
      <p:bldP spid="13" grpId="0"/>
      <p:bldP spid="13" grpId="1"/>
      <p:bldP spid="14" grpId="0" build="p"/>
      <p:bldP spid="4" grpId="0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9828" y="1205426"/>
            <a:ext cx="8356209" cy="4389120"/>
          </a:xfrm>
          <a:prstGeom prst="rect">
            <a:avLst/>
          </a:prstGeom>
          <a:noFill/>
          <a:ln w="635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DD72E51-4C08-48D2-B2B7-DC13578DC250}"/>
              </a:ext>
            </a:extLst>
          </p:cNvPr>
          <p:cNvSpPr/>
          <p:nvPr/>
        </p:nvSpPr>
        <p:spPr>
          <a:xfrm>
            <a:off x="7955797" y="5735995"/>
            <a:ext cx="1234633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Y6: Spring Revision Block B</a:t>
            </a:r>
            <a:endParaRPr lang="en-GB" sz="7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B781FAA-CFE3-4379-88DC-E50F6A64E2F7}"/>
              </a:ext>
            </a:extLst>
          </p:cNvPr>
          <p:cNvSpPr txBox="1"/>
          <p:nvPr/>
        </p:nvSpPr>
        <p:spPr>
          <a:xfrm>
            <a:off x="5441366" y="2781555"/>
            <a:ext cx="2713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i="1" dirty="0">
                <a:latin typeface="+mj-lt"/>
              </a:rPr>
              <a:t> </a:t>
            </a:r>
            <a:r>
              <a:rPr lang="en-GB" i="1" dirty="0">
                <a:solidFill>
                  <a:srgbClr val="00B050"/>
                </a:solidFill>
                <a:latin typeface="+mj-lt"/>
              </a:rPr>
              <a:t>new</a:t>
            </a:r>
            <a:r>
              <a:rPr lang="en-GB" i="1" dirty="0">
                <a:latin typeface="+mj-lt"/>
              </a:rPr>
              <a:t> </a:t>
            </a:r>
            <a:r>
              <a:rPr lang="en-GB" i="1" dirty="0">
                <a:solidFill>
                  <a:srgbClr val="00B050"/>
                </a:solidFill>
                <a:latin typeface="+mj-lt"/>
              </a:rPr>
              <a:t>magic</a:t>
            </a:r>
            <a:r>
              <a:rPr lang="en-GB" i="1" dirty="0">
                <a:latin typeface="+mj-lt"/>
              </a:rPr>
              <a:t> </a:t>
            </a:r>
            <a:r>
              <a:rPr lang="en-GB" i="1" dirty="0">
                <a:solidFill>
                  <a:srgbClr val="0000FF"/>
                </a:solidFill>
                <a:latin typeface="+mj-lt"/>
              </a:rPr>
              <a:t>wand</a:t>
            </a:r>
            <a:endParaRPr lang="en-GB" i="1" dirty="0">
              <a:latin typeface="+mj-lt"/>
            </a:endParaRPr>
          </a:p>
          <a:p>
            <a:pPr algn="ctr"/>
            <a:r>
              <a:rPr lang="en-GB" i="1" dirty="0">
                <a:solidFill>
                  <a:srgbClr val="FF0000"/>
                </a:solidFill>
                <a:latin typeface="+mj-lt"/>
              </a:rPr>
              <a:t>the</a:t>
            </a:r>
            <a:r>
              <a:rPr lang="en-GB" i="1" dirty="0">
                <a:latin typeface="+mj-lt"/>
              </a:rPr>
              <a:t> </a:t>
            </a:r>
            <a:r>
              <a:rPr lang="en-GB" i="1" dirty="0">
                <a:solidFill>
                  <a:srgbClr val="00B050"/>
                </a:solidFill>
                <a:latin typeface="+mj-lt"/>
              </a:rPr>
              <a:t>pewter</a:t>
            </a:r>
            <a:r>
              <a:rPr lang="en-GB" i="1" dirty="0">
                <a:latin typeface="+mj-lt"/>
              </a:rPr>
              <a:t> </a:t>
            </a:r>
            <a:r>
              <a:rPr lang="en-GB" i="1" dirty="0">
                <a:solidFill>
                  <a:srgbClr val="0000FF"/>
                </a:solidFill>
                <a:latin typeface="+mj-lt"/>
              </a:rPr>
              <a:t>cauldron</a:t>
            </a:r>
            <a:endParaRPr lang="en-GB" i="1" dirty="0">
              <a:latin typeface="+mj-lt"/>
            </a:endParaRPr>
          </a:p>
          <a:p>
            <a:pPr algn="ctr"/>
            <a:r>
              <a:rPr lang="en-GB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i="1" dirty="0">
                <a:latin typeface="+mj-lt"/>
              </a:rPr>
              <a:t> </a:t>
            </a:r>
            <a:r>
              <a:rPr lang="en-GB" i="1" dirty="0">
                <a:solidFill>
                  <a:srgbClr val="00B050"/>
                </a:solidFill>
                <a:latin typeface="+mj-lt"/>
              </a:rPr>
              <a:t>powerful</a:t>
            </a:r>
            <a:r>
              <a:rPr lang="en-GB" i="1" dirty="0">
                <a:latin typeface="+mj-lt"/>
              </a:rPr>
              <a:t> </a:t>
            </a:r>
            <a:r>
              <a:rPr lang="en-GB" i="1" dirty="0">
                <a:solidFill>
                  <a:srgbClr val="0000FF"/>
                </a:solidFill>
                <a:latin typeface="+mj-lt"/>
              </a:rPr>
              <a:t>owl</a:t>
            </a:r>
          </a:p>
          <a:p>
            <a:pPr algn="ctr"/>
            <a:r>
              <a:rPr lang="en-GB" i="1" dirty="0">
                <a:solidFill>
                  <a:srgbClr val="00B050"/>
                </a:solidFill>
                <a:latin typeface="+mj-lt"/>
              </a:rPr>
              <a:t>brass</a:t>
            </a:r>
            <a:r>
              <a:rPr lang="en-GB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i="1" dirty="0">
                <a:solidFill>
                  <a:srgbClr val="0000FF"/>
                </a:solidFill>
                <a:latin typeface="+mj-lt"/>
              </a:rPr>
              <a:t>scales</a:t>
            </a:r>
            <a:endParaRPr lang="en-GB" sz="2100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D0E1EF4-F058-48D5-AD81-0C01496674B5}"/>
              </a:ext>
            </a:extLst>
          </p:cNvPr>
          <p:cNvSpPr/>
          <p:nvPr/>
        </p:nvSpPr>
        <p:spPr>
          <a:xfrm>
            <a:off x="5254113" y="4131205"/>
            <a:ext cx="3292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b="1" dirty="0">
                <a:ea typeface="Times New Roman" panose="02020603050405020304" pitchFamily="18" charset="0"/>
                <a:cs typeface="Arial" panose="020B0604020202020204" pitchFamily="34" charset="0"/>
              </a:rPr>
              <a:t>noun phrase 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adds extra detail to the </a:t>
            </a:r>
            <a:r>
              <a:rPr lang="en-GB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dirty="0">
              <a:ea typeface="Times New Roman" panose="02020603050405020304" pitchFamily="18" charset="0"/>
            </a:endParaRP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xmlns="" id="{DD85C94F-B67A-42B3-9A50-F0A83CEE312F}"/>
              </a:ext>
            </a:extLst>
          </p:cNvPr>
          <p:cNvSpPr/>
          <p:nvPr/>
        </p:nvSpPr>
        <p:spPr>
          <a:xfrm rot="5400000">
            <a:off x="6704719" y="1746526"/>
            <a:ext cx="147048" cy="2121496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AFCD2DE-B842-47A3-96FF-F05FFD21A2E1}"/>
              </a:ext>
            </a:extLst>
          </p:cNvPr>
          <p:cNvSpPr txBox="1"/>
          <p:nvPr/>
        </p:nvSpPr>
        <p:spPr>
          <a:xfrm>
            <a:off x="6193131" y="2376910"/>
            <a:ext cx="1142593" cy="5078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noun phrases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812AA67-AB54-4EE3-9571-560F6EAA10EE}"/>
              </a:ext>
            </a:extLst>
          </p:cNvPr>
          <p:cNvSpPr/>
          <p:nvPr/>
        </p:nvSpPr>
        <p:spPr>
          <a:xfrm>
            <a:off x="763790" y="1377790"/>
            <a:ext cx="34063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These </a:t>
            </a:r>
            <a:r>
              <a:rPr lang="en-GB" b="1" dirty="0">
                <a:ea typeface="Times New Roman" panose="02020603050405020304" pitchFamily="18" charset="0"/>
                <a:cs typeface="Arial" panose="020B0604020202020204" pitchFamily="34" charset="0"/>
              </a:rPr>
              <a:t>noun phrases 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include </a:t>
            </a:r>
            <a:r>
              <a:rPr lang="en-GB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nouns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dirty="0">
                <a:solidFill>
                  <a:srgbClr val="00B05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adjectives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 and </a:t>
            </a:r>
            <a:r>
              <a:rPr lang="en-GB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determiners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dirty="0">
              <a:ea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949725C-B6CD-485F-83D2-D5BE9A7F2653}"/>
              </a:ext>
            </a:extLst>
          </p:cNvPr>
          <p:cNvSpPr txBox="1"/>
          <p:nvPr/>
        </p:nvSpPr>
        <p:spPr>
          <a:xfrm>
            <a:off x="419059" y="2310071"/>
            <a:ext cx="40957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We can test a </a:t>
            </a:r>
            <a:r>
              <a:rPr lang="en-GB" b="1" dirty="0"/>
              <a:t>noun phrase 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by seeing if it can be replaced by a </a:t>
            </a:r>
            <a:r>
              <a:rPr lang="en-GB" dirty="0">
                <a:solidFill>
                  <a:srgbClr val="FF66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pronoun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dirty="0">
              <a:ea typeface="Times New Roman" panose="02020603050405020304" pitchFamily="18" charset="0"/>
            </a:endParaRPr>
          </a:p>
          <a:p>
            <a:pPr algn="ctr"/>
            <a:r>
              <a:rPr lang="en-GB" sz="6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159A97D-7430-4A34-A2C1-4D42D1BC4CF7}"/>
              </a:ext>
            </a:extLst>
          </p:cNvPr>
          <p:cNvSpPr/>
          <p:nvPr/>
        </p:nvSpPr>
        <p:spPr>
          <a:xfrm>
            <a:off x="678200" y="3272574"/>
            <a:ext cx="3686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i="1" dirty="0">
                <a:latin typeface="+mj-lt"/>
              </a:rPr>
              <a:t>He put </a:t>
            </a:r>
            <a:r>
              <a:rPr lang="en-GB" i="1" dirty="0">
                <a:solidFill>
                  <a:srgbClr val="FF0000"/>
                </a:solidFill>
                <a:latin typeface="+mj-lt"/>
              </a:rPr>
              <a:t>the</a:t>
            </a:r>
            <a:r>
              <a:rPr lang="en-GB" i="1" dirty="0">
                <a:latin typeface="+mj-lt"/>
              </a:rPr>
              <a:t> </a:t>
            </a:r>
            <a:r>
              <a:rPr lang="en-GB" i="1" dirty="0">
                <a:solidFill>
                  <a:srgbClr val="00B050"/>
                </a:solidFill>
                <a:latin typeface="+mj-lt"/>
              </a:rPr>
              <a:t>new</a:t>
            </a:r>
            <a:r>
              <a:rPr lang="en-GB" i="1" dirty="0">
                <a:latin typeface="+mj-lt"/>
              </a:rPr>
              <a:t> </a:t>
            </a:r>
            <a:r>
              <a:rPr lang="en-GB" i="1" dirty="0">
                <a:solidFill>
                  <a:srgbClr val="0000FF"/>
                </a:solidFill>
                <a:latin typeface="+mj-lt"/>
              </a:rPr>
              <a:t>cauldron </a:t>
            </a:r>
            <a:r>
              <a:rPr lang="en-GB" i="1" dirty="0">
                <a:latin typeface="+mj-lt"/>
              </a:rPr>
              <a:t>in his pocket.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DA69CD5-7989-4300-9210-78A98CFB2ABA}"/>
              </a:ext>
            </a:extLst>
          </p:cNvPr>
          <p:cNvSpPr/>
          <p:nvPr/>
        </p:nvSpPr>
        <p:spPr>
          <a:xfrm>
            <a:off x="1406765" y="3784049"/>
            <a:ext cx="2229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i="1" dirty="0">
                <a:latin typeface="+mj-lt"/>
              </a:rPr>
              <a:t>He put </a:t>
            </a:r>
            <a:r>
              <a:rPr lang="en-GB" b="1" i="1" dirty="0">
                <a:solidFill>
                  <a:srgbClr val="FF6600"/>
                </a:solidFill>
                <a:latin typeface="+mj-lt"/>
              </a:rPr>
              <a:t>it</a:t>
            </a:r>
            <a:r>
              <a:rPr lang="en-GB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i="1" dirty="0">
                <a:latin typeface="+mj-lt"/>
              </a:rPr>
              <a:t>in his pocket.</a:t>
            </a:r>
          </a:p>
        </p:txBody>
      </p:sp>
    </p:spTree>
    <p:extLst>
      <p:ext uri="{BB962C8B-B14F-4D97-AF65-F5344CB8AC3E}">
        <p14:creationId xmlns:p14="http://schemas.microsoft.com/office/powerpoint/2010/main" val="199992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3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9828" y="1205426"/>
            <a:ext cx="8356209" cy="4389120"/>
          </a:xfrm>
          <a:prstGeom prst="rect">
            <a:avLst/>
          </a:prstGeom>
          <a:noFill/>
          <a:ln w="635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DD72E51-4C08-48D2-B2B7-DC13578DC250}"/>
              </a:ext>
            </a:extLst>
          </p:cNvPr>
          <p:cNvSpPr/>
          <p:nvPr/>
        </p:nvSpPr>
        <p:spPr>
          <a:xfrm>
            <a:off x="7955797" y="5735995"/>
            <a:ext cx="1234633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Y6: Spring Revision Block B</a:t>
            </a:r>
            <a:endParaRPr lang="en-GB" sz="75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B781FAA-CFE3-4379-88DC-E50F6A64E2F7}"/>
              </a:ext>
            </a:extLst>
          </p:cNvPr>
          <p:cNvSpPr txBox="1"/>
          <p:nvPr/>
        </p:nvSpPr>
        <p:spPr>
          <a:xfrm>
            <a:off x="5441366" y="2781555"/>
            <a:ext cx="2713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i="1" dirty="0">
                <a:latin typeface="+mj-lt"/>
              </a:rPr>
              <a:t> </a:t>
            </a:r>
            <a:r>
              <a:rPr lang="en-GB" i="1" dirty="0">
                <a:solidFill>
                  <a:srgbClr val="00B050"/>
                </a:solidFill>
                <a:latin typeface="+mj-lt"/>
              </a:rPr>
              <a:t>new</a:t>
            </a:r>
            <a:r>
              <a:rPr lang="en-GB" i="1" dirty="0">
                <a:latin typeface="+mj-lt"/>
              </a:rPr>
              <a:t> </a:t>
            </a:r>
            <a:r>
              <a:rPr lang="en-GB" i="1" dirty="0">
                <a:solidFill>
                  <a:srgbClr val="00B050"/>
                </a:solidFill>
                <a:latin typeface="+mj-lt"/>
              </a:rPr>
              <a:t>magic</a:t>
            </a:r>
            <a:r>
              <a:rPr lang="en-GB" i="1" dirty="0">
                <a:latin typeface="+mj-lt"/>
              </a:rPr>
              <a:t> </a:t>
            </a:r>
            <a:r>
              <a:rPr lang="en-GB" i="1" dirty="0">
                <a:solidFill>
                  <a:srgbClr val="0000FF"/>
                </a:solidFill>
                <a:latin typeface="+mj-lt"/>
              </a:rPr>
              <a:t>wand</a:t>
            </a:r>
            <a:endParaRPr lang="en-GB" i="1" dirty="0">
              <a:latin typeface="+mj-lt"/>
            </a:endParaRPr>
          </a:p>
          <a:p>
            <a:pPr algn="ctr"/>
            <a:r>
              <a:rPr lang="en-GB" i="1" dirty="0">
                <a:solidFill>
                  <a:srgbClr val="FF0000"/>
                </a:solidFill>
                <a:latin typeface="+mj-lt"/>
              </a:rPr>
              <a:t>the</a:t>
            </a:r>
            <a:r>
              <a:rPr lang="en-GB" i="1" dirty="0">
                <a:latin typeface="+mj-lt"/>
              </a:rPr>
              <a:t> </a:t>
            </a:r>
            <a:r>
              <a:rPr lang="en-GB" i="1" dirty="0">
                <a:solidFill>
                  <a:srgbClr val="00B050"/>
                </a:solidFill>
                <a:latin typeface="+mj-lt"/>
              </a:rPr>
              <a:t>pewter</a:t>
            </a:r>
            <a:r>
              <a:rPr lang="en-GB" i="1" dirty="0">
                <a:latin typeface="+mj-lt"/>
              </a:rPr>
              <a:t> </a:t>
            </a:r>
            <a:r>
              <a:rPr lang="en-GB" i="1" dirty="0">
                <a:solidFill>
                  <a:srgbClr val="0000FF"/>
                </a:solidFill>
                <a:latin typeface="+mj-lt"/>
              </a:rPr>
              <a:t>cauldron</a:t>
            </a:r>
            <a:endParaRPr lang="en-GB" i="1" dirty="0">
              <a:latin typeface="+mj-lt"/>
            </a:endParaRPr>
          </a:p>
          <a:p>
            <a:pPr algn="ctr"/>
            <a:r>
              <a:rPr lang="en-GB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i="1" dirty="0">
                <a:latin typeface="+mj-lt"/>
              </a:rPr>
              <a:t> </a:t>
            </a:r>
            <a:r>
              <a:rPr lang="en-GB" i="1" dirty="0">
                <a:solidFill>
                  <a:srgbClr val="00B050"/>
                </a:solidFill>
                <a:latin typeface="+mj-lt"/>
              </a:rPr>
              <a:t>powerful</a:t>
            </a:r>
            <a:r>
              <a:rPr lang="en-GB" i="1" dirty="0">
                <a:latin typeface="+mj-lt"/>
              </a:rPr>
              <a:t> </a:t>
            </a:r>
            <a:r>
              <a:rPr lang="en-GB" i="1" dirty="0">
                <a:solidFill>
                  <a:srgbClr val="0000FF"/>
                </a:solidFill>
                <a:latin typeface="+mj-lt"/>
              </a:rPr>
              <a:t>owl</a:t>
            </a:r>
          </a:p>
          <a:p>
            <a:pPr algn="ctr"/>
            <a:r>
              <a:rPr lang="en-GB" i="1" dirty="0">
                <a:solidFill>
                  <a:srgbClr val="00B050"/>
                </a:solidFill>
                <a:latin typeface="+mj-lt"/>
              </a:rPr>
              <a:t>brass</a:t>
            </a:r>
            <a:r>
              <a:rPr lang="en-GB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i="1" dirty="0">
                <a:solidFill>
                  <a:srgbClr val="0000FF"/>
                </a:solidFill>
                <a:latin typeface="+mj-lt"/>
              </a:rPr>
              <a:t>scales</a:t>
            </a:r>
            <a:endParaRPr lang="en-GB" sz="2100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xmlns="" id="{DD85C94F-B67A-42B3-9A50-F0A83CEE312F}"/>
              </a:ext>
            </a:extLst>
          </p:cNvPr>
          <p:cNvSpPr/>
          <p:nvPr/>
        </p:nvSpPr>
        <p:spPr>
          <a:xfrm rot="5400000">
            <a:off x="6704719" y="1746526"/>
            <a:ext cx="147048" cy="2121496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AFCD2DE-B842-47A3-96FF-F05FFD21A2E1}"/>
              </a:ext>
            </a:extLst>
          </p:cNvPr>
          <p:cNvSpPr txBox="1"/>
          <p:nvPr/>
        </p:nvSpPr>
        <p:spPr>
          <a:xfrm>
            <a:off x="6193131" y="2376910"/>
            <a:ext cx="1142593" cy="5078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noun phrases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EF10D1F-686C-4777-AC06-A49C19258FD3}"/>
              </a:ext>
            </a:extLst>
          </p:cNvPr>
          <p:cNvSpPr txBox="1"/>
          <p:nvPr/>
        </p:nvSpPr>
        <p:spPr>
          <a:xfrm>
            <a:off x="592849" y="1314897"/>
            <a:ext cx="79539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/>
              <a:t>Expanded Noun Phrases </a:t>
            </a:r>
          </a:p>
          <a:p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You can develop an </a:t>
            </a:r>
            <a:r>
              <a:rPr lang="en-GB" b="1" dirty="0">
                <a:ea typeface="Times New Roman" panose="02020603050405020304" pitchFamily="18" charset="0"/>
                <a:cs typeface="Arial" panose="020B0604020202020204" pitchFamily="34" charset="0"/>
              </a:rPr>
              <a:t>expanded noun phrase 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by adding a </a:t>
            </a:r>
            <a:r>
              <a:rPr lang="en-GB" dirty="0">
                <a:solidFill>
                  <a:srgbClr val="00B0F0"/>
                </a:solidFill>
                <a:uFill>
                  <a:solidFill>
                    <a:srgbClr val="0000FF"/>
                  </a:solidFill>
                </a:uFill>
                <a:ea typeface="Times New Roman" panose="02020603050405020304" pitchFamily="18" charset="0"/>
                <a:cs typeface="Arial" panose="020B0604020202020204" pitchFamily="34" charset="0"/>
              </a:rPr>
              <a:t>prepositional phrase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dirty="0">
              <a:ea typeface="Times New Roman" panose="02020603050405020304" pitchFamily="18" charset="0"/>
            </a:endParaRPr>
          </a:p>
          <a:p>
            <a:r>
              <a:rPr lang="en-GB" sz="6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E753F3-B91A-4EEA-A566-60EBC9FB878F}"/>
              </a:ext>
            </a:extLst>
          </p:cNvPr>
          <p:cNvSpPr txBox="1"/>
          <p:nvPr/>
        </p:nvSpPr>
        <p:spPr>
          <a:xfrm>
            <a:off x="625555" y="2104019"/>
            <a:ext cx="416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+mj-lt"/>
              </a:rPr>
              <a:t>the battered, pewter </a:t>
            </a:r>
            <a:r>
              <a:rPr lang="en-GB" b="1" i="1" dirty="0">
                <a:latin typeface="+mj-lt"/>
              </a:rPr>
              <a:t>cauldron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7690E44-F7CC-42A5-8368-452085C914A7}"/>
              </a:ext>
            </a:extLst>
          </p:cNvPr>
          <p:cNvSpPr txBox="1"/>
          <p:nvPr/>
        </p:nvSpPr>
        <p:spPr>
          <a:xfrm>
            <a:off x="4701048" y="4608862"/>
            <a:ext cx="3952095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Prepositions</a:t>
            </a:r>
          </a:p>
          <a:p>
            <a:pPr algn="ctr"/>
            <a:r>
              <a:rPr lang="en-GB" dirty="0"/>
              <a:t>with, of, by, from, on, under, below, between, inside, next to, over, by, 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78A9BD0-142B-4197-8ADE-F000CB3C10C0}"/>
              </a:ext>
            </a:extLst>
          </p:cNvPr>
          <p:cNvSpPr txBox="1"/>
          <p:nvPr/>
        </p:nvSpPr>
        <p:spPr>
          <a:xfrm>
            <a:off x="625555" y="3893283"/>
            <a:ext cx="2893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dirty="0">
                <a:solidFill>
                  <a:srgbClr val="00B0F0"/>
                </a:solidFill>
                <a:uFill>
                  <a:solidFill>
                    <a:srgbClr val="0000FF"/>
                  </a:solidFill>
                </a:uFill>
                <a:ea typeface="Times New Roman" panose="02020603050405020304" pitchFamily="18" charset="0"/>
                <a:cs typeface="Arial" panose="020B0604020202020204" pitchFamily="34" charset="0"/>
              </a:rPr>
              <a:t>prepositional phrase 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modifies the </a:t>
            </a:r>
            <a:r>
              <a:rPr lang="en-GB" b="1" dirty="0"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GB" dirty="0">
              <a:ea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88202B6-B3D4-4B2C-8362-76438A471B2E}"/>
              </a:ext>
            </a:extLst>
          </p:cNvPr>
          <p:cNvSpPr txBox="1"/>
          <p:nvPr/>
        </p:nvSpPr>
        <p:spPr>
          <a:xfrm>
            <a:off x="625555" y="2508564"/>
            <a:ext cx="4167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+mj-lt"/>
              </a:rPr>
              <a:t>the battered, pewter </a:t>
            </a:r>
            <a:r>
              <a:rPr lang="en-GB" b="1" i="1" dirty="0">
                <a:latin typeface="+mj-lt"/>
              </a:rPr>
              <a:t>cauldron </a:t>
            </a:r>
            <a:r>
              <a:rPr lang="en-GB" i="1" u="sng" dirty="0">
                <a:solidFill>
                  <a:srgbClr val="00B0F0"/>
                </a:solidFill>
                <a:latin typeface="+mj-lt"/>
              </a:rPr>
              <a:t>in</a:t>
            </a:r>
            <a:r>
              <a:rPr lang="en-GB" i="1" dirty="0">
                <a:solidFill>
                  <a:srgbClr val="00B0F0"/>
                </a:solidFill>
                <a:latin typeface="+mj-lt"/>
              </a:rPr>
              <a:t> the shop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42144B0-37D0-4565-877C-13E4B1A3FE93}"/>
              </a:ext>
            </a:extLst>
          </p:cNvPr>
          <p:cNvSpPr txBox="1"/>
          <p:nvPr/>
        </p:nvSpPr>
        <p:spPr>
          <a:xfrm>
            <a:off x="625555" y="2913110"/>
            <a:ext cx="4815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+mj-lt"/>
              </a:rPr>
              <a:t>the battered, pewter </a:t>
            </a:r>
            <a:r>
              <a:rPr lang="en-GB" b="1" i="1" dirty="0">
                <a:latin typeface="+mj-lt"/>
              </a:rPr>
              <a:t>cauldron </a:t>
            </a:r>
            <a:r>
              <a:rPr lang="en-GB" i="1" u="sng" dirty="0">
                <a:solidFill>
                  <a:srgbClr val="00B0F0"/>
                </a:solidFill>
                <a:latin typeface="+mj-lt"/>
              </a:rPr>
              <a:t>with</a:t>
            </a:r>
            <a:r>
              <a:rPr lang="en-GB" i="1" dirty="0">
                <a:solidFill>
                  <a:srgbClr val="00B0F0"/>
                </a:solidFill>
                <a:latin typeface="+mj-lt"/>
              </a:rPr>
              <a:t> silver handles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BE1D875-2A1D-4EBA-A2B9-150A7D788C7F}"/>
              </a:ext>
            </a:extLst>
          </p:cNvPr>
          <p:cNvSpPr txBox="1"/>
          <p:nvPr/>
        </p:nvSpPr>
        <p:spPr>
          <a:xfrm>
            <a:off x="625555" y="3360904"/>
            <a:ext cx="4815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+mj-lt"/>
              </a:rPr>
              <a:t>the battered, pewter </a:t>
            </a:r>
            <a:r>
              <a:rPr lang="en-GB" b="1" i="1" dirty="0">
                <a:latin typeface="+mj-lt"/>
              </a:rPr>
              <a:t>cauldron </a:t>
            </a:r>
            <a:r>
              <a:rPr lang="en-GB" i="1" u="sng" dirty="0">
                <a:solidFill>
                  <a:srgbClr val="00B0F0"/>
                </a:solidFill>
                <a:latin typeface="+mj-lt"/>
              </a:rPr>
              <a:t>at</a:t>
            </a:r>
            <a:r>
              <a:rPr lang="en-GB" i="1" dirty="0">
                <a:solidFill>
                  <a:srgbClr val="00B0F0"/>
                </a:solidFill>
                <a:latin typeface="+mj-lt"/>
              </a:rPr>
              <a:t> the back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6843E34-5AD1-45AB-A64C-B32D61A6ADDB}"/>
              </a:ext>
            </a:extLst>
          </p:cNvPr>
          <p:cNvSpPr txBox="1"/>
          <p:nvPr/>
        </p:nvSpPr>
        <p:spPr>
          <a:xfrm>
            <a:off x="625555" y="4686257"/>
            <a:ext cx="361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ea typeface="Times New Roman" panose="02020603050405020304" pitchFamily="18" charset="0"/>
                <a:cs typeface="Arial" panose="020B0604020202020204" pitchFamily="34" charset="0"/>
              </a:rPr>
              <a:t>and expands the image of the noun.</a:t>
            </a:r>
            <a:endParaRPr lang="en-GB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93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/>
      <p:bldP spid="21" grpId="0" animBg="1"/>
      <p:bldP spid="25" grpId="0"/>
      <p:bldP spid="17" grpId="0" build="p"/>
      <p:bldP spid="20" grpId="0" build="p"/>
      <p:bldP spid="26" grpId="0" build="p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9828" y="1205426"/>
            <a:ext cx="8356209" cy="4389120"/>
          </a:xfrm>
          <a:prstGeom prst="rect">
            <a:avLst/>
          </a:prstGeom>
          <a:noFill/>
          <a:ln w="635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DD72E51-4C08-48D2-B2B7-DC13578DC250}"/>
              </a:ext>
            </a:extLst>
          </p:cNvPr>
          <p:cNvSpPr/>
          <p:nvPr/>
        </p:nvSpPr>
        <p:spPr>
          <a:xfrm>
            <a:off x="7955797" y="5735995"/>
            <a:ext cx="1234633" cy="207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Y6: Spring Revision Block B</a:t>
            </a:r>
            <a:endParaRPr lang="en-GB" sz="75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EF10D1F-686C-4777-AC06-A49C19258FD3}"/>
              </a:ext>
            </a:extLst>
          </p:cNvPr>
          <p:cNvSpPr txBox="1"/>
          <p:nvPr/>
        </p:nvSpPr>
        <p:spPr>
          <a:xfrm>
            <a:off x="592849" y="1314897"/>
            <a:ext cx="79539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/>
              <a:t>Can you spot the noun phrases? </a:t>
            </a:r>
            <a:r>
              <a:rPr lang="en-GB" sz="600" dirty="0">
                <a:solidFill>
                  <a:srgbClr val="00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0E753F3-B91A-4EEA-A566-60EBC9FB878F}"/>
              </a:ext>
            </a:extLst>
          </p:cNvPr>
          <p:cNvSpPr txBox="1"/>
          <p:nvPr/>
        </p:nvSpPr>
        <p:spPr>
          <a:xfrm>
            <a:off x="570786" y="2409251"/>
            <a:ext cx="6553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+mj-lt"/>
              </a:rPr>
              <a:t>Students will need three sets of black, plain work robes.</a:t>
            </a:r>
            <a:endParaRPr lang="en-GB" b="1" i="1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88202B6-B3D4-4B2C-8362-76438A471B2E}"/>
              </a:ext>
            </a:extLst>
          </p:cNvPr>
          <p:cNvSpPr txBox="1"/>
          <p:nvPr/>
        </p:nvSpPr>
        <p:spPr>
          <a:xfrm>
            <a:off x="570786" y="2813796"/>
            <a:ext cx="717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+mj-lt"/>
              </a:rPr>
              <a:t>You may wear a winter cloak with black or silver fastenings. </a:t>
            </a:r>
            <a:endParaRPr lang="en-GB" i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42144B0-37D0-4565-877C-13E4B1A3FE93}"/>
              </a:ext>
            </a:extLst>
          </p:cNvPr>
          <p:cNvSpPr txBox="1"/>
          <p:nvPr/>
        </p:nvSpPr>
        <p:spPr>
          <a:xfrm>
            <a:off x="570785" y="3218342"/>
            <a:ext cx="733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+mj-lt"/>
              </a:rPr>
              <a:t>One pair of protective dragon hide gloves is recommended.</a:t>
            </a:r>
            <a:endParaRPr lang="en-GB" i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BE1D875-2A1D-4EBA-A2B9-150A7D788C7F}"/>
              </a:ext>
            </a:extLst>
          </p:cNvPr>
          <p:cNvSpPr txBox="1"/>
          <p:nvPr/>
        </p:nvSpPr>
        <p:spPr>
          <a:xfrm>
            <a:off x="570786" y="3666136"/>
            <a:ext cx="8027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+mj-lt"/>
              </a:rPr>
              <a:t>Parents are reminded that first year students are not permitted to bring broomsticks. </a:t>
            </a:r>
            <a:endParaRPr lang="en-GB" i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B127681B-D4DC-4E53-9569-201F23F8CFAD}"/>
              </a:ext>
            </a:extLst>
          </p:cNvPr>
          <p:cNvSpPr txBox="1"/>
          <p:nvPr/>
        </p:nvSpPr>
        <p:spPr>
          <a:xfrm>
            <a:off x="570786" y="4113930"/>
            <a:ext cx="8027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+mj-lt"/>
              </a:rPr>
              <a:t>Magic wands from Ollivander’s must not be used outside school. </a:t>
            </a:r>
            <a:endParaRPr lang="en-GB" i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xmlns="" id="{FE5150E2-10CC-426A-A023-3EBFB9DEE6B2}"/>
              </a:ext>
            </a:extLst>
          </p:cNvPr>
          <p:cNvSpPr/>
          <p:nvPr/>
        </p:nvSpPr>
        <p:spPr>
          <a:xfrm>
            <a:off x="4740845" y="1292656"/>
            <a:ext cx="3691368" cy="829313"/>
          </a:xfrm>
          <a:prstGeom prst="wedgeRoundRectCallout">
            <a:avLst>
              <a:gd name="adj1" fmla="val 37751"/>
              <a:gd name="adj2" fmla="val 10080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Comic Sans MS" panose="030F0702030302020204" pitchFamily="66" charset="0"/>
              </a:rPr>
              <a:t>Remember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– noun phrases have head (main) noun</a:t>
            </a:r>
          </a:p>
          <a:p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- noun phrases add detail about the head noun</a:t>
            </a:r>
          </a:p>
          <a:p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- noun phrases can be replaced by a pronoun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EB50DB5-35ED-4F05-AAFA-0898669F6B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674" y="2409250"/>
            <a:ext cx="793700" cy="827786"/>
          </a:xfrm>
          <a:prstGeom prst="rect">
            <a:avLst/>
          </a:prstGeom>
        </p:spPr>
      </p:pic>
      <p:sp>
        <p:nvSpPr>
          <p:cNvPr id="28" name="Rounded Rectangular Callout 2">
            <a:extLst>
              <a:ext uri="{FF2B5EF4-FFF2-40B4-BE49-F238E27FC236}">
                <a16:creationId xmlns:a16="http://schemas.microsoft.com/office/drawing/2014/main" xmlns="" id="{AF4D019A-C007-4A1E-9AA2-1A08951FC7F7}"/>
              </a:ext>
            </a:extLst>
          </p:cNvPr>
          <p:cNvSpPr/>
          <p:nvPr/>
        </p:nvSpPr>
        <p:spPr>
          <a:xfrm>
            <a:off x="7558360" y="5108536"/>
            <a:ext cx="1040014" cy="34970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500" b="1" dirty="0">
                <a:solidFill>
                  <a:sysClr val="windowText" lastClr="000000"/>
                </a:solidFill>
              </a:rPr>
              <a:t>ANSWERS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F0CF7FFB-7215-4BA3-9738-E7C9ACA3B493}"/>
              </a:ext>
            </a:extLst>
          </p:cNvPr>
          <p:cNvCxnSpPr>
            <a:cxnSpLocks/>
          </p:cNvCxnSpPr>
          <p:nvPr/>
        </p:nvCxnSpPr>
        <p:spPr>
          <a:xfrm>
            <a:off x="2322000" y="2720250"/>
            <a:ext cx="3240959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F1A50C0C-77D1-453B-AB5E-CE2A01792E12}"/>
              </a:ext>
            </a:extLst>
          </p:cNvPr>
          <p:cNvCxnSpPr>
            <a:cxnSpLocks/>
          </p:cNvCxnSpPr>
          <p:nvPr/>
        </p:nvCxnSpPr>
        <p:spPr>
          <a:xfrm>
            <a:off x="1995429" y="3125250"/>
            <a:ext cx="4005321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8260A046-94C9-44EF-86B3-F922BBF39F1A}"/>
              </a:ext>
            </a:extLst>
          </p:cNvPr>
          <p:cNvCxnSpPr>
            <a:cxnSpLocks/>
          </p:cNvCxnSpPr>
          <p:nvPr/>
        </p:nvCxnSpPr>
        <p:spPr>
          <a:xfrm>
            <a:off x="702000" y="3530250"/>
            <a:ext cx="3694947" cy="662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00087B9A-9A94-4426-88A0-61128192C433}"/>
              </a:ext>
            </a:extLst>
          </p:cNvPr>
          <p:cNvCxnSpPr>
            <a:cxnSpLocks/>
          </p:cNvCxnSpPr>
          <p:nvPr/>
        </p:nvCxnSpPr>
        <p:spPr>
          <a:xfrm>
            <a:off x="3098347" y="3962250"/>
            <a:ext cx="164249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AE360457-98EB-48E9-A75D-30670F4EBFDE}"/>
              </a:ext>
            </a:extLst>
          </p:cNvPr>
          <p:cNvCxnSpPr>
            <a:cxnSpLocks/>
          </p:cNvCxnSpPr>
          <p:nvPr/>
        </p:nvCxnSpPr>
        <p:spPr>
          <a:xfrm>
            <a:off x="678637" y="4429064"/>
            <a:ext cx="277485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02000" y="4653136"/>
            <a:ext cx="667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Use ideas from the chapter and create five  of your own sentences  that include an expanded noun phrase.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350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/>
      <p:bldP spid="20" grpId="0" build="p"/>
      <p:bldP spid="26" grpId="0" build="p"/>
      <p:bldP spid="22" grpId="0" build="p"/>
      <p:bldP spid="23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Learning Objectives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1519" y="1556792"/>
            <a:ext cx="509633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i="1" dirty="0" smtClean="0"/>
              <a:t>By the end of the lesson you will…</a:t>
            </a:r>
          </a:p>
          <a:p>
            <a:pPr marL="0" indent="0">
              <a:buNone/>
            </a:pPr>
            <a:endParaRPr lang="en-GB" sz="2600" i="1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GB" sz="2400" dirty="0"/>
              <a:t>Be able to select and retrieve information from the novel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sz="2600" dirty="0" smtClean="0"/>
          </a:p>
          <a:p>
            <a:pPr>
              <a:buFont typeface="Wingdings" panose="05000000000000000000" pitchFamily="2" charset="2"/>
              <a:buChar char="ü"/>
            </a:pPr>
            <a:endParaRPr lang="en-GB" sz="2600" dirty="0"/>
          </a:p>
          <a:p>
            <a:pPr>
              <a:buFont typeface="Wingdings" panose="05000000000000000000" pitchFamily="2" charset="2"/>
              <a:buChar char="ü"/>
            </a:pPr>
            <a:endParaRPr lang="en-GB" sz="2600" dirty="0" smtClean="0"/>
          </a:p>
          <a:p>
            <a:pPr marL="118872" indent="0">
              <a:buNone/>
            </a:pPr>
            <a:endParaRPr lang="en-GB" sz="2600" dirty="0" smtClean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3151905" cy="395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7534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a Map of Diagon Alley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772816"/>
            <a:ext cx="4320480" cy="4623816"/>
          </a:xfrm>
        </p:spPr>
        <p:txBody>
          <a:bodyPr>
            <a:normAutofit/>
          </a:bodyPr>
          <a:lstStyle/>
          <a:p>
            <a:pPr marL="118872" indent="0" algn="ctr">
              <a:buNone/>
            </a:pPr>
            <a:r>
              <a:rPr lang="en-GB" sz="2400" dirty="0" smtClean="0"/>
              <a:t>Create a map of Diagon Alley in your exercise book </a:t>
            </a:r>
          </a:p>
          <a:p>
            <a:pPr marL="118872" indent="0" algn="ctr">
              <a:buNone/>
            </a:pPr>
            <a:r>
              <a:rPr lang="en-GB" sz="2400" dirty="0" smtClean="0"/>
              <a:t>(turn it to portrait).</a:t>
            </a:r>
          </a:p>
          <a:p>
            <a:pPr marL="118872" indent="0" algn="ctr">
              <a:buNone/>
            </a:pPr>
            <a:endParaRPr lang="en-GB" sz="2400" dirty="0"/>
          </a:p>
          <a:p>
            <a:pPr marL="118872" indent="0" algn="ctr">
              <a:buNone/>
            </a:pPr>
            <a:r>
              <a:rPr lang="en-GB" sz="2400" dirty="0" smtClean="0"/>
              <a:t>Include some of the shops mentioned in the chapter and create three of your own. Add labels, brief descriptions and colour.</a:t>
            </a: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451080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2559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507</TotalTime>
  <Words>595</Words>
  <Application>Microsoft Office PowerPoint</Application>
  <PresentationFormat>On-screen Show (4:3)</PresentationFormat>
  <Paragraphs>98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Narrow</vt:lpstr>
      <vt:lpstr>Calibri</vt:lpstr>
      <vt:lpstr>Comic Sans MS</vt:lpstr>
      <vt:lpstr>Corbel</vt:lpstr>
      <vt:lpstr>Times New Roman</vt:lpstr>
      <vt:lpstr>Wingdings</vt:lpstr>
      <vt:lpstr>Wingdings 2</vt:lpstr>
      <vt:lpstr>Wingdings 3</vt:lpstr>
      <vt:lpstr>Module</vt:lpstr>
      <vt:lpstr>PowerPoint Presentation</vt:lpstr>
      <vt:lpstr>Summarising to the point</vt:lpstr>
      <vt:lpstr>  Noun Phrases  </vt:lpstr>
      <vt:lpstr>PowerPoint Presentation</vt:lpstr>
      <vt:lpstr>PowerPoint Presentation</vt:lpstr>
      <vt:lpstr>PowerPoint Presentation</vt:lpstr>
      <vt:lpstr>PowerPoint Presentation</vt:lpstr>
      <vt:lpstr>Learning Objectives</vt:lpstr>
      <vt:lpstr>Creating a Map of Diagon Alley </vt:lpstr>
      <vt:lpstr>Creating your own Wand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J Tickle</dc:creator>
  <cp:lastModifiedBy>Mrs M Jackson</cp:lastModifiedBy>
  <cp:revision>133</cp:revision>
  <dcterms:created xsi:type="dcterms:W3CDTF">2014-02-19T20:00:52Z</dcterms:created>
  <dcterms:modified xsi:type="dcterms:W3CDTF">2020-04-30T10:08:17Z</dcterms:modified>
</cp:coreProperties>
</file>