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310" r:id="rId2"/>
    <p:sldId id="325" r:id="rId3"/>
    <p:sldId id="31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A7600"/>
    <a:srgbClr val="253746"/>
    <a:srgbClr val="9AF67A"/>
    <a:srgbClr val="85F45E"/>
    <a:srgbClr val="E7B8F6"/>
    <a:srgbClr val="F4D2FE"/>
    <a:srgbClr val="F7B635"/>
    <a:srgbClr val="E2AAF4"/>
    <a:srgbClr val="F1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 autoAdjust="0"/>
    <p:restoredTop sz="92764" autoAdjust="0"/>
  </p:normalViewPr>
  <p:slideViewPr>
    <p:cSldViewPr snapToGrid="0">
      <p:cViewPr varScale="1">
        <p:scale>
          <a:sx n="63" d="100"/>
          <a:sy n="63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0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253746"/>
                </a:solidFill>
              </a:rPr>
              <a:t>Some children may feel confident to jump from 4.56 to 5, rather than hopping to 4.6 first.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5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5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6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E0D143-01B7-4313-A96D-D8EF151D3BD2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5" Type="http://schemas.openxmlformats.org/officeDocument/2006/relationships/audio" Target="../media/media8.m4a"/><Relationship Id="rId10" Type="http://schemas.openxmlformats.org/officeDocument/2006/relationships/image" Target="../media/image6.png"/><Relationship Id="rId4" Type="http://schemas.microsoft.com/office/2007/relationships/media" Target="../media/media8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E0D899-D468-46E1-B73E-40A7DC89C6DF}"/>
              </a:ext>
            </a:extLst>
          </p:cNvPr>
          <p:cNvSpPr/>
          <p:nvPr/>
        </p:nvSpPr>
        <p:spPr>
          <a:xfrm>
            <a:off x="718163" y="886395"/>
            <a:ext cx="7707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53746"/>
                </a:solidFill>
              </a:rPr>
              <a:t>Harry’s best javelin throw at sports day last summer was 9.67 metres, but today he has thrown a huge 11.32 metres! How much further has he thrown?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6BD4EE-AAF4-4472-A5B2-7EA1923B5C4E}"/>
              </a:ext>
            </a:extLst>
          </p:cNvPr>
          <p:cNvGrpSpPr/>
          <p:nvPr/>
        </p:nvGrpSpPr>
        <p:grpSpPr>
          <a:xfrm>
            <a:off x="5832113" y="2284190"/>
            <a:ext cx="2199366" cy="637440"/>
            <a:chOff x="1011972" y="1074204"/>
            <a:chExt cx="2932491" cy="7217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F3D317E-40D1-4709-B71F-9CE28D5D3FA9}"/>
                </a:ext>
              </a:extLst>
            </p:cNvPr>
            <p:cNvSpPr/>
            <p:nvPr/>
          </p:nvSpPr>
          <p:spPr>
            <a:xfrm>
              <a:off x="1167141" y="1074204"/>
              <a:ext cx="2777322" cy="721769"/>
            </a:xfrm>
            <a:prstGeom prst="wedgeRoundRectCallout">
              <a:avLst>
                <a:gd name="adj1" fmla="val 61321"/>
                <a:gd name="adj2" fmla="val -90399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How could we calculate this?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BBECC5-E6EC-4B61-B5E6-E7DE0616A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972" y="1217669"/>
              <a:ext cx="307922" cy="519868"/>
            </a:xfrm>
            <a:prstGeom prst="rect">
              <a:avLst/>
            </a:prstGeom>
          </p:spPr>
        </p:pic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2B80BB47-AAAD-4A4D-BF1C-0ECD8CF9310B}"/>
              </a:ext>
            </a:extLst>
          </p:cNvPr>
          <p:cNvSpPr/>
          <p:nvPr/>
        </p:nvSpPr>
        <p:spPr>
          <a:xfrm>
            <a:off x="116681" y="4041900"/>
            <a:ext cx="8874126" cy="174421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A8A5F4-179A-41F6-B1EF-9B0F6BE6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65" y="4645114"/>
            <a:ext cx="632786" cy="59187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097E1-9F41-4AC2-B041-EFE02F513B64}"/>
              </a:ext>
            </a:extLst>
          </p:cNvPr>
          <p:cNvCxnSpPr>
            <a:cxnSpLocks/>
          </p:cNvCxnSpPr>
          <p:nvPr/>
        </p:nvCxnSpPr>
        <p:spPr>
          <a:xfrm>
            <a:off x="309824" y="5222048"/>
            <a:ext cx="8444187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478DFC-F911-45E1-9511-F95B16676392}"/>
              </a:ext>
            </a:extLst>
          </p:cNvPr>
          <p:cNvCxnSpPr/>
          <p:nvPr/>
        </p:nvCxnSpPr>
        <p:spPr>
          <a:xfrm>
            <a:off x="621344" y="5222048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883430-28C6-47F5-B859-823FEA6C978B}"/>
              </a:ext>
            </a:extLst>
          </p:cNvPr>
          <p:cNvCxnSpPr/>
          <p:nvPr/>
        </p:nvCxnSpPr>
        <p:spPr>
          <a:xfrm>
            <a:off x="8203223" y="5201570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Box 55">
            <a:extLst>
              <a:ext uri="{FF2B5EF4-FFF2-40B4-BE49-F238E27FC236}">
                <a16:creationId xmlns:a16="http://schemas.microsoft.com/office/drawing/2014/main" id="{28794C70-F0B0-4F1C-A6A0-289E8512E877}"/>
              </a:ext>
            </a:extLst>
          </p:cNvPr>
          <p:cNvSpPr txBox="1"/>
          <p:nvPr/>
        </p:nvSpPr>
        <p:spPr>
          <a:xfrm>
            <a:off x="177462" y="5364427"/>
            <a:ext cx="96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alibri" panose="020F0502020204030204"/>
              </a:rPr>
              <a:t>9.67m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56">
            <a:extLst>
              <a:ext uri="{FF2B5EF4-FFF2-40B4-BE49-F238E27FC236}">
                <a16:creationId xmlns:a16="http://schemas.microsoft.com/office/drawing/2014/main" id="{682E9105-087A-4BFA-880B-9E55A336B091}"/>
              </a:ext>
            </a:extLst>
          </p:cNvPr>
          <p:cNvSpPr txBox="1"/>
          <p:nvPr/>
        </p:nvSpPr>
        <p:spPr>
          <a:xfrm>
            <a:off x="7746834" y="5364427"/>
            <a:ext cx="101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11.32m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4D4C1C-0653-4805-8992-2F8910056EFC}"/>
              </a:ext>
            </a:extLst>
          </p:cNvPr>
          <p:cNvGrpSpPr/>
          <p:nvPr/>
        </p:nvGrpSpPr>
        <p:grpSpPr>
          <a:xfrm>
            <a:off x="600656" y="4305752"/>
            <a:ext cx="2558177" cy="1480366"/>
            <a:chOff x="2244002" y="3755868"/>
            <a:chExt cx="2558177" cy="148036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2E3990-D065-4C1B-830E-DE4EBE634AE2}"/>
                </a:ext>
              </a:extLst>
            </p:cNvPr>
            <p:cNvCxnSpPr/>
            <p:nvPr/>
          </p:nvCxnSpPr>
          <p:spPr>
            <a:xfrm>
              <a:off x="4431211" y="4681175"/>
              <a:ext cx="0" cy="21266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id="{E96F15F3-8ED6-438C-81F2-A4F94D67C802}"/>
                </a:ext>
              </a:extLst>
            </p:cNvPr>
            <p:cNvSpPr txBox="1"/>
            <p:nvPr/>
          </p:nvSpPr>
          <p:spPr>
            <a:xfrm>
              <a:off x="4129412" y="4836124"/>
              <a:ext cx="672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10m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7F09270-7D9C-4167-95FE-7F0E6CB04B51}"/>
                </a:ext>
              </a:extLst>
            </p:cNvPr>
            <p:cNvGrpSpPr/>
            <p:nvPr/>
          </p:nvGrpSpPr>
          <p:grpSpPr>
            <a:xfrm>
              <a:off x="2244002" y="3755868"/>
              <a:ext cx="2188401" cy="945770"/>
              <a:chOff x="2247895" y="3743287"/>
              <a:chExt cx="2227850" cy="899558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C9CB80-7344-41F8-AB0E-3804D298F50D}"/>
                  </a:ext>
                </a:extLst>
              </p:cNvPr>
              <p:cNvSpPr/>
              <p:nvPr/>
            </p:nvSpPr>
            <p:spPr>
              <a:xfrm>
                <a:off x="2247895" y="4123847"/>
                <a:ext cx="2227850" cy="518998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62">
                <a:extLst>
                  <a:ext uri="{FF2B5EF4-FFF2-40B4-BE49-F238E27FC236}">
                    <a16:creationId xmlns:a16="http://schemas.microsoft.com/office/drawing/2014/main" id="{AA3857AA-BF7A-4A48-8BD3-848BAC0F7457}"/>
                  </a:ext>
                </a:extLst>
              </p:cNvPr>
              <p:cNvSpPr txBox="1"/>
              <p:nvPr/>
            </p:nvSpPr>
            <p:spPr>
              <a:xfrm>
                <a:off x="3034712" y="3743287"/>
                <a:ext cx="1014998" cy="38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0.33m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6B5EF17-D78E-4579-8266-36975734CA8C}"/>
              </a:ext>
            </a:extLst>
          </p:cNvPr>
          <p:cNvSpPr/>
          <p:nvPr/>
        </p:nvSpPr>
        <p:spPr>
          <a:xfrm>
            <a:off x="2542689" y="3022456"/>
            <a:ext cx="2742484" cy="1093332"/>
          </a:xfrm>
          <a:prstGeom prst="wedgeRoundRectCallout">
            <a:avLst>
              <a:gd name="adj1" fmla="val -66525"/>
              <a:gd name="adj2" fmla="val 6496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are adding 33cm, but our number line is in metres, so we write this as 0.33.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C018E-BDE6-49D1-AF3A-A6A4BE196383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Frog (counting up) to subtract pairs of numbers.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702EB00-205E-4799-955C-B59D183C88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6" end="24253.258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8145" y="310484"/>
            <a:ext cx="609600" cy="609600"/>
          </a:xfrm>
          <a:prstGeom prst="rect">
            <a:avLst/>
          </a:prstGeom>
        </p:spPr>
      </p:pic>
      <p:pic>
        <p:nvPicPr>
          <p:cNvPr id="30" name="1">
            <a:hlinkClick r:id="" action="ppaction://media"/>
            <a:extLst>
              <a:ext uri="{FF2B5EF4-FFF2-40B4-BE49-F238E27FC236}">
                <a16:creationId xmlns:a16="http://schemas.microsoft.com/office/drawing/2014/main" id="{291CF7FF-2715-4BD3-B882-A9FABC1EE0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10" end="700.258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51732" y="920084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4B8D97F3-598A-475C-8111-6A3F5FEFF0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434" end="1879.86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8145" y="4096262"/>
            <a:ext cx="609600" cy="609600"/>
          </a:xfrm>
          <a:prstGeom prst="rect">
            <a:avLst/>
          </a:prstGeom>
        </p:spPr>
      </p:pic>
      <p:pic>
        <p:nvPicPr>
          <p:cNvPr id="6" name="start">
            <a:hlinkClick r:id="" action="ppaction://media"/>
            <a:extLst>
              <a:ext uri="{FF2B5EF4-FFF2-40B4-BE49-F238E27FC236}">
                <a16:creationId xmlns:a16="http://schemas.microsoft.com/office/drawing/2014/main" id="{493CEE53-718F-40EE-8E70-63646279D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153" end="481.29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82325" y="4057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907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95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8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6146 -0.0294 C 0.07431 -0.03588 0.09358 -0.03889 0.11372 -0.03889 C 0.13663 -0.03889 0.15504 -0.03588 0.16788 -0.0294 L 0.22952 -3.7037E-7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8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985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 animBg="1"/>
      <p:bldP spid="20" grpId="0"/>
      <p:bldP spid="21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Frog (counting up) to subtract pairs of numbers.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1B12B7CA-1DFF-480E-A8FA-9C95BEA24297}"/>
              </a:ext>
            </a:extLst>
          </p:cNvPr>
          <p:cNvSpPr/>
          <p:nvPr/>
        </p:nvSpPr>
        <p:spPr>
          <a:xfrm>
            <a:off x="116681" y="4041900"/>
            <a:ext cx="8874126" cy="174421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0746B7-C3FA-4D92-834C-19511E63F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510" y="4642883"/>
            <a:ext cx="632786" cy="5918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A0D74F-C77C-4CC8-AD49-370003719680}"/>
              </a:ext>
            </a:extLst>
          </p:cNvPr>
          <p:cNvCxnSpPr>
            <a:cxnSpLocks/>
          </p:cNvCxnSpPr>
          <p:nvPr/>
        </p:nvCxnSpPr>
        <p:spPr>
          <a:xfrm>
            <a:off x="309824" y="5222048"/>
            <a:ext cx="8444187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458CD8-15B7-4A38-A147-5EC7A9167222}"/>
              </a:ext>
            </a:extLst>
          </p:cNvPr>
          <p:cNvCxnSpPr/>
          <p:nvPr/>
        </p:nvCxnSpPr>
        <p:spPr>
          <a:xfrm>
            <a:off x="621344" y="5222048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E4717-1241-471E-8837-7A30E2FBEB9A}"/>
              </a:ext>
            </a:extLst>
          </p:cNvPr>
          <p:cNvCxnSpPr/>
          <p:nvPr/>
        </p:nvCxnSpPr>
        <p:spPr>
          <a:xfrm>
            <a:off x="8203223" y="5201570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55">
            <a:extLst>
              <a:ext uri="{FF2B5EF4-FFF2-40B4-BE49-F238E27FC236}">
                <a16:creationId xmlns:a16="http://schemas.microsoft.com/office/drawing/2014/main" id="{C7208C4E-33E8-4C1E-93AB-19F4FCB597F5}"/>
              </a:ext>
            </a:extLst>
          </p:cNvPr>
          <p:cNvSpPr txBox="1"/>
          <p:nvPr/>
        </p:nvSpPr>
        <p:spPr>
          <a:xfrm>
            <a:off x="177462" y="5364427"/>
            <a:ext cx="96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9.56m</a:t>
            </a: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id="{BB3AECDF-918B-4A4D-88AB-AD516B5C7178}"/>
              </a:ext>
            </a:extLst>
          </p:cNvPr>
          <p:cNvSpPr txBox="1"/>
          <p:nvPr/>
        </p:nvSpPr>
        <p:spPr>
          <a:xfrm>
            <a:off x="7746834" y="5364427"/>
            <a:ext cx="121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11.32m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D8D23D-386B-49DE-9672-8BFFD259F619}"/>
              </a:ext>
            </a:extLst>
          </p:cNvPr>
          <p:cNvGrpSpPr/>
          <p:nvPr/>
        </p:nvGrpSpPr>
        <p:grpSpPr>
          <a:xfrm>
            <a:off x="601183" y="4307308"/>
            <a:ext cx="2605331" cy="1465650"/>
            <a:chOff x="2244002" y="3770584"/>
            <a:chExt cx="2605331" cy="146565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3FB1E7-1DFB-40B6-8683-5E49E2589AC2}"/>
                </a:ext>
              </a:extLst>
            </p:cNvPr>
            <p:cNvCxnSpPr/>
            <p:nvPr/>
          </p:nvCxnSpPr>
          <p:spPr>
            <a:xfrm>
              <a:off x="4431211" y="4681175"/>
              <a:ext cx="0" cy="21266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TextBox 59">
              <a:extLst>
                <a:ext uri="{FF2B5EF4-FFF2-40B4-BE49-F238E27FC236}">
                  <a16:creationId xmlns:a16="http://schemas.microsoft.com/office/drawing/2014/main" id="{F3F11CAC-A82C-4784-B9FD-BC5275FE5733}"/>
                </a:ext>
              </a:extLst>
            </p:cNvPr>
            <p:cNvSpPr txBox="1"/>
            <p:nvPr/>
          </p:nvSpPr>
          <p:spPr>
            <a:xfrm>
              <a:off x="4129412" y="4836124"/>
              <a:ext cx="719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10m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CBFEAC-D60D-448A-A351-270B18823112}"/>
                </a:ext>
              </a:extLst>
            </p:cNvPr>
            <p:cNvGrpSpPr/>
            <p:nvPr/>
          </p:nvGrpSpPr>
          <p:grpSpPr>
            <a:xfrm>
              <a:off x="2244002" y="3770584"/>
              <a:ext cx="2188401" cy="931054"/>
              <a:chOff x="2247895" y="3757284"/>
              <a:chExt cx="2227850" cy="885561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2392434-8F51-4E9F-9C3C-DDDD027E49D4}"/>
                  </a:ext>
                </a:extLst>
              </p:cNvPr>
              <p:cNvSpPr/>
              <p:nvPr/>
            </p:nvSpPr>
            <p:spPr>
              <a:xfrm>
                <a:off x="2247895" y="4123847"/>
                <a:ext cx="2227850" cy="518998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62">
                <a:extLst>
                  <a:ext uri="{FF2B5EF4-FFF2-40B4-BE49-F238E27FC236}">
                    <a16:creationId xmlns:a16="http://schemas.microsoft.com/office/drawing/2014/main" id="{E73BF4A7-E928-456E-92F7-E2F5C4E29646}"/>
                  </a:ext>
                </a:extLst>
              </p:cNvPr>
              <p:cNvSpPr txBox="1"/>
              <p:nvPr/>
            </p:nvSpPr>
            <p:spPr>
              <a:xfrm>
                <a:off x="2939112" y="3757284"/>
                <a:ext cx="996593" cy="38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0.33m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20893A-ECCD-431C-908A-6C3435C8A78F}"/>
              </a:ext>
            </a:extLst>
          </p:cNvPr>
          <p:cNvGrpSpPr/>
          <p:nvPr/>
        </p:nvGrpSpPr>
        <p:grpSpPr>
          <a:xfrm>
            <a:off x="2801663" y="3997351"/>
            <a:ext cx="5384817" cy="1204219"/>
            <a:chOff x="5035151" y="3497434"/>
            <a:chExt cx="4977871" cy="120421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273D60-E411-4E06-82CD-7741C5998067}"/>
                </a:ext>
              </a:extLst>
            </p:cNvPr>
            <p:cNvSpPr/>
            <p:nvPr/>
          </p:nvSpPr>
          <p:spPr>
            <a:xfrm>
              <a:off x="5035151" y="3898270"/>
              <a:ext cx="4977871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65">
              <a:extLst>
                <a:ext uri="{FF2B5EF4-FFF2-40B4-BE49-F238E27FC236}">
                  <a16:creationId xmlns:a16="http://schemas.microsoft.com/office/drawing/2014/main" id="{07D1A69B-6F58-42B0-B83F-E87E9AA6D2B0}"/>
                </a:ext>
              </a:extLst>
            </p:cNvPr>
            <p:cNvSpPr txBox="1"/>
            <p:nvPr/>
          </p:nvSpPr>
          <p:spPr>
            <a:xfrm>
              <a:off x="7196447" y="3497434"/>
              <a:ext cx="847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1.32m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8327F-2595-4AB7-82AD-E623AE614D85}"/>
              </a:ext>
            </a:extLst>
          </p:cNvPr>
          <p:cNvGrpSpPr/>
          <p:nvPr/>
        </p:nvGrpSpPr>
        <p:grpSpPr>
          <a:xfrm>
            <a:off x="5636028" y="2663128"/>
            <a:ext cx="2716825" cy="731152"/>
            <a:chOff x="5636028" y="2663128"/>
            <a:chExt cx="2716825" cy="731152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B5DF634D-F925-45FE-8137-8C244B329479}"/>
                </a:ext>
              </a:extLst>
            </p:cNvPr>
            <p:cNvSpPr/>
            <p:nvPr/>
          </p:nvSpPr>
          <p:spPr>
            <a:xfrm>
              <a:off x="5636028" y="2762720"/>
              <a:ext cx="2245027" cy="631560"/>
            </a:xfrm>
            <a:prstGeom prst="wedgeRoundRectCallout">
              <a:avLst>
                <a:gd name="adj1" fmla="val -69212"/>
                <a:gd name="adj2" fmla="val 41977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b="1" kern="0" dirty="0">
                  <a:solidFill>
                    <a:srgbClr val="253746"/>
                  </a:solidFill>
                </a:rPr>
                <a:t>Now add the hops. 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70B1490-1972-476F-897A-C84D8B1D1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464" y="2663128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88C3581C-EF85-4B75-A753-40D5CC3A5F49}"/>
              </a:ext>
            </a:extLst>
          </p:cNvPr>
          <p:cNvSpPr/>
          <p:nvPr/>
        </p:nvSpPr>
        <p:spPr>
          <a:xfrm>
            <a:off x="621344" y="2498358"/>
            <a:ext cx="2658634" cy="806281"/>
          </a:xfrm>
          <a:prstGeom prst="wedgeRoundRectCallout">
            <a:avLst>
              <a:gd name="adj1" fmla="val 62107"/>
              <a:gd name="adj2" fmla="val -1681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000" b="1" dirty="0">
                <a:solidFill>
                  <a:srgbClr val="253746"/>
                </a:solidFill>
              </a:rPr>
              <a:t>1.32m + 0.33m = 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C7808A-C48D-4E18-85D1-6B39AEC86B1F}"/>
              </a:ext>
            </a:extLst>
          </p:cNvPr>
          <p:cNvSpPr/>
          <p:nvPr/>
        </p:nvSpPr>
        <p:spPr>
          <a:xfrm>
            <a:off x="718163" y="886395"/>
            <a:ext cx="7707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53746"/>
                </a:solidFill>
              </a:rPr>
              <a:t>Harry’s best javelin throw at sports day last summer was 9.67 metres, but today he has thrown a huge 11.32 metres! How much further has he thrown? 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7B326756-B403-48BC-B0FA-67E4B7B6ED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8" end="7264.88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5000" y="2358328"/>
            <a:ext cx="609600" cy="609600"/>
          </a:xfrm>
          <a:prstGeom prst="rect">
            <a:avLst/>
          </a:prstGeom>
        </p:spPr>
      </p:pic>
      <p:pic>
        <p:nvPicPr>
          <p:cNvPr id="5" name="1a">
            <a:hlinkClick r:id="" action="ppaction://media"/>
            <a:extLst>
              <a:ext uri="{FF2B5EF4-FFF2-40B4-BE49-F238E27FC236}">
                <a16:creationId xmlns:a16="http://schemas.microsoft.com/office/drawing/2014/main" id="{A8A973D1-B6F4-40B5-9E5F-471AB721DD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20" end="1038.18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5000" y="2981716"/>
            <a:ext cx="609600" cy="609600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21848F50-B48A-4CC2-B4AE-9B26E15C6054}"/>
              </a:ext>
            </a:extLst>
          </p:cNvPr>
          <p:cNvSpPr/>
          <p:nvPr/>
        </p:nvSpPr>
        <p:spPr>
          <a:xfrm>
            <a:off x="601183" y="2479604"/>
            <a:ext cx="2858497" cy="840275"/>
          </a:xfrm>
          <a:prstGeom prst="wedgeRoundRectCallout">
            <a:avLst>
              <a:gd name="adj1" fmla="val 62107"/>
              <a:gd name="adj2" fmla="val -1681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000" b="1" dirty="0">
                <a:solidFill>
                  <a:srgbClr val="253746"/>
                </a:solidFill>
              </a:rPr>
              <a:t>1.32m + 0.33m = </a:t>
            </a:r>
            <a:r>
              <a:rPr lang="en-GB" sz="2400" b="1" dirty="0">
                <a:solidFill>
                  <a:srgbClr val="C00000"/>
                </a:solidFill>
              </a:rPr>
              <a:t>1.65m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18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5781 -0.05787 C 0.19097 -0.0713 0.24045 -0.07824 0.29184 -0.07824 C 0.35087 -0.07824 0.39774 -0.0713 0.4309 -0.05787 L 0.58889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126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Frog (counting up) to subtract pairs of numbers.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0B4063-A466-427A-878E-100C15CDA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3797"/>
              </p:ext>
            </p:extLst>
          </p:nvPr>
        </p:nvGraphicFramePr>
        <p:xfrm>
          <a:off x="490234" y="644780"/>
          <a:ext cx="4697507" cy="21841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69960">
                  <a:extLst>
                    <a:ext uri="{9D8B030D-6E8A-4147-A177-3AD203B41FA5}">
                      <a16:colId xmlns:a16="http://schemas.microsoft.com/office/drawing/2014/main" val="3994840701"/>
                    </a:ext>
                  </a:extLst>
                </a:gridCol>
                <a:gridCol w="2027547">
                  <a:extLst>
                    <a:ext uri="{9D8B030D-6E8A-4147-A177-3AD203B41FA5}">
                      <a16:colId xmlns:a16="http://schemas.microsoft.com/office/drawing/2014/main" val="2236917786"/>
                    </a:ext>
                  </a:extLst>
                </a:gridCol>
              </a:tblGrid>
              <a:tr h="35533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Distance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Measurement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64801"/>
                  </a:ext>
                </a:extLst>
              </a:tr>
              <a:tr h="2800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Classroom width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4.56m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16311"/>
                  </a:ext>
                </a:extLst>
              </a:tr>
              <a:tr h="2800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Classroom length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5.3m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09038"/>
                  </a:ext>
                </a:extLst>
              </a:tr>
              <a:tr h="2800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Hall length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10.4m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55142"/>
                  </a:ext>
                </a:extLst>
              </a:tr>
              <a:tr h="2800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Hall width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7.56m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59017"/>
                  </a:ext>
                </a:extLst>
              </a:tr>
              <a:tr h="2800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Table width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0.5m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54398"/>
                  </a:ext>
                </a:extLst>
              </a:tr>
              <a:tr h="2800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Table length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1.25m</a:t>
                      </a:r>
                      <a:endParaRPr lang="en-GB" sz="2000" dirty="0">
                        <a:solidFill>
                          <a:srgbClr val="253746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99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1F975FC-E2CB-414E-B907-26975C4B1571}"/>
              </a:ext>
            </a:extLst>
          </p:cNvPr>
          <p:cNvGrpSpPr/>
          <p:nvPr/>
        </p:nvGrpSpPr>
        <p:grpSpPr>
          <a:xfrm>
            <a:off x="5495457" y="692451"/>
            <a:ext cx="3683671" cy="1297133"/>
            <a:chOff x="5495457" y="692451"/>
            <a:chExt cx="3683671" cy="129713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00A2FC-85C4-4D3B-BCBB-43AE3D0653E2}"/>
                </a:ext>
              </a:extLst>
            </p:cNvPr>
            <p:cNvGrpSpPr/>
            <p:nvPr/>
          </p:nvGrpSpPr>
          <p:grpSpPr>
            <a:xfrm>
              <a:off x="5495457" y="692451"/>
              <a:ext cx="3281342" cy="1297133"/>
              <a:chOff x="1093251" y="1074203"/>
              <a:chExt cx="4375125" cy="1468735"/>
            </a:xfrm>
          </p:grpSpPr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B793121E-2692-4CBF-8BAF-550CBA084DFB}"/>
                  </a:ext>
                </a:extLst>
              </p:cNvPr>
              <p:cNvSpPr/>
              <p:nvPr/>
            </p:nvSpPr>
            <p:spPr>
              <a:xfrm>
                <a:off x="1167141" y="1074203"/>
                <a:ext cx="4301235" cy="1468735"/>
              </a:xfrm>
              <a:prstGeom prst="wedgeRoundRectCallout">
                <a:avLst>
                  <a:gd name="adj1" fmla="val -69212"/>
                  <a:gd name="adj2" fmla="val 15653"/>
                  <a:gd name="adj3" fmla="val 16667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en-GB" sz="1600" b="1" kern="0" dirty="0">
                    <a:solidFill>
                      <a:srgbClr val="253746"/>
                    </a:solidFill>
                  </a:rPr>
                  <a:t>How much </a:t>
                </a:r>
                <a:r>
                  <a:rPr lang="en-GB" sz="1600" b="1" i="1" kern="0" dirty="0">
                    <a:solidFill>
                      <a:srgbClr val="253746"/>
                    </a:solidFill>
                  </a:rPr>
                  <a:t>longer</a:t>
                </a:r>
                <a:r>
                  <a:rPr lang="en-GB" sz="1600" b="1" kern="0" dirty="0">
                    <a:solidFill>
                      <a:srgbClr val="253746"/>
                    </a:solidFill>
                  </a:rPr>
                  <a:t> is the classroom than it is </a:t>
                </a:r>
                <a:r>
                  <a:rPr lang="en-GB" sz="1600" b="1" i="1" kern="0" dirty="0">
                    <a:solidFill>
                      <a:srgbClr val="253746"/>
                    </a:solidFill>
                  </a:rPr>
                  <a:t>wide</a:t>
                </a:r>
                <a:r>
                  <a:rPr lang="en-GB" sz="1600" b="1" kern="0" dirty="0">
                    <a:solidFill>
                      <a:srgbClr val="253746"/>
                    </a:solidFill>
                  </a:rPr>
                  <a:t>?</a:t>
                </a:r>
              </a:p>
              <a:p>
                <a:pPr lvl="0" algn="ctr" defTabSz="914400">
                  <a:defRPr/>
                </a:pPr>
                <a:r>
                  <a:rPr lang="en-GB" sz="1600" b="1" kern="0" dirty="0">
                    <a:solidFill>
                      <a:srgbClr val="253746"/>
                    </a:solidFill>
                  </a:rPr>
                  <a:t>Draw an empty number line jotting to show how we could find this difference.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1B4364A-F24E-4006-B521-D3825B8B1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prstClr val="black"/>
                  <a:srgbClr val="4472C4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93251" y="1348315"/>
                <a:ext cx="307921" cy="519868"/>
              </a:xfrm>
              <a:prstGeom prst="rect">
                <a:avLst/>
              </a:prstGeom>
            </p:spPr>
          </p:pic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CD376DB-2869-4543-BDE9-AD1054892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739" y="74748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14A4F87-B221-4649-8375-D7EEA64E7CAD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944494" y="3648357"/>
            <a:ext cx="5921828" cy="943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A5ED1-9FED-4ACC-B5FF-573E760EB96B}"/>
              </a:ext>
            </a:extLst>
          </p:cNvPr>
          <p:cNvSpPr txBox="1"/>
          <p:nvPr/>
        </p:nvSpPr>
        <p:spPr>
          <a:xfrm>
            <a:off x="367201" y="5139224"/>
            <a:ext cx="706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0.4m + 0.3m + 0.04m = 0.74m, or 74cm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136750B-55E8-416A-991D-8DD08AA0CD59}"/>
              </a:ext>
            </a:extLst>
          </p:cNvPr>
          <p:cNvSpPr/>
          <p:nvPr/>
        </p:nvSpPr>
        <p:spPr>
          <a:xfrm>
            <a:off x="5305926" y="5099035"/>
            <a:ext cx="3589058" cy="942883"/>
          </a:xfrm>
          <a:prstGeom prst="wedgeRoundRectCallout">
            <a:avLst>
              <a:gd name="adj1" fmla="val -65319"/>
              <a:gd name="adj2" fmla="val -2839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We need to be careful with numbers’ place value when adding tenths/ tenths and hundredths/ hundredths.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74514-6BD2-47DE-B10B-EE86ECBF7E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2" t="24708" r="45916" b="41049"/>
          <a:stretch/>
        </p:blipFill>
        <p:spPr>
          <a:xfrm>
            <a:off x="723214" y="3648357"/>
            <a:ext cx="1097249" cy="943297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33E85FF1-181A-4759-8877-437FC4A6BC63}"/>
              </a:ext>
            </a:extLst>
          </p:cNvPr>
          <p:cNvSpPr/>
          <p:nvPr/>
        </p:nvSpPr>
        <p:spPr>
          <a:xfrm>
            <a:off x="2162217" y="3236273"/>
            <a:ext cx="3388657" cy="2103006"/>
          </a:xfrm>
          <a:prstGeom prst="arc">
            <a:avLst>
              <a:gd name="adj1" fmla="val 10780231"/>
              <a:gd name="adj2" fmla="val 2151169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5565F-B74E-4478-B214-9D7C1ADFF0EE}"/>
              </a:ext>
            </a:extLst>
          </p:cNvPr>
          <p:cNvSpPr txBox="1"/>
          <p:nvPr/>
        </p:nvSpPr>
        <p:spPr>
          <a:xfrm>
            <a:off x="3541851" y="286694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0.44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CD7BDF4-26D4-4AB6-A0FA-61D071A86392}"/>
              </a:ext>
            </a:extLst>
          </p:cNvPr>
          <p:cNvSpPr/>
          <p:nvPr/>
        </p:nvSpPr>
        <p:spPr>
          <a:xfrm>
            <a:off x="5187741" y="2520334"/>
            <a:ext cx="3128282" cy="633326"/>
          </a:xfrm>
          <a:prstGeom prst="wedgeRoundRectCallout">
            <a:avLst>
              <a:gd name="adj1" fmla="val -75058"/>
              <a:gd name="adj2" fmla="val 90250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0.04 to 4.6, then 0.4 to 5, or one big jump of 0.44.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07D771D-929C-4A64-BDB4-EEF986415812}"/>
              </a:ext>
            </a:extLst>
          </p:cNvPr>
          <p:cNvSpPr/>
          <p:nvPr/>
        </p:nvSpPr>
        <p:spPr>
          <a:xfrm>
            <a:off x="6930508" y="3124933"/>
            <a:ext cx="2142164" cy="373705"/>
          </a:xfrm>
          <a:prstGeom prst="wedgeRoundRectCallout">
            <a:avLst>
              <a:gd name="adj1" fmla="val -52138"/>
              <a:gd name="adj2" fmla="val 11352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Then 0.3 to 5.3.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7DF84-9FD3-4694-947A-B5C353A4D7FF}"/>
              </a:ext>
            </a:extLst>
          </p:cNvPr>
          <p:cNvSpPr/>
          <p:nvPr/>
        </p:nvSpPr>
        <p:spPr>
          <a:xfrm>
            <a:off x="3002281" y="1033452"/>
            <a:ext cx="1264920" cy="597228"/>
          </a:xfrm>
          <a:prstGeom prst="rect">
            <a:avLst/>
          </a:prstGeom>
          <a:solidFill>
            <a:srgbClr val="FFFF00">
              <a:alpha val="23922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55FF3B2C-7B90-438E-ABD9-C5E4F3DC68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9037.244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5694" y="387651"/>
            <a:ext cx="609600" cy="609600"/>
          </a:xfrm>
          <a:prstGeom prst="rect">
            <a:avLst/>
          </a:prstGeom>
        </p:spPr>
      </p:pic>
      <p:pic>
        <p:nvPicPr>
          <p:cNvPr id="23" name="1">
            <a:hlinkClick r:id="" action="ppaction://media"/>
            <a:extLst>
              <a:ext uri="{FF2B5EF4-FFF2-40B4-BE49-F238E27FC236}">
                <a16:creationId xmlns:a16="http://schemas.microsoft.com/office/drawing/2014/main" id="{8547E0A1-54A4-4702-B52B-2C14D57244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30" end="1166.244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41957" y="1127246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D1CA95-9AE9-436C-8BF4-66C57D9DA3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034" end="9434.42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42608" y="3006985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337457-CED5-40D8-BB92-F7EA7A2E6D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026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998" y="3815205"/>
            <a:ext cx="609600" cy="609600"/>
          </a:xfrm>
          <a:prstGeom prst="rect">
            <a:avLst/>
          </a:prstGeom>
        </p:spPr>
      </p:pic>
      <p:pic>
        <p:nvPicPr>
          <p:cNvPr id="17" name="lesson ender">
            <a:hlinkClick r:id="" action="ppaction://media"/>
            <a:extLst>
              <a:ext uri="{FF2B5EF4-FFF2-40B4-BE49-F238E27FC236}">
                <a16:creationId xmlns:a16="http://schemas.microsoft.com/office/drawing/2014/main" id="{E50F89A4-0F10-49EB-A700-58B34701144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68686" y="4738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655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2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35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4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18" grpId="0" animBg="1"/>
      <p:bldP spid="19" grpId="0" animBg="1"/>
      <p:bldP spid="20" grpId="0"/>
      <p:bldP spid="21" grpId="0" animBg="1"/>
      <p:bldP spid="22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275</Words>
  <Application>Microsoft Office PowerPoint</Application>
  <PresentationFormat>On-screen Show (4:3)</PresentationFormat>
  <Paragraphs>50</Paragraphs>
  <Slides>3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176</cp:revision>
  <dcterms:created xsi:type="dcterms:W3CDTF">2018-09-13T11:08:58Z</dcterms:created>
  <dcterms:modified xsi:type="dcterms:W3CDTF">2020-04-23T15:04:17Z</dcterms:modified>
</cp:coreProperties>
</file>