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312" r:id="rId2"/>
    <p:sldId id="313" r:id="rId3"/>
    <p:sldId id="315" r:id="rId4"/>
    <p:sldId id="317" r:id="rId5"/>
    <p:sldId id="265" r:id="rId6"/>
    <p:sldId id="319" r:id="rId7"/>
    <p:sldId id="298" r:id="rId8"/>
    <p:sldId id="31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490363-C793-4493-B43D-AB7AFB5C0858}" type="datetimeFigureOut">
              <a:rPr lang="en-GB" smtClean="0"/>
              <a:t>30/04/2020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28E11D-100F-41D5-A73B-A0D292FBFCAF}" type="slidenum">
              <a:rPr lang="en-GB" smtClean="0"/>
              <a:t>‹#›</a:t>
            </a:fld>
            <a:endParaRPr lang="en-GB"/>
          </a:p>
        </p:txBody>
      </p:sp>
    </p:spTree>
    <p:extLst>
      <p:ext uri="{BB962C8B-B14F-4D97-AF65-F5344CB8AC3E}">
        <p14:creationId xmlns:p14="http://schemas.microsoft.com/office/powerpoint/2010/main" val="706730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3</a:t>
            </a:fld>
            <a:endParaRPr lang="en-GB" dirty="0"/>
          </a:p>
        </p:txBody>
      </p:sp>
    </p:spTree>
    <p:extLst>
      <p:ext uri="{BB962C8B-B14F-4D97-AF65-F5344CB8AC3E}">
        <p14:creationId xmlns:p14="http://schemas.microsoft.com/office/powerpoint/2010/main" val="146798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4</a:t>
            </a:fld>
            <a:endParaRPr lang="en-GB" dirty="0"/>
          </a:p>
        </p:txBody>
      </p:sp>
    </p:spTree>
    <p:extLst>
      <p:ext uri="{BB962C8B-B14F-4D97-AF65-F5344CB8AC3E}">
        <p14:creationId xmlns:p14="http://schemas.microsoft.com/office/powerpoint/2010/main" val="38811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30/04/2020</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08ECD9-D92E-472B-9E86-6D3173AB5A53}"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08ECD9-D92E-472B-9E86-6D3173AB5A53}" type="datetimeFigureOut">
              <a:rPr lang="en-GB" smtClean="0"/>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08ECD9-D92E-472B-9E86-6D3173AB5A53}" type="datetimeFigureOut">
              <a:rPr lang="en-GB" smtClean="0"/>
              <a:t>30/04/2020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008ECD9-D92E-472B-9E86-6D3173AB5A53}" type="datetimeFigureOut">
              <a:rPr lang="en-GB" smtClean="0"/>
              <a:t>30/04/2020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8ECD9-D92E-472B-9E86-6D3173AB5A53}" type="datetimeFigureOut">
              <a:rPr lang="en-GB" smtClean="0"/>
              <a:t>30/04/2020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08ECD9-D92E-472B-9E86-6D3173AB5A53}" type="datetimeFigureOut">
              <a:rPr lang="en-GB" smtClean="0"/>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008ECD9-D92E-472B-9E86-6D3173AB5A53}" type="datetimeFigureOut">
              <a:rPr lang="en-GB" smtClean="0"/>
              <a:t>30/04/2020</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AB1E4501-788A-4807-8B20-A0EC60C68F8F}"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008ECD9-D92E-472B-9E86-6D3173AB5A53}" type="datetimeFigureOut">
              <a:rPr lang="en-GB" smtClean="0"/>
              <a:t>30/04/2020</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B1E4501-788A-4807-8B20-A0EC60C68F8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10" y="0"/>
            <a:ext cx="9196992" cy="515719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TextBox 4"/>
          <p:cNvSpPr txBox="1"/>
          <p:nvPr/>
        </p:nvSpPr>
        <p:spPr>
          <a:xfrm>
            <a:off x="-29910" y="4725144"/>
            <a:ext cx="9173909" cy="2154436"/>
          </a:xfrm>
          <a:prstGeom prst="rect">
            <a:avLst/>
          </a:prstGeom>
          <a:solidFill>
            <a:schemeClr val="tx1"/>
          </a:solidFill>
        </p:spPr>
        <p:txBody>
          <a:bodyPr wrap="square" rtlCol="0">
            <a:spAutoFit/>
          </a:bodyPr>
          <a:lstStyle/>
          <a:p>
            <a:pPr algn="ctr"/>
            <a:r>
              <a:rPr lang="en-GB" sz="5400" b="1" i="1" dirty="0" smtClean="0">
                <a:solidFill>
                  <a:srgbClr val="FFC000"/>
                </a:solidFill>
                <a:latin typeface="Arial Narrow" panose="020B0606020202030204" pitchFamily="34" charset="0"/>
              </a:rPr>
              <a:t>The Letters from No One</a:t>
            </a:r>
            <a:endParaRPr lang="en-GB" sz="4000" b="1" dirty="0" smtClean="0">
              <a:solidFill>
                <a:srgbClr val="FFC000"/>
              </a:solidFill>
              <a:latin typeface="Arial Narrow" panose="020B0606020202030204" pitchFamily="34" charset="0"/>
            </a:endParaRPr>
          </a:p>
          <a:p>
            <a:endParaRPr lang="en-GB" sz="4000" b="1" dirty="0" smtClean="0">
              <a:solidFill>
                <a:srgbClr val="FFC000"/>
              </a:solidFill>
              <a:latin typeface="Arial Narrow" panose="020B0606020202030204" pitchFamily="34" charset="0"/>
            </a:endParaRPr>
          </a:p>
          <a:p>
            <a:endParaRPr lang="en-GB" sz="4000" b="1" dirty="0" smtClean="0">
              <a:solidFill>
                <a:srgbClr val="FFC000"/>
              </a:solidFill>
              <a:latin typeface="Arial Narrow" panose="020B0606020202030204" pitchFamily="34" charset="0"/>
            </a:endParaRPr>
          </a:p>
        </p:txBody>
      </p:sp>
    </p:spTree>
    <p:extLst>
      <p:ext uri="{BB962C8B-B14F-4D97-AF65-F5344CB8AC3E}">
        <p14:creationId xmlns:p14="http://schemas.microsoft.com/office/powerpoint/2010/main" val="3416116330"/>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0" dirty="0">
                <a:latin typeface="Comic Sans MS" panose="030F0702030302020204" pitchFamily="66" charset="0"/>
              </a:rPr>
              <a:t>Vocabulary</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lnSpcReduction="10000"/>
          </a:bodyPr>
          <a:lstStyle/>
          <a:p>
            <a:r>
              <a:rPr lang="en-GB" sz="2800" dirty="0" smtClean="0">
                <a:latin typeface="Comic Sans MS" panose="030F0702030302020204" pitchFamily="66" charset="0"/>
              </a:rPr>
              <a:t>Read chapter 3 then answer the questions:</a:t>
            </a:r>
          </a:p>
          <a:p>
            <a:endParaRPr lang="en-GB" sz="2800" dirty="0" smtClean="0">
              <a:latin typeface="Comic Sans MS" panose="030F0702030302020204" pitchFamily="66" charset="0"/>
            </a:endParaRPr>
          </a:p>
          <a:p>
            <a:r>
              <a:rPr lang="en-GB" sz="2800" dirty="0" smtClean="0">
                <a:latin typeface="Comic Sans MS" panose="030F0702030302020204" pitchFamily="66" charset="0"/>
              </a:rPr>
              <a:t>What </a:t>
            </a:r>
            <a:r>
              <a:rPr lang="en-GB" sz="2800" dirty="0">
                <a:latin typeface="Comic Sans MS" panose="030F0702030302020204" pitchFamily="66" charset="0"/>
              </a:rPr>
              <a:t>does it mean to wrinkle your nose</a:t>
            </a:r>
            <a:r>
              <a:rPr lang="en-GB" sz="2800" dirty="0" smtClean="0">
                <a:latin typeface="Comic Sans MS" panose="030F0702030302020204" pitchFamily="66" charset="0"/>
              </a:rPr>
              <a:t>? Page 35</a:t>
            </a:r>
            <a:endParaRPr lang="en-GB" sz="2800" dirty="0">
              <a:latin typeface="Comic Sans MS" panose="030F0702030302020204" pitchFamily="66" charset="0"/>
            </a:endParaRPr>
          </a:p>
          <a:p>
            <a:r>
              <a:rPr lang="en-GB" sz="2800" dirty="0">
                <a:latin typeface="Comic Sans MS" panose="030F0702030302020204" pitchFamily="66" charset="0"/>
              </a:rPr>
              <a:t>Find </a:t>
            </a:r>
            <a:r>
              <a:rPr lang="en-GB" sz="2800" dirty="0" smtClean="0">
                <a:latin typeface="Comic Sans MS" panose="030F0702030302020204" pitchFamily="66" charset="0"/>
              </a:rPr>
              <a:t>evidence </a:t>
            </a:r>
            <a:r>
              <a:rPr lang="en-GB" sz="2800" dirty="0">
                <a:latin typeface="Comic Sans MS" panose="030F0702030302020204" pitchFamily="66" charset="0"/>
              </a:rPr>
              <a:t>that shows that Harry is excited about the letter</a:t>
            </a:r>
            <a:r>
              <a:rPr lang="en-GB" sz="2800" dirty="0" smtClean="0">
                <a:latin typeface="Comic Sans MS" panose="030F0702030302020204" pitchFamily="66" charset="0"/>
              </a:rPr>
              <a:t>. Page 36</a:t>
            </a:r>
            <a:endParaRPr lang="en-GB" sz="2800" dirty="0">
              <a:latin typeface="Comic Sans MS" panose="030F0702030302020204" pitchFamily="66" charset="0"/>
            </a:endParaRPr>
          </a:p>
          <a:p>
            <a:r>
              <a:rPr lang="en-GB" sz="2800" dirty="0">
                <a:latin typeface="Comic Sans MS" panose="030F0702030302020204" pitchFamily="66" charset="0"/>
              </a:rPr>
              <a:t>What is ‘bawling</a:t>
            </a:r>
            <a:r>
              <a:rPr lang="en-GB" sz="2800" dirty="0" smtClean="0">
                <a:latin typeface="Comic Sans MS" panose="030F0702030302020204" pitchFamily="66" charset="0"/>
              </a:rPr>
              <a:t>’? Page 40</a:t>
            </a:r>
            <a:endParaRPr lang="en-GB" sz="2800" dirty="0">
              <a:latin typeface="Comic Sans MS" panose="030F0702030302020204" pitchFamily="66" charset="0"/>
            </a:endParaRPr>
          </a:p>
          <a:p>
            <a:r>
              <a:rPr lang="en-GB" sz="2800" dirty="0">
                <a:latin typeface="Comic Sans MS" panose="030F0702030302020204" pitchFamily="66" charset="0"/>
              </a:rPr>
              <a:t>Find and copy a phrase on Page 41 that shows that Dudley is upset</a:t>
            </a:r>
            <a:r>
              <a:rPr lang="en-GB" sz="2800" dirty="0" smtClean="0">
                <a:latin typeface="Comic Sans MS" panose="030F0702030302020204" pitchFamily="66" charset="0"/>
              </a:rPr>
              <a:t>.</a:t>
            </a:r>
          </a:p>
          <a:p>
            <a:r>
              <a:rPr lang="en-GB" sz="2800" dirty="0" smtClean="0">
                <a:latin typeface="Comic Sans MS" panose="030F0702030302020204" pitchFamily="66" charset="0"/>
              </a:rPr>
              <a:t>(Hint) – Remember a phrase is two or three words without a verb.</a:t>
            </a:r>
            <a:endParaRPr lang="en-GB" sz="2800" dirty="0">
              <a:latin typeface="Comic Sans MS" panose="030F0702030302020204" pitchFamily="66" charset="0"/>
            </a:endParaRPr>
          </a:p>
        </p:txBody>
      </p:sp>
    </p:spTree>
    <p:extLst>
      <p:ext uri="{BB962C8B-B14F-4D97-AF65-F5344CB8AC3E}">
        <p14:creationId xmlns:p14="http://schemas.microsoft.com/office/powerpoint/2010/main" val="3172865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56715" y="1458537"/>
            <a:ext cx="1402434" cy="507831"/>
          </a:xfrm>
          <a:prstGeom prst="rect">
            <a:avLst/>
          </a:prstGeom>
          <a:noFill/>
        </p:spPr>
        <p:txBody>
          <a:bodyPr wrap="square" rtlCol="0">
            <a:spAutoFit/>
          </a:bodyPr>
          <a:lstStyle/>
          <a:p>
            <a:r>
              <a:rPr lang="en-GB" sz="2700" b="1" dirty="0">
                <a:solidFill>
                  <a:srgbClr val="7030A0"/>
                </a:solidFill>
              </a:rPr>
              <a:t>Adverbs</a:t>
            </a:r>
            <a:r>
              <a:rPr lang="en-GB" sz="2700" b="1" dirty="0"/>
              <a:t> </a:t>
            </a:r>
          </a:p>
        </p:txBody>
      </p:sp>
      <p:sp>
        <p:nvSpPr>
          <p:cNvPr id="7" name="Rectangle 6"/>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 name="Rectangle 2"/>
          <p:cNvSpPr/>
          <p:nvPr/>
        </p:nvSpPr>
        <p:spPr>
          <a:xfrm>
            <a:off x="2271932" y="2044674"/>
            <a:ext cx="4572000" cy="415498"/>
          </a:xfrm>
          <a:prstGeom prst="rect">
            <a:avLst/>
          </a:prstGeom>
        </p:spPr>
        <p:txBody>
          <a:bodyPr>
            <a:spAutoFit/>
          </a:bodyPr>
          <a:lstStyle/>
          <a:p>
            <a:r>
              <a:rPr lang="en-GB" sz="2100" dirty="0">
                <a:latin typeface="Calibri" panose="020F0502020204030204" pitchFamily="34" charset="0"/>
              </a:rPr>
              <a:t>An </a:t>
            </a:r>
            <a:r>
              <a:rPr lang="en-GB" sz="2100" dirty="0">
                <a:solidFill>
                  <a:srgbClr val="7030A0"/>
                </a:solidFill>
                <a:latin typeface="Calibri" panose="020F0502020204030204" pitchFamily="34" charset="0"/>
              </a:rPr>
              <a:t>adverb</a:t>
            </a:r>
            <a:r>
              <a:rPr lang="en-GB" sz="2100" dirty="0">
                <a:latin typeface="Calibri" panose="020F0502020204030204" pitchFamily="34" charset="0"/>
              </a:rPr>
              <a:t> tells you more about a </a:t>
            </a:r>
            <a:r>
              <a:rPr lang="en-GB" sz="2100" dirty="0">
                <a:solidFill>
                  <a:srgbClr val="008000"/>
                </a:solidFill>
                <a:latin typeface="Calibri" panose="020F0502020204030204" pitchFamily="34" charset="0"/>
              </a:rPr>
              <a:t>verb</a:t>
            </a:r>
            <a:r>
              <a:rPr lang="en-GB" sz="2100" dirty="0">
                <a:latin typeface="Calibri" panose="020F0502020204030204" pitchFamily="34" charset="0"/>
              </a:rPr>
              <a:t>.</a:t>
            </a:r>
            <a:endParaRPr lang="en-GB" sz="2100" dirty="0"/>
          </a:p>
        </p:txBody>
      </p:sp>
      <p:sp>
        <p:nvSpPr>
          <p:cNvPr id="12" name="Rectangle 11"/>
          <p:cNvSpPr/>
          <p:nvPr/>
        </p:nvSpPr>
        <p:spPr>
          <a:xfrm>
            <a:off x="1713427" y="2543991"/>
            <a:ext cx="867545" cy="369332"/>
          </a:xfrm>
          <a:prstGeom prst="rect">
            <a:avLst/>
          </a:prstGeom>
        </p:spPr>
        <p:txBody>
          <a:bodyPr wrap="none">
            <a:spAutoFit/>
          </a:bodyPr>
          <a:lstStyle/>
          <a:p>
            <a:pPr lvl="0" algn="ctr"/>
            <a:r>
              <a:rPr lang="en-GB" i="1" dirty="0">
                <a:solidFill>
                  <a:srgbClr val="7030A0"/>
                </a:solidFill>
                <a:latin typeface="+mj-lt"/>
              </a:rPr>
              <a:t>sharply</a:t>
            </a:r>
          </a:p>
        </p:txBody>
      </p:sp>
      <p:sp>
        <p:nvSpPr>
          <p:cNvPr id="13" name="Rectangle 12"/>
          <p:cNvSpPr/>
          <p:nvPr/>
        </p:nvSpPr>
        <p:spPr>
          <a:xfrm>
            <a:off x="2868335" y="2543990"/>
            <a:ext cx="942887" cy="369332"/>
          </a:xfrm>
          <a:prstGeom prst="rect">
            <a:avLst/>
          </a:prstGeom>
        </p:spPr>
        <p:txBody>
          <a:bodyPr wrap="none">
            <a:spAutoFit/>
          </a:bodyPr>
          <a:lstStyle/>
          <a:p>
            <a:pPr lvl="0" algn="ctr"/>
            <a:r>
              <a:rPr lang="en-GB" i="1" dirty="0">
                <a:solidFill>
                  <a:srgbClr val="7030A0"/>
                </a:solidFill>
                <a:latin typeface="+mj-lt"/>
              </a:rPr>
              <a:t>casually</a:t>
            </a:r>
          </a:p>
        </p:txBody>
      </p:sp>
      <p:sp>
        <p:nvSpPr>
          <p:cNvPr id="14" name="Rectangle 13"/>
          <p:cNvSpPr/>
          <p:nvPr/>
        </p:nvSpPr>
        <p:spPr>
          <a:xfrm>
            <a:off x="4043472" y="2537070"/>
            <a:ext cx="713657" cy="369332"/>
          </a:xfrm>
          <a:prstGeom prst="rect">
            <a:avLst/>
          </a:prstGeom>
        </p:spPr>
        <p:txBody>
          <a:bodyPr wrap="none">
            <a:spAutoFit/>
          </a:bodyPr>
          <a:lstStyle/>
          <a:p>
            <a:pPr lvl="0" algn="ctr"/>
            <a:r>
              <a:rPr lang="en-GB" i="1" dirty="0">
                <a:solidFill>
                  <a:srgbClr val="7030A0"/>
                </a:solidFill>
                <a:latin typeface="+mj-lt"/>
              </a:rPr>
              <a:t>stiffly</a:t>
            </a:r>
          </a:p>
        </p:txBody>
      </p:sp>
      <p:sp>
        <p:nvSpPr>
          <p:cNvPr id="15" name="Rectangle 14"/>
          <p:cNvSpPr/>
          <p:nvPr/>
        </p:nvSpPr>
        <p:spPr>
          <a:xfrm>
            <a:off x="5125595" y="2543991"/>
            <a:ext cx="893193" cy="369332"/>
          </a:xfrm>
          <a:prstGeom prst="rect">
            <a:avLst/>
          </a:prstGeom>
        </p:spPr>
        <p:txBody>
          <a:bodyPr wrap="none">
            <a:spAutoFit/>
          </a:bodyPr>
          <a:lstStyle/>
          <a:p>
            <a:pPr lvl="0" algn="ctr"/>
            <a:r>
              <a:rPr lang="en-GB" i="1" dirty="0">
                <a:solidFill>
                  <a:srgbClr val="7030A0"/>
                </a:solidFill>
                <a:latin typeface="+mj-lt"/>
              </a:rPr>
              <a:t>horribly</a:t>
            </a:r>
          </a:p>
        </p:txBody>
      </p:sp>
      <p:sp>
        <p:nvSpPr>
          <p:cNvPr id="16" name="Rectangle 15"/>
          <p:cNvSpPr/>
          <p:nvPr/>
        </p:nvSpPr>
        <p:spPr>
          <a:xfrm>
            <a:off x="2147198" y="3650790"/>
            <a:ext cx="4371710" cy="369332"/>
          </a:xfrm>
          <a:prstGeom prst="rect">
            <a:avLst/>
          </a:prstGeom>
        </p:spPr>
        <p:txBody>
          <a:bodyPr wrap="none">
            <a:spAutoFit/>
          </a:bodyPr>
          <a:lstStyle/>
          <a:p>
            <a:r>
              <a:rPr lang="en-GB" i="1" dirty="0">
                <a:solidFill>
                  <a:schemeClr val="accent5">
                    <a:lumMod val="75000"/>
                  </a:schemeClr>
                </a:solidFill>
              </a:rPr>
              <a:t>Which</a:t>
            </a:r>
            <a:r>
              <a:rPr lang="en-GB" b="1" i="1" dirty="0">
                <a:solidFill>
                  <a:schemeClr val="accent5">
                    <a:lumMod val="75000"/>
                  </a:schemeClr>
                </a:solidFill>
              </a:rPr>
              <a:t> verb </a:t>
            </a:r>
            <a:r>
              <a:rPr lang="en-GB" i="1" dirty="0">
                <a:solidFill>
                  <a:schemeClr val="accent5">
                    <a:lumMod val="75000"/>
                  </a:schemeClr>
                </a:solidFill>
              </a:rPr>
              <a:t>is being modified by the </a:t>
            </a:r>
            <a:r>
              <a:rPr lang="en-GB" b="1" i="1" dirty="0">
                <a:solidFill>
                  <a:schemeClr val="accent5">
                    <a:lumMod val="75000"/>
                  </a:schemeClr>
                </a:solidFill>
              </a:rPr>
              <a:t>adverbs</a:t>
            </a:r>
            <a:r>
              <a:rPr lang="en-GB" i="1" dirty="0">
                <a:solidFill>
                  <a:schemeClr val="accent5">
                    <a:lumMod val="75000"/>
                  </a:schemeClr>
                </a:solidFill>
              </a:rPr>
              <a:t>?</a:t>
            </a:r>
          </a:p>
        </p:txBody>
      </p:sp>
      <p:sp>
        <p:nvSpPr>
          <p:cNvPr id="18" name="Rectangle 17"/>
          <p:cNvSpPr/>
          <p:nvPr/>
        </p:nvSpPr>
        <p:spPr>
          <a:xfrm>
            <a:off x="644880" y="3034615"/>
            <a:ext cx="2262735" cy="369332"/>
          </a:xfrm>
          <a:prstGeom prst="rect">
            <a:avLst/>
          </a:prstGeom>
        </p:spPr>
        <p:txBody>
          <a:bodyPr wrap="none">
            <a:spAutoFit/>
          </a:bodyPr>
          <a:lstStyle/>
          <a:p>
            <a:pPr lvl="0" algn="ctr"/>
            <a:r>
              <a:rPr lang="en-GB" i="1" dirty="0">
                <a:latin typeface="+mj-lt"/>
              </a:rPr>
              <a:t>“No,” she said </a:t>
            </a:r>
            <a:r>
              <a:rPr lang="en-GB" i="1" dirty="0">
                <a:solidFill>
                  <a:srgbClr val="7030A0"/>
                </a:solidFill>
                <a:latin typeface="+mj-lt"/>
              </a:rPr>
              <a:t>sharply.</a:t>
            </a:r>
          </a:p>
        </p:txBody>
      </p:sp>
      <p:sp>
        <p:nvSpPr>
          <p:cNvPr id="19" name="Rectangle 18"/>
          <p:cNvSpPr/>
          <p:nvPr/>
        </p:nvSpPr>
        <p:spPr>
          <a:xfrm>
            <a:off x="2927740" y="3034697"/>
            <a:ext cx="3260381" cy="369332"/>
          </a:xfrm>
          <a:prstGeom prst="rect">
            <a:avLst/>
          </a:prstGeom>
        </p:spPr>
        <p:txBody>
          <a:bodyPr wrap="none">
            <a:spAutoFit/>
          </a:bodyPr>
          <a:lstStyle/>
          <a:p>
            <a:pPr lvl="0" algn="ctr"/>
            <a:r>
              <a:rPr lang="en-GB" i="1" dirty="0">
                <a:latin typeface="+mj-lt"/>
              </a:rPr>
              <a:t>He spoke as </a:t>
            </a:r>
            <a:r>
              <a:rPr lang="en-GB" i="1" dirty="0">
                <a:solidFill>
                  <a:srgbClr val="7030A0"/>
                </a:solidFill>
                <a:latin typeface="+mj-lt"/>
              </a:rPr>
              <a:t>casually</a:t>
            </a:r>
            <a:r>
              <a:rPr lang="en-GB" i="1" dirty="0">
                <a:solidFill>
                  <a:srgbClr val="0000FF"/>
                </a:solidFill>
                <a:latin typeface="+mj-lt"/>
              </a:rPr>
              <a:t> </a:t>
            </a:r>
            <a:r>
              <a:rPr lang="en-GB" i="1" dirty="0">
                <a:latin typeface="+mj-lt"/>
              </a:rPr>
              <a:t>as he could.</a:t>
            </a:r>
            <a:r>
              <a:rPr lang="en-GB" i="1" dirty="0">
                <a:solidFill>
                  <a:srgbClr val="00B050"/>
                </a:solidFill>
                <a:latin typeface="+mj-lt"/>
              </a:rPr>
              <a:t> </a:t>
            </a:r>
            <a:endParaRPr lang="en-GB" i="1" dirty="0">
              <a:solidFill>
                <a:srgbClr val="7030A0"/>
              </a:solidFill>
              <a:latin typeface="+mj-lt"/>
            </a:endParaRPr>
          </a:p>
        </p:txBody>
      </p:sp>
      <p:sp>
        <p:nvSpPr>
          <p:cNvPr id="20" name="Rectangle 19"/>
          <p:cNvSpPr/>
          <p:nvPr/>
        </p:nvSpPr>
        <p:spPr>
          <a:xfrm>
            <a:off x="6484926" y="3030363"/>
            <a:ext cx="2010487" cy="369332"/>
          </a:xfrm>
          <a:prstGeom prst="rect">
            <a:avLst/>
          </a:prstGeom>
        </p:spPr>
        <p:txBody>
          <a:bodyPr wrap="none">
            <a:spAutoFit/>
          </a:bodyPr>
          <a:lstStyle/>
          <a:p>
            <a:pPr lvl="0" algn="ctr"/>
            <a:r>
              <a:rPr lang="en-GB" i="1" dirty="0">
                <a:latin typeface="+mj-lt"/>
              </a:rPr>
              <a:t>His heart sank </a:t>
            </a:r>
            <a:r>
              <a:rPr lang="en-GB" i="1" dirty="0">
                <a:solidFill>
                  <a:srgbClr val="7030A0"/>
                </a:solidFill>
                <a:latin typeface="+mj-lt"/>
              </a:rPr>
              <a:t>fast</a:t>
            </a:r>
            <a:r>
              <a:rPr lang="en-GB" i="1" dirty="0">
                <a:solidFill>
                  <a:srgbClr val="0000FF"/>
                </a:solidFill>
                <a:latin typeface="+mj-lt"/>
              </a:rPr>
              <a:t>.</a:t>
            </a:r>
            <a:r>
              <a:rPr lang="en-GB" i="1" dirty="0">
                <a:solidFill>
                  <a:srgbClr val="00B050"/>
                </a:solidFill>
                <a:latin typeface="+mj-lt"/>
              </a:rPr>
              <a:t> </a:t>
            </a:r>
            <a:endParaRPr lang="en-GB" i="1" dirty="0">
              <a:solidFill>
                <a:srgbClr val="7030A0"/>
              </a:solidFill>
              <a:latin typeface="+mj-lt"/>
            </a:endParaRPr>
          </a:p>
        </p:txBody>
      </p:sp>
      <p:sp>
        <p:nvSpPr>
          <p:cNvPr id="21" name="Rectangle 20">
            <a:extLst>
              <a:ext uri="{FF2B5EF4-FFF2-40B4-BE49-F238E27FC236}">
                <a16:creationId xmlns:a16="http://schemas.microsoft.com/office/drawing/2014/main" xmlns="" id="{D80A3334-AB2A-470B-80E7-79AACC5D7F2C}"/>
              </a:ext>
            </a:extLst>
          </p:cNvPr>
          <p:cNvSpPr/>
          <p:nvPr/>
        </p:nvSpPr>
        <p:spPr>
          <a:xfrm>
            <a:off x="7955797" y="5735995"/>
            <a:ext cx="1237839" cy="207749"/>
          </a:xfrm>
          <a:prstGeom prst="rect">
            <a:avLst/>
          </a:prstGeom>
        </p:spPr>
        <p:txBody>
          <a:bodyPr wrap="none">
            <a:spAutoFit/>
          </a:bodyPr>
          <a:lstStyle/>
          <a:p>
            <a:r>
              <a:rPr lang="en-GB" sz="750" dirty="0">
                <a:latin typeface="Calibri" panose="020F0502020204030204" pitchFamily="34" charset="0"/>
                <a:ea typeface="Calibri" panose="020F0502020204030204" pitchFamily="34" charset="0"/>
                <a:cs typeface="Times New Roman" panose="02020603050405020304" pitchFamily="18" charset="0"/>
              </a:rPr>
              <a:t>Y6: Spring Revision Block A</a:t>
            </a:r>
            <a:endParaRPr lang="en-GB" sz="750" dirty="0"/>
          </a:p>
        </p:txBody>
      </p:sp>
      <p:sp>
        <p:nvSpPr>
          <p:cNvPr id="28" name="Rectangle 27">
            <a:extLst>
              <a:ext uri="{FF2B5EF4-FFF2-40B4-BE49-F238E27FC236}">
                <a16:creationId xmlns:a16="http://schemas.microsoft.com/office/drawing/2014/main" xmlns="" id="{9A0FCC2D-1248-474D-8FB0-C871F9453506}"/>
              </a:ext>
            </a:extLst>
          </p:cNvPr>
          <p:cNvSpPr/>
          <p:nvPr/>
        </p:nvSpPr>
        <p:spPr>
          <a:xfrm>
            <a:off x="6468988" y="2535468"/>
            <a:ext cx="543740" cy="369332"/>
          </a:xfrm>
          <a:prstGeom prst="rect">
            <a:avLst/>
          </a:prstGeom>
        </p:spPr>
        <p:txBody>
          <a:bodyPr wrap="none">
            <a:spAutoFit/>
          </a:bodyPr>
          <a:lstStyle/>
          <a:p>
            <a:pPr lvl="0" algn="ctr"/>
            <a:r>
              <a:rPr lang="en-GB" i="1" dirty="0">
                <a:solidFill>
                  <a:srgbClr val="7030A0"/>
                </a:solidFill>
                <a:latin typeface="+mj-lt"/>
              </a:rPr>
              <a:t>fast</a:t>
            </a:r>
          </a:p>
        </p:txBody>
      </p:sp>
    </p:spTree>
    <p:extLst>
      <p:ext uri="{BB962C8B-B14F-4D97-AF65-F5344CB8AC3E}">
        <p14:creationId xmlns:p14="http://schemas.microsoft.com/office/powerpoint/2010/main" val="1306388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ppt_x"/>
                                          </p:val>
                                        </p:tav>
                                        <p:tav tm="100000">
                                          <p:val>
                                            <p:strVal val="#ppt_x"/>
                                          </p:val>
                                        </p:tav>
                                      </p:tavLst>
                                    </p:anim>
                                    <p:anim calcmode="lin" valueType="num">
                                      <p:cBhvr additive="base">
                                        <p:cTn id="2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500" fill="hold"/>
                                        <p:tgtEl>
                                          <p:spTgt spid="19"/>
                                        </p:tgtEl>
                                        <p:attrNameLst>
                                          <p:attrName>ppt_x</p:attrName>
                                        </p:attrNameLst>
                                      </p:cBhvr>
                                      <p:tavLst>
                                        <p:tav tm="0">
                                          <p:val>
                                            <p:strVal val="#ppt_x"/>
                                          </p:val>
                                        </p:tav>
                                        <p:tav tm="100000">
                                          <p:val>
                                            <p:strVal val="#ppt_x"/>
                                          </p:val>
                                        </p:tav>
                                      </p:tavLst>
                                    </p:anim>
                                    <p:anim calcmode="lin" valueType="num">
                                      <p:cBhvr additive="base">
                                        <p:cTn id="3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P spid="19" grpId="0"/>
      <p:bldP spid="20"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56715" y="1458537"/>
            <a:ext cx="1402434" cy="507831"/>
          </a:xfrm>
          <a:prstGeom prst="rect">
            <a:avLst/>
          </a:prstGeom>
          <a:noFill/>
        </p:spPr>
        <p:txBody>
          <a:bodyPr wrap="square" rtlCol="0">
            <a:spAutoFit/>
          </a:bodyPr>
          <a:lstStyle/>
          <a:p>
            <a:r>
              <a:rPr lang="en-GB" sz="2700" b="1" dirty="0">
                <a:solidFill>
                  <a:srgbClr val="7030A0"/>
                </a:solidFill>
              </a:rPr>
              <a:t>Adverbs</a:t>
            </a:r>
            <a:r>
              <a:rPr lang="en-GB" sz="2700" b="1" dirty="0"/>
              <a:t> </a:t>
            </a:r>
          </a:p>
        </p:txBody>
      </p:sp>
      <p:sp>
        <p:nvSpPr>
          <p:cNvPr id="7" name="Rectangle 6"/>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 name="Rectangle 2"/>
          <p:cNvSpPr/>
          <p:nvPr/>
        </p:nvSpPr>
        <p:spPr>
          <a:xfrm>
            <a:off x="2271932" y="2044674"/>
            <a:ext cx="4572000" cy="415498"/>
          </a:xfrm>
          <a:prstGeom prst="rect">
            <a:avLst/>
          </a:prstGeom>
        </p:spPr>
        <p:txBody>
          <a:bodyPr>
            <a:spAutoFit/>
          </a:bodyPr>
          <a:lstStyle/>
          <a:p>
            <a:r>
              <a:rPr lang="en-GB" sz="2100" dirty="0">
                <a:latin typeface="Calibri" panose="020F0502020204030204" pitchFamily="34" charset="0"/>
              </a:rPr>
              <a:t>An </a:t>
            </a:r>
            <a:r>
              <a:rPr lang="en-GB" sz="2100" dirty="0">
                <a:solidFill>
                  <a:srgbClr val="7030A0"/>
                </a:solidFill>
                <a:latin typeface="Calibri" panose="020F0502020204030204" pitchFamily="34" charset="0"/>
              </a:rPr>
              <a:t>adverb</a:t>
            </a:r>
            <a:r>
              <a:rPr lang="en-GB" sz="2100" dirty="0">
                <a:latin typeface="Calibri" panose="020F0502020204030204" pitchFamily="34" charset="0"/>
              </a:rPr>
              <a:t> tells you more about a </a:t>
            </a:r>
            <a:r>
              <a:rPr lang="en-GB" sz="2100" dirty="0">
                <a:solidFill>
                  <a:srgbClr val="008000"/>
                </a:solidFill>
                <a:latin typeface="Calibri" panose="020F0502020204030204" pitchFamily="34" charset="0"/>
              </a:rPr>
              <a:t>verb</a:t>
            </a:r>
            <a:r>
              <a:rPr lang="en-GB" sz="2100" dirty="0">
                <a:latin typeface="Calibri" panose="020F0502020204030204" pitchFamily="34" charset="0"/>
              </a:rPr>
              <a:t>.</a:t>
            </a:r>
            <a:endParaRPr lang="en-GB" sz="2100" dirty="0"/>
          </a:p>
        </p:txBody>
      </p:sp>
      <p:sp>
        <p:nvSpPr>
          <p:cNvPr id="12" name="Rectangle 11"/>
          <p:cNvSpPr/>
          <p:nvPr/>
        </p:nvSpPr>
        <p:spPr>
          <a:xfrm>
            <a:off x="1713427" y="2543991"/>
            <a:ext cx="867545" cy="369332"/>
          </a:xfrm>
          <a:prstGeom prst="rect">
            <a:avLst/>
          </a:prstGeom>
        </p:spPr>
        <p:txBody>
          <a:bodyPr wrap="none">
            <a:spAutoFit/>
          </a:bodyPr>
          <a:lstStyle/>
          <a:p>
            <a:pPr lvl="0" algn="ctr"/>
            <a:r>
              <a:rPr lang="en-GB" i="1" dirty="0">
                <a:solidFill>
                  <a:srgbClr val="7030A0"/>
                </a:solidFill>
                <a:latin typeface="+mj-lt"/>
              </a:rPr>
              <a:t>sharply</a:t>
            </a:r>
          </a:p>
        </p:txBody>
      </p:sp>
      <p:sp>
        <p:nvSpPr>
          <p:cNvPr id="13" name="Rectangle 12"/>
          <p:cNvSpPr/>
          <p:nvPr/>
        </p:nvSpPr>
        <p:spPr>
          <a:xfrm>
            <a:off x="2868335" y="2543990"/>
            <a:ext cx="942887" cy="369332"/>
          </a:xfrm>
          <a:prstGeom prst="rect">
            <a:avLst/>
          </a:prstGeom>
        </p:spPr>
        <p:txBody>
          <a:bodyPr wrap="none">
            <a:spAutoFit/>
          </a:bodyPr>
          <a:lstStyle/>
          <a:p>
            <a:pPr lvl="0" algn="ctr"/>
            <a:r>
              <a:rPr lang="en-GB" i="1" dirty="0">
                <a:solidFill>
                  <a:srgbClr val="7030A0"/>
                </a:solidFill>
                <a:latin typeface="+mj-lt"/>
              </a:rPr>
              <a:t>casually</a:t>
            </a:r>
          </a:p>
        </p:txBody>
      </p:sp>
      <p:sp>
        <p:nvSpPr>
          <p:cNvPr id="14" name="Rectangle 13"/>
          <p:cNvSpPr/>
          <p:nvPr/>
        </p:nvSpPr>
        <p:spPr>
          <a:xfrm>
            <a:off x="4043472" y="2537070"/>
            <a:ext cx="713657" cy="369332"/>
          </a:xfrm>
          <a:prstGeom prst="rect">
            <a:avLst/>
          </a:prstGeom>
        </p:spPr>
        <p:txBody>
          <a:bodyPr wrap="none">
            <a:spAutoFit/>
          </a:bodyPr>
          <a:lstStyle/>
          <a:p>
            <a:pPr lvl="0" algn="ctr"/>
            <a:r>
              <a:rPr lang="en-GB" i="1" dirty="0">
                <a:solidFill>
                  <a:srgbClr val="7030A0"/>
                </a:solidFill>
                <a:latin typeface="+mj-lt"/>
              </a:rPr>
              <a:t>stiffly</a:t>
            </a:r>
          </a:p>
        </p:txBody>
      </p:sp>
      <p:sp>
        <p:nvSpPr>
          <p:cNvPr id="15" name="Rectangle 14"/>
          <p:cNvSpPr/>
          <p:nvPr/>
        </p:nvSpPr>
        <p:spPr>
          <a:xfrm>
            <a:off x="5125595" y="2543991"/>
            <a:ext cx="893193" cy="369332"/>
          </a:xfrm>
          <a:prstGeom prst="rect">
            <a:avLst/>
          </a:prstGeom>
        </p:spPr>
        <p:txBody>
          <a:bodyPr wrap="none">
            <a:spAutoFit/>
          </a:bodyPr>
          <a:lstStyle/>
          <a:p>
            <a:pPr lvl="0" algn="ctr"/>
            <a:r>
              <a:rPr lang="en-GB" i="1" dirty="0">
                <a:solidFill>
                  <a:srgbClr val="7030A0"/>
                </a:solidFill>
                <a:latin typeface="+mj-lt"/>
              </a:rPr>
              <a:t>horribly</a:t>
            </a:r>
          </a:p>
        </p:txBody>
      </p:sp>
      <p:sp>
        <p:nvSpPr>
          <p:cNvPr id="16" name="Rectangle 15"/>
          <p:cNvSpPr/>
          <p:nvPr/>
        </p:nvSpPr>
        <p:spPr>
          <a:xfrm>
            <a:off x="2147198" y="3650790"/>
            <a:ext cx="4371710" cy="369332"/>
          </a:xfrm>
          <a:prstGeom prst="rect">
            <a:avLst/>
          </a:prstGeom>
        </p:spPr>
        <p:txBody>
          <a:bodyPr wrap="none">
            <a:spAutoFit/>
          </a:bodyPr>
          <a:lstStyle/>
          <a:p>
            <a:r>
              <a:rPr lang="en-GB" i="1" dirty="0">
                <a:solidFill>
                  <a:schemeClr val="accent5">
                    <a:lumMod val="75000"/>
                  </a:schemeClr>
                </a:solidFill>
              </a:rPr>
              <a:t>Which</a:t>
            </a:r>
            <a:r>
              <a:rPr lang="en-GB" b="1" i="1" dirty="0">
                <a:solidFill>
                  <a:schemeClr val="accent5">
                    <a:lumMod val="75000"/>
                  </a:schemeClr>
                </a:solidFill>
              </a:rPr>
              <a:t> verb </a:t>
            </a:r>
            <a:r>
              <a:rPr lang="en-GB" i="1" dirty="0">
                <a:solidFill>
                  <a:schemeClr val="accent5">
                    <a:lumMod val="75000"/>
                  </a:schemeClr>
                </a:solidFill>
              </a:rPr>
              <a:t>is being modified by the </a:t>
            </a:r>
            <a:r>
              <a:rPr lang="en-GB" b="1" i="1" dirty="0">
                <a:solidFill>
                  <a:schemeClr val="accent5">
                    <a:lumMod val="75000"/>
                  </a:schemeClr>
                </a:solidFill>
              </a:rPr>
              <a:t>adverbs</a:t>
            </a:r>
            <a:r>
              <a:rPr lang="en-GB" i="1" dirty="0">
                <a:solidFill>
                  <a:schemeClr val="accent5">
                    <a:lumMod val="75000"/>
                  </a:schemeClr>
                </a:solidFill>
              </a:rPr>
              <a:t>?</a:t>
            </a:r>
          </a:p>
        </p:txBody>
      </p:sp>
      <p:sp>
        <p:nvSpPr>
          <p:cNvPr id="18" name="Rectangle 17"/>
          <p:cNvSpPr/>
          <p:nvPr/>
        </p:nvSpPr>
        <p:spPr>
          <a:xfrm>
            <a:off x="644880" y="3034615"/>
            <a:ext cx="2262735" cy="369332"/>
          </a:xfrm>
          <a:prstGeom prst="rect">
            <a:avLst/>
          </a:prstGeom>
        </p:spPr>
        <p:txBody>
          <a:bodyPr wrap="none">
            <a:spAutoFit/>
          </a:bodyPr>
          <a:lstStyle/>
          <a:p>
            <a:pPr lvl="0" algn="ctr"/>
            <a:r>
              <a:rPr lang="en-GB" i="1" dirty="0">
                <a:latin typeface="+mj-lt"/>
              </a:rPr>
              <a:t>“No,” she </a:t>
            </a:r>
            <a:r>
              <a:rPr lang="en-GB" i="1" dirty="0">
                <a:solidFill>
                  <a:srgbClr val="008000"/>
                </a:solidFill>
                <a:latin typeface="+mj-lt"/>
              </a:rPr>
              <a:t>said</a:t>
            </a:r>
            <a:r>
              <a:rPr lang="en-GB" i="1" dirty="0">
                <a:latin typeface="+mj-lt"/>
              </a:rPr>
              <a:t> </a:t>
            </a:r>
            <a:r>
              <a:rPr lang="en-GB" i="1" dirty="0">
                <a:solidFill>
                  <a:srgbClr val="7030A0"/>
                </a:solidFill>
                <a:latin typeface="+mj-lt"/>
              </a:rPr>
              <a:t>sharply.</a:t>
            </a:r>
          </a:p>
        </p:txBody>
      </p:sp>
      <p:sp>
        <p:nvSpPr>
          <p:cNvPr id="19" name="Rectangle 18"/>
          <p:cNvSpPr/>
          <p:nvPr/>
        </p:nvSpPr>
        <p:spPr>
          <a:xfrm>
            <a:off x="2927740" y="3034697"/>
            <a:ext cx="3260381" cy="369332"/>
          </a:xfrm>
          <a:prstGeom prst="rect">
            <a:avLst/>
          </a:prstGeom>
        </p:spPr>
        <p:txBody>
          <a:bodyPr wrap="none">
            <a:spAutoFit/>
          </a:bodyPr>
          <a:lstStyle/>
          <a:p>
            <a:pPr lvl="0" algn="ctr"/>
            <a:r>
              <a:rPr lang="en-GB" i="1" dirty="0">
                <a:latin typeface="+mj-lt"/>
              </a:rPr>
              <a:t>He </a:t>
            </a:r>
            <a:r>
              <a:rPr lang="en-GB" i="1" dirty="0">
                <a:solidFill>
                  <a:srgbClr val="008000"/>
                </a:solidFill>
                <a:latin typeface="+mj-lt"/>
              </a:rPr>
              <a:t>spoke</a:t>
            </a:r>
            <a:r>
              <a:rPr lang="en-GB" i="1" dirty="0">
                <a:latin typeface="+mj-lt"/>
              </a:rPr>
              <a:t> as </a:t>
            </a:r>
            <a:r>
              <a:rPr lang="en-GB" i="1" dirty="0">
                <a:solidFill>
                  <a:srgbClr val="7030A0"/>
                </a:solidFill>
                <a:latin typeface="+mj-lt"/>
              </a:rPr>
              <a:t>casually</a:t>
            </a:r>
            <a:r>
              <a:rPr lang="en-GB" i="1" dirty="0">
                <a:solidFill>
                  <a:srgbClr val="0000FF"/>
                </a:solidFill>
                <a:latin typeface="+mj-lt"/>
              </a:rPr>
              <a:t> </a:t>
            </a:r>
            <a:r>
              <a:rPr lang="en-GB" i="1" dirty="0">
                <a:latin typeface="+mj-lt"/>
              </a:rPr>
              <a:t>as he could.</a:t>
            </a:r>
            <a:r>
              <a:rPr lang="en-GB" i="1" dirty="0">
                <a:solidFill>
                  <a:srgbClr val="00B050"/>
                </a:solidFill>
                <a:latin typeface="+mj-lt"/>
              </a:rPr>
              <a:t> </a:t>
            </a:r>
            <a:endParaRPr lang="en-GB" i="1" dirty="0">
              <a:solidFill>
                <a:srgbClr val="7030A0"/>
              </a:solidFill>
              <a:latin typeface="+mj-lt"/>
            </a:endParaRPr>
          </a:p>
        </p:txBody>
      </p:sp>
      <p:sp>
        <p:nvSpPr>
          <p:cNvPr id="20" name="Rectangle 19"/>
          <p:cNvSpPr/>
          <p:nvPr/>
        </p:nvSpPr>
        <p:spPr>
          <a:xfrm>
            <a:off x="6484926" y="3030363"/>
            <a:ext cx="2010487" cy="369332"/>
          </a:xfrm>
          <a:prstGeom prst="rect">
            <a:avLst/>
          </a:prstGeom>
        </p:spPr>
        <p:txBody>
          <a:bodyPr wrap="none">
            <a:spAutoFit/>
          </a:bodyPr>
          <a:lstStyle/>
          <a:p>
            <a:pPr lvl="0" algn="ctr"/>
            <a:r>
              <a:rPr lang="en-GB" i="1" dirty="0">
                <a:latin typeface="+mj-lt"/>
              </a:rPr>
              <a:t>His heart </a:t>
            </a:r>
            <a:r>
              <a:rPr lang="en-GB" i="1" dirty="0">
                <a:solidFill>
                  <a:srgbClr val="008000"/>
                </a:solidFill>
                <a:latin typeface="+mj-lt"/>
              </a:rPr>
              <a:t>sank</a:t>
            </a:r>
            <a:r>
              <a:rPr lang="en-GB" i="1" dirty="0">
                <a:latin typeface="+mj-lt"/>
              </a:rPr>
              <a:t> </a:t>
            </a:r>
            <a:r>
              <a:rPr lang="en-GB" i="1" dirty="0">
                <a:solidFill>
                  <a:srgbClr val="7030A0"/>
                </a:solidFill>
                <a:latin typeface="+mj-lt"/>
              </a:rPr>
              <a:t>fast</a:t>
            </a:r>
            <a:r>
              <a:rPr lang="en-GB" i="1" dirty="0">
                <a:solidFill>
                  <a:srgbClr val="0000FF"/>
                </a:solidFill>
                <a:latin typeface="+mj-lt"/>
              </a:rPr>
              <a:t>.</a:t>
            </a:r>
            <a:r>
              <a:rPr lang="en-GB" i="1" dirty="0">
                <a:solidFill>
                  <a:srgbClr val="00B050"/>
                </a:solidFill>
                <a:latin typeface="+mj-lt"/>
              </a:rPr>
              <a:t> </a:t>
            </a:r>
            <a:endParaRPr lang="en-GB" i="1" dirty="0">
              <a:solidFill>
                <a:srgbClr val="7030A0"/>
              </a:solidFill>
              <a:latin typeface="+mj-lt"/>
            </a:endParaRPr>
          </a:p>
        </p:txBody>
      </p:sp>
      <p:sp>
        <p:nvSpPr>
          <p:cNvPr id="21" name="Rectangle 20">
            <a:extLst>
              <a:ext uri="{FF2B5EF4-FFF2-40B4-BE49-F238E27FC236}">
                <a16:creationId xmlns:a16="http://schemas.microsoft.com/office/drawing/2014/main" xmlns="" id="{D80A3334-AB2A-470B-80E7-79AACC5D7F2C}"/>
              </a:ext>
            </a:extLst>
          </p:cNvPr>
          <p:cNvSpPr/>
          <p:nvPr/>
        </p:nvSpPr>
        <p:spPr>
          <a:xfrm>
            <a:off x="7872991" y="5743192"/>
            <a:ext cx="1237839" cy="207749"/>
          </a:xfrm>
          <a:prstGeom prst="rect">
            <a:avLst/>
          </a:prstGeom>
        </p:spPr>
        <p:txBody>
          <a:bodyPr wrap="none">
            <a:spAutoFit/>
          </a:bodyPr>
          <a:lstStyle/>
          <a:p>
            <a:r>
              <a:rPr lang="en-GB" sz="750" dirty="0">
                <a:latin typeface="Calibri" panose="020F0502020204030204" pitchFamily="34" charset="0"/>
                <a:ea typeface="Calibri" panose="020F0502020204030204" pitchFamily="34" charset="0"/>
                <a:cs typeface="Times New Roman" panose="02020603050405020304" pitchFamily="18" charset="0"/>
              </a:rPr>
              <a:t>Y6: Spring Revision Block A</a:t>
            </a:r>
            <a:endParaRPr lang="en-GB" sz="750" dirty="0"/>
          </a:p>
        </p:txBody>
      </p:sp>
      <p:sp>
        <p:nvSpPr>
          <p:cNvPr id="28" name="Rectangle 27">
            <a:extLst>
              <a:ext uri="{FF2B5EF4-FFF2-40B4-BE49-F238E27FC236}">
                <a16:creationId xmlns:a16="http://schemas.microsoft.com/office/drawing/2014/main" xmlns="" id="{9A0FCC2D-1248-474D-8FB0-C871F9453506}"/>
              </a:ext>
            </a:extLst>
          </p:cNvPr>
          <p:cNvSpPr/>
          <p:nvPr/>
        </p:nvSpPr>
        <p:spPr>
          <a:xfrm>
            <a:off x="6468988" y="2535468"/>
            <a:ext cx="543740" cy="369332"/>
          </a:xfrm>
          <a:prstGeom prst="rect">
            <a:avLst/>
          </a:prstGeom>
        </p:spPr>
        <p:txBody>
          <a:bodyPr wrap="none">
            <a:spAutoFit/>
          </a:bodyPr>
          <a:lstStyle/>
          <a:p>
            <a:pPr lvl="0" algn="ctr"/>
            <a:r>
              <a:rPr lang="en-GB" i="1" dirty="0">
                <a:solidFill>
                  <a:srgbClr val="7030A0"/>
                </a:solidFill>
                <a:latin typeface="+mj-lt"/>
              </a:rPr>
              <a:t>fast</a:t>
            </a:r>
          </a:p>
        </p:txBody>
      </p:sp>
      <p:sp>
        <p:nvSpPr>
          <p:cNvPr id="29" name="Rectangle 28">
            <a:extLst>
              <a:ext uri="{FF2B5EF4-FFF2-40B4-BE49-F238E27FC236}">
                <a16:creationId xmlns:a16="http://schemas.microsoft.com/office/drawing/2014/main" xmlns="" id="{AFF5A858-FE5A-48DC-945C-A387B01E0129}"/>
              </a:ext>
            </a:extLst>
          </p:cNvPr>
          <p:cNvSpPr/>
          <p:nvPr/>
        </p:nvSpPr>
        <p:spPr>
          <a:xfrm>
            <a:off x="2147198" y="3627706"/>
            <a:ext cx="4397247" cy="738664"/>
          </a:xfrm>
          <a:prstGeom prst="rect">
            <a:avLst/>
          </a:prstGeom>
        </p:spPr>
        <p:txBody>
          <a:bodyPr wrap="square">
            <a:spAutoFit/>
          </a:bodyPr>
          <a:lstStyle/>
          <a:p>
            <a:r>
              <a:rPr lang="en-GB" sz="2100" dirty="0">
                <a:latin typeface="Calibri" panose="020F0502020204030204" pitchFamily="34" charset="0"/>
              </a:rPr>
              <a:t>An </a:t>
            </a:r>
            <a:r>
              <a:rPr lang="en-GB" sz="2100" dirty="0">
                <a:solidFill>
                  <a:srgbClr val="7030A0"/>
                </a:solidFill>
                <a:latin typeface="Calibri" panose="020F0502020204030204" pitchFamily="34" charset="0"/>
              </a:rPr>
              <a:t>adverb</a:t>
            </a:r>
            <a:r>
              <a:rPr lang="en-GB" sz="2100" dirty="0">
                <a:latin typeface="Calibri" panose="020F0502020204030204" pitchFamily="34" charset="0"/>
              </a:rPr>
              <a:t> can also add to an </a:t>
            </a:r>
            <a:r>
              <a:rPr lang="en-GB" sz="2100" dirty="0">
                <a:solidFill>
                  <a:srgbClr val="00CC00"/>
                </a:solidFill>
                <a:latin typeface="Calibri" panose="020F0502020204030204" pitchFamily="34" charset="0"/>
              </a:rPr>
              <a:t>adjective</a:t>
            </a:r>
            <a:r>
              <a:rPr lang="en-GB" sz="2100" dirty="0">
                <a:latin typeface="Calibri" panose="020F0502020204030204" pitchFamily="34" charset="0"/>
              </a:rPr>
              <a:t>.</a:t>
            </a:r>
            <a:endParaRPr lang="en-GB" sz="2100" dirty="0"/>
          </a:p>
        </p:txBody>
      </p:sp>
      <p:sp>
        <p:nvSpPr>
          <p:cNvPr id="30" name="Rectangle 29">
            <a:extLst>
              <a:ext uri="{FF2B5EF4-FFF2-40B4-BE49-F238E27FC236}">
                <a16:creationId xmlns:a16="http://schemas.microsoft.com/office/drawing/2014/main" xmlns="" id="{47AA0D62-0105-4149-A5A4-423F522A192A}"/>
              </a:ext>
            </a:extLst>
          </p:cNvPr>
          <p:cNvSpPr/>
          <p:nvPr/>
        </p:nvSpPr>
        <p:spPr>
          <a:xfrm>
            <a:off x="774282" y="4229236"/>
            <a:ext cx="3456395" cy="369332"/>
          </a:xfrm>
          <a:prstGeom prst="rect">
            <a:avLst/>
          </a:prstGeom>
        </p:spPr>
        <p:txBody>
          <a:bodyPr wrap="none">
            <a:spAutoFit/>
          </a:bodyPr>
          <a:lstStyle/>
          <a:p>
            <a:pPr lvl="0" algn="ctr"/>
            <a:r>
              <a:rPr lang="en-GB" i="1" dirty="0">
                <a:latin typeface="+mj-lt"/>
              </a:rPr>
              <a:t>He had a perfectly normal morning.</a:t>
            </a:r>
            <a:endParaRPr lang="en-GB" i="1" dirty="0">
              <a:solidFill>
                <a:srgbClr val="7030A0"/>
              </a:solidFill>
              <a:latin typeface="+mj-lt"/>
            </a:endParaRPr>
          </a:p>
        </p:txBody>
      </p:sp>
      <p:sp>
        <p:nvSpPr>
          <p:cNvPr id="31" name="Rectangle 30">
            <a:extLst>
              <a:ext uri="{FF2B5EF4-FFF2-40B4-BE49-F238E27FC236}">
                <a16:creationId xmlns:a16="http://schemas.microsoft.com/office/drawing/2014/main" xmlns="" id="{168FED66-2C91-4FCA-B829-EE8AF4BC6AD7}"/>
              </a:ext>
            </a:extLst>
          </p:cNvPr>
          <p:cNvSpPr/>
          <p:nvPr/>
        </p:nvSpPr>
        <p:spPr>
          <a:xfrm>
            <a:off x="3437809" y="4680724"/>
            <a:ext cx="522900" cy="276999"/>
          </a:xfrm>
          <a:prstGeom prst="rect">
            <a:avLst/>
          </a:prstGeom>
          <a:ln>
            <a:solidFill>
              <a:srgbClr val="0000FF"/>
            </a:solidFill>
          </a:ln>
        </p:spPr>
        <p:txBody>
          <a:bodyPr wrap="none">
            <a:spAutoFit/>
          </a:bodyPr>
          <a:lstStyle/>
          <a:p>
            <a:r>
              <a:rPr lang="en-GB" sz="1200" b="1" dirty="0">
                <a:solidFill>
                  <a:srgbClr val="0000FF"/>
                </a:solidFill>
              </a:rPr>
              <a:t>noun</a:t>
            </a:r>
            <a:endParaRPr lang="en-GB" sz="1200" dirty="0"/>
          </a:p>
        </p:txBody>
      </p:sp>
      <p:sp>
        <p:nvSpPr>
          <p:cNvPr id="32" name="Rectangle 31">
            <a:extLst>
              <a:ext uri="{FF2B5EF4-FFF2-40B4-BE49-F238E27FC236}">
                <a16:creationId xmlns:a16="http://schemas.microsoft.com/office/drawing/2014/main" xmlns="" id="{10AC212C-1C2E-4430-A781-2DB847492148}"/>
              </a:ext>
            </a:extLst>
          </p:cNvPr>
          <p:cNvSpPr/>
          <p:nvPr/>
        </p:nvSpPr>
        <p:spPr>
          <a:xfrm>
            <a:off x="2590092" y="4683192"/>
            <a:ext cx="785793" cy="276999"/>
          </a:xfrm>
          <a:prstGeom prst="rect">
            <a:avLst/>
          </a:prstGeom>
          <a:ln>
            <a:solidFill>
              <a:srgbClr val="00CC00"/>
            </a:solidFill>
          </a:ln>
        </p:spPr>
        <p:txBody>
          <a:bodyPr wrap="none">
            <a:spAutoFit/>
          </a:bodyPr>
          <a:lstStyle/>
          <a:p>
            <a:r>
              <a:rPr lang="en-GB" sz="1200" b="1" dirty="0">
                <a:solidFill>
                  <a:srgbClr val="00CC00"/>
                </a:solidFill>
              </a:rPr>
              <a:t>adjective</a:t>
            </a:r>
            <a:endParaRPr lang="en-GB" sz="1200" dirty="0">
              <a:solidFill>
                <a:srgbClr val="00CC00"/>
              </a:solidFill>
            </a:endParaRPr>
          </a:p>
        </p:txBody>
      </p:sp>
      <p:sp>
        <p:nvSpPr>
          <p:cNvPr id="33" name="Rectangle 32">
            <a:extLst>
              <a:ext uri="{FF2B5EF4-FFF2-40B4-BE49-F238E27FC236}">
                <a16:creationId xmlns:a16="http://schemas.microsoft.com/office/drawing/2014/main" xmlns="" id="{3D69B3C1-1F41-4E49-B3CA-7F4531A58A31}"/>
              </a:ext>
            </a:extLst>
          </p:cNvPr>
          <p:cNvSpPr/>
          <p:nvPr/>
        </p:nvSpPr>
        <p:spPr>
          <a:xfrm>
            <a:off x="1855051" y="4685616"/>
            <a:ext cx="643125" cy="276999"/>
          </a:xfrm>
          <a:prstGeom prst="rect">
            <a:avLst/>
          </a:prstGeom>
          <a:ln>
            <a:solidFill>
              <a:srgbClr val="7030A0"/>
            </a:solidFill>
          </a:ln>
        </p:spPr>
        <p:txBody>
          <a:bodyPr wrap="none">
            <a:spAutoFit/>
          </a:bodyPr>
          <a:lstStyle/>
          <a:p>
            <a:r>
              <a:rPr lang="en-GB" sz="1200" b="1" dirty="0">
                <a:solidFill>
                  <a:srgbClr val="7030A0"/>
                </a:solidFill>
              </a:rPr>
              <a:t>adverb</a:t>
            </a:r>
            <a:endParaRPr lang="en-GB" sz="1200" dirty="0">
              <a:solidFill>
                <a:srgbClr val="7030A0"/>
              </a:solidFill>
            </a:endParaRPr>
          </a:p>
        </p:txBody>
      </p:sp>
      <p:sp>
        <p:nvSpPr>
          <p:cNvPr id="34" name="Rectangle 33">
            <a:extLst>
              <a:ext uri="{FF2B5EF4-FFF2-40B4-BE49-F238E27FC236}">
                <a16:creationId xmlns:a16="http://schemas.microsoft.com/office/drawing/2014/main" xmlns="" id="{4E6969DD-9428-4C25-87AA-BD206C4E8928}"/>
              </a:ext>
            </a:extLst>
          </p:cNvPr>
          <p:cNvSpPr/>
          <p:nvPr/>
        </p:nvSpPr>
        <p:spPr>
          <a:xfrm>
            <a:off x="4784354" y="4231173"/>
            <a:ext cx="2940228" cy="369332"/>
          </a:xfrm>
          <a:prstGeom prst="rect">
            <a:avLst/>
          </a:prstGeom>
        </p:spPr>
        <p:txBody>
          <a:bodyPr wrap="none">
            <a:spAutoFit/>
          </a:bodyPr>
          <a:lstStyle/>
          <a:p>
            <a:pPr lvl="0" algn="ctr"/>
            <a:r>
              <a:rPr lang="en-GB" i="1" dirty="0">
                <a:latin typeface="+mj-lt"/>
              </a:rPr>
              <a:t>It was an obviously silly stunt.</a:t>
            </a:r>
            <a:endParaRPr lang="en-GB" i="1" dirty="0">
              <a:solidFill>
                <a:srgbClr val="7030A0"/>
              </a:solidFill>
              <a:latin typeface="+mj-lt"/>
            </a:endParaRPr>
          </a:p>
        </p:txBody>
      </p:sp>
      <p:sp>
        <p:nvSpPr>
          <p:cNvPr id="35" name="Rectangle 34">
            <a:extLst>
              <a:ext uri="{FF2B5EF4-FFF2-40B4-BE49-F238E27FC236}">
                <a16:creationId xmlns:a16="http://schemas.microsoft.com/office/drawing/2014/main" xmlns="" id="{C7708A97-8003-4C8A-A7C7-C78102AEE5F1}"/>
              </a:ext>
            </a:extLst>
          </p:cNvPr>
          <p:cNvSpPr/>
          <p:nvPr/>
        </p:nvSpPr>
        <p:spPr>
          <a:xfrm>
            <a:off x="7308562" y="4703540"/>
            <a:ext cx="522900" cy="276999"/>
          </a:xfrm>
          <a:prstGeom prst="rect">
            <a:avLst/>
          </a:prstGeom>
          <a:ln>
            <a:solidFill>
              <a:srgbClr val="0000FF"/>
            </a:solidFill>
          </a:ln>
        </p:spPr>
        <p:txBody>
          <a:bodyPr wrap="none">
            <a:spAutoFit/>
          </a:bodyPr>
          <a:lstStyle/>
          <a:p>
            <a:r>
              <a:rPr lang="en-GB" sz="1200" b="1" dirty="0">
                <a:solidFill>
                  <a:srgbClr val="0000FF"/>
                </a:solidFill>
              </a:rPr>
              <a:t>noun</a:t>
            </a:r>
            <a:endParaRPr lang="en-GB" sz="1200" dirty="0"/>
          </a:p>
        </p:txBody>
      </p:sp>
      <p:sp>
        <p:nvSpPr>
          <p:cNvPr id="36" name="Rectangle 35">
            <a:extLst>
              <a:ext uri="{FF2B5EF4-FFF2-40B4-BE49-F238E27FC236}">
                <a16:creationId xmlns:a16="http://schemas.microsoft.com/office/drawing/2014/main" xmlns="" id="{99EE5255-86CE-4864-B16B-F62B73FE73D2}"/>
              </a:ext>
            </a:extLst>
          </p:cNvPr>
          <p:cNvSpPr/>
          <p:nvPr/>
        </p:nvSpPr>
        <p:spPr>
          <a:xfrm>
            <a:off x="6508038" y="4703540"/>
            <a:ext cx="785793" cy="276999"/>
          </a:xfrm>
          <a:prstGeom prst="rect">
            <a:avLst/>
          </a:prstGeom>
          <a:ln>
            <a:solidFill>
              <a:srgbClr val="00CC00"/>
            </a:solidFill>
          </a:ln>
        </p:spPr>
        <p:txBody>
          <a:bodyPr wrap="none">
            <a:spAutoFit/>
          </a:bodyPr>
          <a:lstStyle/>
          <a:p>
            <a:r>
              <a:rPr lang="en-GB" sz="1200" b="1" dirty="0">
                <a:solidFill>
                  <a:srgbClr val="00CC00"/>
                </a:solidFill>
              </a:rPr>
              <a:t>adjective</a:t>
            </a:r>
            <a:endParaRPr lang="en-GB" sz="1200" dirty="0">
              <a:solidFill>
                <a:srgbClr val="00CC00"/>
              </a:solidFill>
            </a:endParaRPr>
          </a:p>
        </p:txBody>
      </p:sp>
      <p:sp>
        <p:nvSpPr>
          <p:cNvPr id="37" name="Rectangle 36">
            <a:extLst>
              <a:ext uri="{FF2B5EF4-FFF2-40B4-BE49-F238E27FC236}">
                <a16:creationId xmlns:a16="http://schemas.microsoft.com/office/drawing/2014/main" xmlns="" id="{15580EE1-E028-43D9-8B00-F0C469D2432C}"/>
              </a:ext>
            </a:extLst>
          </p:cNvPr>
          <p:cNvSpPr/>
          <p:nvPr/>
        </p:nvSpPr>
        <p:spPr>
          <a:xfrm>
            <a:off x="5840964" y="4703540"/>
            <a:ext cx="643125" cy="276999"/>
          </a:xfrm>
          <a:prstGeom prst="rect">
            <a:avLst/>
          </a:prstGeom>
          <a:ln>
            <a:solidFill>
              <a:srgbClr val="7030A0"/>
            </a:solidFill>
          </a:ln>
        </p:spPr>
        <p:txBody>
          <a:bodyPr wrap="none">
            <a:spAutoFit/>
          </a:bodyPr>
          <a:lstStyle/>
          <a:p>
            <a:r>
              <a:rPr lang="en-GB" sz="1200" b="1" dirty="0">
                <a:solidFill>
                  <a:srgbClr val="7030A0"/>
                </a:solidFill>
              </a:rPr>
              <a:t>adverb</a:t>
            </a:r>
            <a:endParaRPr lang="en-GB" sz="1200" dirty="0">
              <a:solidFill>
                <a:srgbClr val="7030A0"/>
              </a:solidFill>
            </a:endParaRPr>
          </a:p>
        </p:txBody>
      </p:sp>
      <p:sp>
        <p:nvSpPr>
          <p:cNvPr id="38" name="Rectangle 37">
            <a:extLst>
              <a:ext uri="{FF2B5EF4-FFF2-40B4-BE49-F238E27FC236}">
                <a16:creationId xmlns:a16="http://schemas.microsoft.com/office/drawing/2014/main" xmlns="" id="{8918C98A-D3D3-4A64-8C61-A0694884EA40}"/>
              </a:ext>
            </a:extLst>
          </p:cNvPr>
          <p:cNvSpPr/>
          <p:nvPr/>
        </p:nvSpPr>
        <p:spPr>
          <a:xfrm>
            <a:off x="2338939" y="5210136"/>
            <a:ext cx="4788298" cy="369332"/>
          </a:xfrm>
          <a:prstGeom prst="rect">
            <a:avLst/>
          </a:prstGeom>
        </p:spPr>
        <p:txBody>
          <a:bodyPr wrap="none">
            <a:spAutoFit/>
          </a:bodyPr>
          <a:lstStyle/>
          <a:p>
            <a:r>
              <a:rPr lang="en-GB" i="1" dirty="0">
                <a:solidFill>
                  <a:schemeClr val="accent5">
                    <a:lumMod val="75000"/>
                  </a:schemeClr>
                </a:solidFill>
              </a:rPr>
              <a:t>Can you identify the </a:t>
            </a:r>
            <a:r>
              <a:rPr lang="en-GB" b="1" i="1" dirty="0">
                <a:solidFill>
                  <a:schemeClr val="accent5">
                    <a:lumMod val="75000"/>
                  </a:schemeClr>
                </a:solidFill>
              </a:rPr>
              <a:t>noun</a:t>
            </a:r>
            <a:r>
              <a:rPr lang="en-GB" i="1" dirty="0">
                <a:solidFill>
                  <a:schemeClr val="accent5">
                    <a:lumMod val="75000"/>
                  </a:schemeClr>
                </a:solidFill>
              </a:rPr>
              <a:t>, </a:t>
            </a:r>
            <a:r>
              <a:rPr lang="en-GB" b="1" i="1" dirty="0">
                <a:solidFill>
                  <a:schemeClr val="accent5">
                    <a:lumMod val="75000"/>
                  </a:schemeClr>
                </a:solidFill>
              </a:rPr>
              <a:t>adjective</a:t>
            </a:r>
            <a:r>
              <a:rPr lang="en-GB" i="1" dirty="0">
                <a:solidFill>
                  <a:schemeClr val="accent5">
                    <a:lumMod val="75000"/>
                  </a:schemeClr>
                </a:solidFill>
              </a:rPr>
              <a:t> and </a:t>
            </a:r>
            <a:r>
              <a:rPr lang="en-GB" b="1" i="1" dirty="0">
                <a:solidFill>
                  <a:schemeClr val="accent5">
                    <a:lumMod val="75000"/>
                  </a:schemeClr>
                </a:solidFill>
              </a:rPr>
              <a:t>adverb</a:t>
            </a:r>
            <a:r>
              <a:rPr lang="en-GB" i="1" dirty="0">
                <a:solidFill>
                  <a:schemeClr val="accent5">
                    <a:lumMod val="75000"/>
                  </a:schemeClr>
                </a:solidFill>
              </a:rPr>
              <a:t>?</a:t>
            </a:r>
          </a:p>
        </p:txBody>
      </p:sp>
    </p:spTree>
    <p:extLst>
      <p:ext uri="{BB962C8B-B14F-4D97-AF65-F5344CB8AC3E}">
        <p14:creationId xmlns:p14="http://schemas.microsoft.com/office/powerpoint/2010/main" val="361731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500" fill="hold"/>
                                        <p:tgtEl>
                                          <p:spTgt spid="30"/>
                                        </p:tgtEl>
                                        <p:attrNameLst>
                                          <p:attrName>ppt_x</p:attrName>
                                        </p:attrNameLst>
                                      </p:cBhvr>
                                      <p:tavLst>
                                        <p:tav tm="0">
                                          <p:val>
                                            <p:strVal val="#ppt_x"/>
                                          </p:val>
                                        </p:tav>
                                        <p:tav tm="100000">
                                          <p:val>
                                            <p:strVal val="#ppt_x"/>
                                          </p:val>
                                        </p:tav>
                                      </p:tavLst>
                                    </p:anim>
                                    <p:anim calcmode="lin" valueType="num">
                                      <p:cBhvr additive="base">
                                        <p:cTn id="1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4"/>
                                        </p:tgtEl>
                                        <p:attrNameLst>
                                          <p:attrName>style.visibility</p:attrName>
                                        </p:attrNameLst>
                                      </p:cBhvr>
                                      <p:to>
                                        <p:strVal val="visible"/>
                                      </p:to>
                                    </p:set>
                                    <p:anim calcmode="lin" valueType="num">
                                      <p:cBhvr additive="base">
                                        <p:cTn id="34" dur="500" fill="hold"/>
                                        <p:tgtEl>
                                          <p:spTgt spid="34"/>
                                        </p:tgtEl>
                                        <p:attrNameLst>
                                          <p:attrName>ppt_x</p:attrName>
                                        </p:attrNameLst>
                                      </p:cBhvr>
                                      <p:tavLst>
                                        <p:tav tm="0">
                                          <p:val>
                                            <p:strVal val="#ppt_x"/>
                                          </p:val>
                                        </p:tav>
                                        <p:tav tm="100000">
                                          <p:val>
                                            <p:strVal val="#ppt_x"/>
                                          </p:val>
                                        </p:tav>
                                      </p:tavLst>
                                    </p:anim>
                                    <p:anim calcmode="lin" valueType="num">
                                      <p:cBhvr additive="base">
                                        <p:cTn id="35"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9" grpId="0"/>
      <p:bldP spid="30" grpId="0"/>
      <p:bldP spid="31" grpId="0" animBg="1"/>
      <p:bldP spid="32" grpId="0" animBg="1"/>
      <p:bldP spid="33" grpId="0" animBg="1"/>
      <p:bldP spid="34" grpId="0"/>
      <p:bldP spid="35" grpId="0" animBg="1"/>
      <p:bldP spid="36" grpId="0" animBg="1"/>
      <p:bldP spid="37" grpId="0" animBg="1"/>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573" cy="494116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TextBox 4"/>
          <p:cNvSpPr txBox="1"/>
          <p:nvPr/>
        </p:nvSpPr>
        <p:spPr>
          <a:xfrm>
            <a:off x="0" y="4725144"/>
            <a:ext cx="9220573" cy="2985433"/>
          </a:xfrm>
          <a:prstGeom prst="rect">
            <a:avLst/>
          </a:prstGeom>
          <a:solidFill>
            <a:schemeClr val="tx1"/>
          </a:solidFill>
        </p:spPr>
        <p:txBody>
          <a:bodyPr wrap="square" rtlCol="0">
            <a:spAutoFit/>
          </a:bodyPr>
          <a:lstStyle/>
          <a:p>
            <a:pPr algn="ctr"/>
            <a:r>
              <a:rPr lang="en-GB" sz="5400" b="1" i="1" dirty="0" smtClean="0">
                <a:solidFill>
                  <a:srgbClr val="FFC000"/>
                </a:solidFill>
                <a:latin typeface="Arial Narrow" panose="020B0606020202030204" pitchFamily="34" charset="0"/>
              </a:rPr>
              <a:t>The Keeper of the </a:t>
            </a:r>
            <a:r>
              <a:rPr lang="en-GB" sz="5400" b="1" i="1" dirty="0" smtClean="0">
                <a:solidFill>
                  <a:srgbClr val="FFC000"/>
                </a:solidFill>
                <a:latin typeface="Arial Narrow" panose="020B0606020202030204" pitchFamily="34" charset="0"/>
              </a:rPr>
              <a:t>Keys</a:t>
            </a:r>
          </a:p>
          <a:p>
            <a:pPr algn="ctr"/>
            <a:r>
              <a:rPr lang="en-GB" sz="5400" b="1" i="1" dirty="0" smtClean="0">
                <a:solidFill>
                  <a:srgbClr val="FFC000"/>
                </a:solidFill>
                <a:latin typeface="Arial Narrow" panose="020B0606020202030204" pitchFamily="34" charset="0"/>
              </a:rPr>
              <a:t>Read Chapter 4</a:t>
            </a:r>
            <a:endParaRPr lang="en-GB" sz="4000" b="1" dirty="0" smtClean="0">
              <a:solidFill>
                <a:srgbClr val="FFC000"/>
              </a:solidFill>
              <a:latin typeface="Arial Narrow" panose="020B0606020202030204" pitchFamily="34" charset="0"/>
            </a:endParaRPr>
          </a:p>
          <a:p>
            <a:endParaRPr lang="en-GB" sz="4000" b="1" dirty="0" smtClean="0">
              <a:solidFill>
                <a:srgbClr val="FFC000"/>
              </a:solidFill>
              <a:latin typeface="Arial Narrow" panose="020B0606020202030204" pitchFamily="34" charset="0"/>
            </a:endParaRPr>
          </a:p>
          <a:p>
            <a:endParaRPr lang="en-GB" sz="4000" b="1" dirty="0" smtClean="0">
              <a:solidFill>
                <a:srgbClr val="FFC000"/>
              </a:solidFill>
              <a:latin typeface="Arial Narrow" panose="020B0606020202030204" pitchFamily="34" charset="0"/>
            </a:endParaRPr>
          </a:p>
        </p:txBody>
      </p:sp>
    </p:spTree>
    <p:extLst>
      <p:ext uri="{BB962C8B-B14F-4D97-AF65-F5344CB8AC3E}">
        <p14:creationId xmlns:p14="http://schemas.microsoft.com/office/powerpoint/2010/main" val="1699901111"/>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latin typeface="Comic Sans MS" panose="030F0702030302020204" pitchFamily="66" charset="0"/>
              </a:rPr>
              <a:t>Infer – The Keeper of the Keys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sz="2400" dirty="0" smtClean="0">
                <a:latin typeface="Comic Sans MS" panose="030F0702030302020204" pitchFamily="66" charset="0"/>
              </a:rPr>
              <a:t>Answer any 3 of the following questions using PEE – What is your point? What is your evidence? How do you know? Explain.</a:t>
            </a:r>
          </a:p>
          <a:p>
            <a:r>
              <a:rPr lang="en-GB" sz="2400" dirty="0">
                <a:latin typeface="Comic Sans MS" panose="030F0702030302020204" pitchFamily="66" charset="0"/>
              </a:rPr>
              <a:t>Do you think Harry enjoys the summer holidays? Why?</a:t>
            </a:r>
          </a:p>
          <a:p>
            <a:r>
              <a:rPr lang="en-GB" sz="2400" dirty="0">
                <a:latin typeface="Comic Sans MS" panose="030F0702030302020204" pitchFamily="66" charset="0"/>
              </a:rPr>
              <a:t>Why was Mrs </a:t>
            </a:r>
            <a:r>
              <a:rPr lang="en-GB" sz="2400" dirty="0" err="1">
                <a:latin typeface="Comic Sans MS" panose="030F0702030302020204" pitchFamily="66" charset="0"/>
              </a:rPr>
              <a:t>Figgs</a:t>
            </a:r>
            <a:r>
              <a:rPr lang="en-GB" sz="2400" dirty="0">
                <a:latin typeface="Comic Sans MS" panose="030F0702030302020204" pitchFamily="66" charset="0"/>
              </a:rPr>
              <a:t> no longer as fond of her cats?</a:t>
            </a:r>
          </a:p>
          <a:p>
            <a:r>
              <a:rPr lang="en-GB" sz="2400" dirty="0">
                <a:latin typeface="Comic Sans MS" panose="030F0702030302020204" pitchFamily="66" charset="0"/>
              </a:rPr>
              <a:t>Vernon’s face goes from red to green. What does this tell you?</a:t>
            </a:r>
          </a:p>
          <a:p>
            <a:r>
              <a:rPr lang="en-GB" sz="2400" dirty="0">
                <a:latin typeface="Comic Sans MS" panose="030F0702030302020204" pitchFamily="66" charset="0"/>
              </a:rPr>
              <a:t>What do you think Vernon means by ‘I’m not having one in the house’?</a:t>
            </a:r>
          </a:p>
          <a:p>
            <a:r>
              <a:rPr lang="en-GB" sz="2400" dirty="0">
                <a:latin typeface="Comic Sans MS" panose="030F0702030302020204" pitchFamily="66" charset="0"/>
              </a:rPr>
              <a:t>Why does Vernon hammer shut the door?</a:t>
            </a:r>
          </a:p>
          <a:p>
            <a:r>
              <a:rPr lang="en-GB" sz="2400" dirty="0">
                <a:latin typeface="Comic Sans MS" panose="030F0702030302020204" pitchFamily="66" charset="0"/>
              </a:rPr>
              <a:t>Why does Vernon make them leave?</a:t>
            </a:r>
            <a:endParaRPr lang="en-GB" sz="2400" dirty="0">
              <a:latin typeface="Comic Sans MS" panose="030F0702030302020204" pitchFamily="66" charset="0"/>
            </a:endParaRPr>
          </a:p>
        </p:txBody>
      </p:sp>
    </p:spTree>
    <p:extLst>
      <p:ext uri="{BB962C8B-B14F-4D97-AF65-F5344CB8AC3E}">
        <p14:creationId xmlns:p14="http://schemas.microsoft.com/office/powerpoint/2010/main" val="84423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520" y="155448"/>
            <a:ext cx="8784976" cy="1252728"/>
          </a:xfrm>
        </p:spPr>
        <p:txBody>
          <a:bodyPr>
            <a:noAutofit/>
          </a:bodyPr>
          <a:lstStyle/>
          <a:p>
            <a:r>
              <a:rPr lang="en-GB" sz="2800" dirty="0"/>
              <a:t>How does the writer create a strong atmosphere here?</a:t>
            </a:r>
          </a:p>
        </p:txBody>
      </p:sp>
      <p:sp>
        <p:nvSpPr>
          <p:cNvPr id="7" name="Content Placeholder 5"/>
          <p:cNvSpPr>
            <a:spLocks noGrp="1"/>
          </p:cNvSpPr>
          <p:nvPr>
            <p:ph idx="1"/>
          </p:nvPr>
        </p:nvSpPr>
        <p:spPr>
          <a:xfrm>
            <a:off x="179512" y="1628800"/>
            <a:ext cx="8712968" cy="4968552"/>
          </a:xfrm>
        </p:spPr>
        <p:txBody>
          <a:bodyPr>
            <a:noAutofit/>
          </a:bodyPr>
          <a:lstStyle/>
          <a:p>
            <a:pPr marL="118872" indent="0" algn="just">
              <a:buNone/>
            </a:pPr>
            <a:r>
              <a:rPr lang="en-GB" sz="2000" dirty="0" smtClean="0">
                <a:latin typeface="Calibri" panose="020F0502020204030204" pitchFamily="34" charset="0"/>
              </a:rPr>
              <a:t>BOOM. They knocked again. Dudley jerked awake.</a:t>
            </a:r>
          </a:p>
          <a:p>
            <a:pPr marL="118872" indent="0" algn="just">
              <a:buNone/>
            </a:pPr>
            <a:r>
              <a:rPr lang="en-GB" sz="2000" dirty="0" smtClean="0">
                <a:latin typeface="Calibri" panose="020F0502020204030204" pitchFamily="34" charset="0"/>
              </a:rPr>
              <a:t>   ‘Where’s the cannon?’ he said stupidly.</a:t>
            </a:r>
          </a:p>
          <a:p>
            <a:pPr marL="118872" indent="0" algn="just">
              <a:buNone/>
            </a:pPr>
            <a:r>
              <a:rPr lang="en-GB" sz="2000" dirty="0" smtClean="0">
                <a:latin typeface="Calibri" panose="020F0502020204030204" pitchFamily="34" charset="0"/>
              </a:rPr>
              <a:t>   There was a crash behind them and Uncle Vernon came skidding into the room. He was holding a rifle in his hands – now they knew what had been in that long, thin package he had brought with them.</a:t>
            </a:r>
          </a:p>
          <a:p>
            <a:pPr marL="118872" indent="0" algn="just">
              <a:buNone/>
            </a:pPr>
            <a:r>
              <a:rPr lang="en-GB" sz="2000" dirty="0" smtClean="0">
                <a:latin typeface="Calibri" panose="020F0502020204030204" pitchFamily="34" charset="0"/>
              </a:rPr>
              <a:t>   ‘Who’s there?’ he shouted. ‘I warn you – I’m armed!’</a:t>
            </a:r>
          </a:p>
          <a:p>
            <a:pPr marL="118872" indent="0" algn="just">
              <a:buNone/>
            </a:pPr>
            <a:r>
              <a:rPr lang="en-GB" sz="2000" dirty="0" smtClean="0">
                <a:latin typeface="Calibri" panose="020F0502020204030204" pitchFamily="34" charset="0"/>
              </a:rPr>
              <a:t>   There was a pause. Then –</a:t>
            </a:r>
          </a:p>
          <a:p>
            <a:pPr marL="118872" indent="0" algn="just">
              <a:buNone/>
            </a:pPr>
            <a:r>
              <a:rPr lang="en-GB" sz="2000" dirty="0" smtClean="0">
                <a:latin typeface="Calibri" panose="020F0502020204030204" pitchFamily="34" charset="0"/>
              </a:rPr>
              <a:t>   SMASH!</a:t>
            </a:r>
          </a:p>
          <a:p>
            <a:pPr marL="118872" indent="0" algn="just">
              <a:buNone/>
            </a:pPr>
            <a:r>
              <a:rPr lang="en-GB" sz="2000" dirty="0" smtClean="0">
                <a:latin typeface="Calibri" panose="020F0502020204030204" pitchFamily="34" charset="0"/>
              </a:rPr>
              <a:t>   The door hit with such force that it swung clear off its hinges and with a deafening crash landed flat on the floor.</a:t>
            </a:r>
          </a:p>
          <a:p>
            <a:pPr marL="118872" indent="0" algn="just">
              <a:buNone/>
            </a:pPr>
            <a:r>
              <a:rPr lang="en-GB" sz="2000" dirty="0" smtClean="0">
                <a:latin typeface="Calibri" panose="020F0502020204030204" pitchFamily="34" charset="0"/>
              </a:rPr>
              <a:t>   A giant of a man was standing in the doorway. His face was completely hidden by a long, shaggy mane of hair and a wild, tangled beard, but you could make out his eyes, glinting like black beetles under all the hair. The giant squeezed his way into the hut, stooping so that his head just brushed the ceiling. He bent down, picked up the door and fitted it back easily back into the frame. The noise of the storm outside dropped a little. He turned to look at them all. </a:t>
            </a:r>
            <a:endParaRPr lang="en-GB" sz="2000" dirty="0">
              <a:latin typeface="Calibri" panose="020F0502020204030204" pitchFamily="34" charset="0"/>
            </a:endParaRPr>
          </a:p>
        </p:txBody>
      </p:sp>
    </p:spTree>
    <p:extLst>
      <p:ext uri="{BB962C8B-B14F-4D97-AF65-F5344CB8AC3E}">
        <p14:creationId xmlns:p14="http://schemas.microsoft.com/office/powerpoint/2010/main" val="1245356269"/>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Atmosphere</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Write down all the language you can find in the extract that creates atmosphere for the reader.</a:t>
            </a:r>
          </a:p>
          <a:p>
            <a:endParaRPr lang="en-GB" dirty="0" smtClean="0">
              <a:latin typeface="Comic Sans MS" panose="030F0702030302020204" pitchFamily="66" charset="0"/>
            </a:endParaRPr>
          </a:p>
          <a:p>
            <a:r>
              <a:rPr lang="en-GB" dirty="0" smtClean="0">
                <a:latin typeface="Comic Sans MS" panose="030F0702030302020204" pitchFamily="66" charset="0"/>
              </a:rPr>
              <a:t>Draw the character of the giant of a man from the description making sure you use the author’s words to label your drawing.</a:t>
            </a:r>
            <a:endParaRPr lang="en-GB" dirty="0">
              <a:latin typeface="Comic Sans MS" panose="030F0702030302020204" pitchFamily="66" charset="0"/>
            </a:endParaRPr>
          </a:p>
        </p:txBody>
      </p:sp>
    </p:spTree>
    <p:extLst>
      <p:ext uri="{BB962C8B-B14F-4D97-AF65-F5344CB8AC3E}">
        <p14:creationId xmlns:p14="http://schemas.microsoft.com/office/powerpoint/2010/main" val="2339793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590</TotalTime>
  <Words>600</Words>
  <Application>Microsoft Office PowerPoint</Application>
  <PresentationFormat>On-screen Show (4:3)</PresentationFormat>
  <Paragraphs>68</Paragraphs>
  <Slides>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Arial Narrow</vt:lpstr>
      <vt:lpstr>Calibri</vt:lpstr>
      <vt:lpstr>Comic Sans MS</vt:lpstr>
      <vt:lpstr>Corbel</vt:lpstr>
      <vt:lpstr>Times New Roman</vt:lpstr>
      <vt:lpstr>Wingdings</vt:lpstr>
      <vt:lpstr>Wingdings 2</vt:lpstr>
      <vt:lpstr>Wingdings 3</vt:lpstr>
      <vt:lpstr>Module</vt:lpstr>
      <vt:lpstr>PowerPoint Presentation</vt:lpstr>
      <vt:lpstr>Vocabulary</vt:lpstr>
      <vt:lpstr>PowerPoint Presentation</vt:lpstr>
      <vt:lpstr>PowerPoint Presentation</vt:lpstr>
      <vt:lpstr>PowerPoint Presentation</vt:lpstr>
      <vt:lpstr>Infer – The Keeper of the Keys</vt:lpstr>
      <vt:lpstr>How does the writer create a strong atmosphere here?</vt:lpstr>
      <vt:lpstr>Atmosphere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J Tickle</dc:creator>
  <cp:lastModifiedBy>Mrs M Jackson</cp:lastModifiedBy>
  <cp:revision>139</cp:revision>
  <dcterms:created xsi:type="dcterms:W3CDTF">2014-02-19T20:00:52Z</dcterms:created>
  <dcterms:modified xsi:type="dcterms:W3CDTF">2020-04-30T09:28:15Z</dcterms:modified>
</cp:coreProperties>
</file>