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8" r:id="rId2"/>
    <p:sldId id="311" r:id="rId3"/>
    <p:sldId id="350" r:id="rId4"/>
    <p:sldId id="351" r:id="rId5"/>
    <p:sldId id="352" r:id="rId6"/>
    <p:sldId id="353" r:id="rId7"/>
    <p:sldId id="354" r:id="rId8"/>
    <p:sldId id="35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A3068B-5196-4735-8EBA-7C3F10C89452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7B751D-3BD5-4111-B988-B7A97A6E23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34686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5926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67832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1799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09146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159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ECD9-D92E-472B-9E86-6D3173AB5A5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4501-788A-4807-8B20-A0EC60C68F8F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ECD9-D92E-472B-9E86-6D3173AB5A5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4501-788A-4807-8B20-A0EC60C68F8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ECD9-D92E-472B-9E86-6D3173AB5A5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4501-788A-4807-8B20-A0EC60C68F8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ECD9-D92E-472B-9E86-6D3173AB5A5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4501-788A-4807-8B20-A0EC60C68F8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ECD9-D92E-472B-9E86-6D3173AB5A5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4501-788A-4807-8B20-A0EC60C68F8F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ECD9-D92E-472B-9E86-6D3173AB5A5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4501-788A-4807-8B20-A0EC60C68F8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ECD9-D92E-472B-9E86-6D3173AB5A5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4501-788A-4807-8B20-A0EC60C68F8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ECD9-D92E-472B-9E86-6D3173AB5A5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4501-788A-4807-8B20-A0EC60C68F8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ECD9-D92E-472B-9E86-6D3173AB5A5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4501-788A-4807-8B20-A0EC60C68F8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ECD9-D92E-472B-9E86-6D3173AB5A5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4501-788A-4807-8B20-A0EC60C68F8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F008ECD9-D92E-472B-9E86-6D3173AB5A5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AB1E4501-788A-4807-8B20-A0EC60C68F8F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008ECD9-D92E-472B-9E86-6D3173AB5A5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B1E4501-788A-4807-8B20-A0EC60C68F8F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06043" cy="4869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4725144"/>
            <a:ext cx="9143999" cy="209288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5400" b="1" i="1" dirty="0">
                <a:solidFill>
                  <a:srgbClr val="FFC000"/>
                </a:solidFill>
                <a:latin typeface="Arial Narrow" panose="020B0606020202030204" pitchFamily="34" charset="0"/>
              </a:rPr>
              <a:t>The Journey from Platform</a:t>
            </a:r>
          </a:p>
          <a:p>
            <a:pPr algn="ctr"/>
            <a:r>
              <a:rPr lang="en-GB" sz="5400" b="1" i="1" dirty="0">
                <a:solidFill>
                  <a:srgbClr val="FFC000"/>
                </a:solidFill>
                <a:latin typeface="Arial Narrow" panose="020B0606020202030204" pitchFamily="34" charset="0"/>
              </a:rPr>
              <a:t>Nine and Three Quarters</a:t>
            </a:r>
            <a:endParaRPr lang="en-GB" sz="4000" b="1" dirty="0">
              <a:solidFill>
                <a:srgbClr val="FFC000"/>
              </a:solidFill>
              <a:latin typeface="Arial Narrow" panose="020B0606020202030204" pitchFamily="34" charset="0"/>
            </a:endParaRPr>
          </a:p>
          <a:p>
            <a:pPr algn="ctr"/>
            <a:endParaRPr lang="en-GB" sz="2200" b="1" dirty="0">
              <a:solidFill>
                <a:srgbClr val="FFC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779183"/>
      </p:ext>
    </p:extLst>
  </p:cSld>
  <p:clrMapOvr>
    <a:masterClrMapping/>
  </p:clrMapOvr>
  <p:transition spd="slow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855" y="1063977"/>
            <a:ext cx="7388942" cy="1157231"/>
          </a:xfrm>
        </p:spPr>
        <p:txBody>
          <a:bodyPr>
            <a:noAutofit/>
          </a:bodyPr>
          <a:lstStyle/>
          <a:p>
            <a:pPr algn="ctr"/>
            <a:r>
              <a:rPr lang="en-GB" sz="4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Adverbials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endParaRPr lang="en-GB" sz="2400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79828" y="1205426"/>
            <a:ext cx="8356209" cy="4389120"/>
          </a:xfrm>
          <a:prstGeom prst="rect">
            <a:avLst/>
          </a:prstGeom>
          <a:noFill/>
          <a:ln w="635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51F245-3011-489C-88F3-3258BD59FF68}"/>
              </a:ext>
            </a:extLst>
          </p:cNvPr>
          <p:cNvSpPr/>
          <p:nvPr/>
        </p:nvSpPr>
        <p:spPr>
          <a:xfrm>
            <a:off x="7955797" y="5735995"/>
            <a:ext cx="1241045" cy="2077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7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Y6: Spring Revision Block D</a:t>
            </a:r>
            <a:endParaRPr lang="en-GB" sz="750" dirty="0"/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0679D9F7-C45F-4817-8F15-3C4033A71A53}"/>
              </a:ext>
            </a:extLst>
          </p:cNvPr>
          <p:cNvSpPr/>
          <p:nvPr/>
        </p:nvSpPr>
        <p:spPr>
          <a:xfrm>
            <a:off x="2388054" y="2611877"/>
            <a:ext cx="4453742" cy="1720735"/>
          </a:xfrm>
          <a:prstGeom prst="wedgeRoundRectCallout">
            <a:avLst>
              <a:gd name="adj1" fmla="val 65319"/>
              <a:gd name="adj2" fmla="val 38120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>
                <a:solidFill>
                  <a:schemeClr val="tx1"/>
                </a:solidFill>
                <a:latin typeface="Comic Sans MS" panose="030F0702030302020204" pitchFamily="66" charset="0"/>
              </a:rPr>
              <a:t>What are adverbials?</a:t>
            </a:r>
          </a:p>
          <a:p>
            <a:pPr algn="ctr"/>
            <a:endParaRPr lang="en-GB" sz="135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350" dirty="0">
                <a:solidFill>
                  <a:schemeClr val="tx1"/>
                </a:solidFill>
                <a:latin typeface="Comic Sans MS" panose="030F0702030302020204" pitchFamily="66" charset="0"/>
              </a:rPr>
              <a:t>What do we mean when we say an adverbial is fronted?</a:t>
            </a:r>
          </a:p>
          <a:p>
            <a:pPr algn="ctr"/>
            <a:endParaRPr lang="en-GB" sz="135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350" dirty="0">
                <a:solidFill>
                  <a:schemeClr val="tx1"/>
                </a:solidFill>
                <a:latin typeface="Comic Sans MS" panose="030F0702030302020204" pitchFamily="66" charset="0"/>
              </a:rPr>
              <a:t>How do we punctuate adverbials?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042D1EB-D2DD-498E-B72A-327B2435084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8947" y="3763405"/>
            <a:ext cx="793700" cy="827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945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379828" y="1205426"/>
            <a:ext cx="8356209" cy="4389120"/>
          </a:xfrm>
          <a:prstGeom prst="rect">
            <a:avLst/>
          </a:prstGeom>
          <a:noFill/>
          <a:ln w="635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51F245-3011-489C-88F3-3258BD59FF68}"/>
              </a:ext>
            </a:extLst>
          </p:cNvPr>
          <p:cNvSpPr/>
          <p:nvPr/>
        </p:nvSpPr>
        <p:spPr>
          <a:xfrm>
            <a:off x="7955797" y="5735995"/>
            <a:ext cx="1241045" cy="2077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7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Y6: Spring Revision Block D</a:t>
            </a:r>
            <a:endParaRPr lang="en-GB" sz="75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92A4270-FF25-45C3-B372-CAF841F3B67D}"/>
              </a:ext>
            </a:extLst>
          </p:cNvPr>
          <p:cNvSpPr txBox="1"/>
          <p:nvPr/>
        </p:nvSpPr>
        <p:spPr>
          <a:xfrm>
            <a:off x="547142" y="2598756"/>
            <a:ext cx="793016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" b="1" dirty="0"/>
              <a:t>Adverbials</a:t>
            </a:r>
            <a:r>
              <a:rPr lang="en-GB" sz="2100" dirty="0"/>
              <a:t> can be</a:t>
            </a:r>
            <a:endParaRPr lang="en-GB" sz="36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165CD4A-B88B-4B4D-B0DF-7AD5DE74681D}"/>
              </a:ext>
            </a:extLst>
          </p:cNvPr>
          <p:cNvSpPr txBox="1"/>
          <p:nvPr/>
        </p:nvSpPr>
        <p:spPr>
          <a:xfrm>
            <a:off x="3814434" y="3066954"/>
            <a:ext cx="1570025" cy="1496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100" dirty="0"/>
              <a:t>a word,</a:t>
            </a:r>
          </a:p>
          <a:p>
            <a:pPr algn="ctr">
              <a:lnSpc>
                <a:spcPct val="150000"/>
              </a:lnSpc>
            </a:pPr>
            <a:r>
              <a:rPr lang="en-GB" sz="2100" dirty="0"/>
              <a:t>a phrase,</a:t>
            </a:r>
          </a:p>
          <a:p>
            <a:pPr algn="ctr">
              <a:lnSpc>
                <a:spcPct val="150000"/>
              </a:lnSpc>
            </a:pPr>
            <a:r>
              <a:rPr lang="en-GB" sz="2100" dirty="0"/>
              <a:t>or a clause.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FD2B39E-1D67-427E-B857-87D669B751F0}"/>
              </a:ext>
            </a:extLst>
          </p:cNvPr>
          <p:cNvSpPr/>
          <p:nvPr/>
        </p:nvSpPr>
        <p:spPr>
          <a:xfrm>
            <a:off x="3814434" y="1442018"/>
            <a:ext cx="15872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/>
              <a:t>Adverbials</a:t>
            </a:r>
            <a:endParaRPr lang="en-GB" sz="1350" b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0A1A076-6A62-45DC-A96F-4116D167ED05}"/>
              </a:ext>
            </a:extLst>
          </p:cNvPr>
          <p:cNvSpPr txBox="1"/>
          <p:nvPr/>
        </p:nvSpPr>
        <p:spPr>
          <a:xfrm>
            <a:off x="592848" y="1939982"/>
            <a:ext cx="793016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" b="1" dirty="0"/>
              <a:t>Adverbials</a:t>
            </a:r>
            <a:r>
              <a:rPr lang="en-GB" sz="2100" dirty="0"/>
              <a:t> tell us more about a </a:t>
            </a:r>
            <a:r>
              <a:rPr lang="en-GB" sz="2100" b="1" dirty="0">
                <a:solidFill>
                  <a:srgbClr val="0000FF"/>
                </a:solidFill>
              </a:rPr>
              <a:t>verb</a:t>
            </a:r>
            <a:r>
              <a:rPr lang="en-GB" sz="2100" dirty="0"/>
              <a:t>.</a:t>
            </a:r>
            <a:endParaRPr lang="en-GB" sz="3600" dirty="0"/>
          </a:p>
        </p:txBody>
      </p:sp>
      <p:sp>
        <p:nvSpPr>
          <p:cNvPr id="21" name="Rounded Rectangle 2">
            <a:extLst>
              <a:ext uri="{FF2B5EF4-FFF2-40B4-BE49-F238E27FC236}">
                <a16:creationId xmlns:a16="http://schemas.microsoft.com/office/drawing/2014/main" id="{8DE7CB60-5C39-4F57-B418-7F43DCB9C78C}"/>
              </a:ext>
            </a:extLst>
          </p:cNvPr>
          <p:cNvSpPr/>
          <p:nvPr/>
        </p:nvSpPr>
        <p:spPr>
          <a:xfrm>
            <a:off x="832545" y="3255899"/>
            <a:ext cx="1968910" cy="429471"/>
          </a:xfrm>
          <a:prstGeom prst="roundRect">
            <a:avLst/>
          </a:prstGeom>
          <a:solidFill>
            <a:srgbClr val="FF9933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>
                <a:ln w="0"/>
                <a:solidFill>
                  <a:schemeClr val="tx1"/>
                </a:solidFill>
              </a:rPr>
              <a:t>hungrily</a:t>
            </a:r>
          </a:p>
        </p:txBody>
      </p:sp>
      <p:sp>
        <p:nvSpPr>
          <p:cNvPr id="22" name="Rounded Rectangle 9">
            <a:extLst>
              <a:ext uri="{FF2B5EF4-FFF2-40B4-BE49-F238E27FC236}">
                <a16:creationId xmlns:a16="http://schemas.microsoft.com/office/drawing/2014/main" id="{803EEB3E-8AC4-4CEC-9E94-8C13E9D988F6}"/>
              </a:ext>
            </a:extLst>
          </p:cNvPr>
          <p:cNvSpPr/>
          <p:nvPr/>
        </p:nvSpPr>
        <p:spPr>
          <a:xfrm>
            <a:off x="6171409" y="3681194"/>
            <a:ext cx="2198053" cy="429471"/>
          </a:xfrm>
          <a:prstGeom prst="roundRect">
            <a:avLst/>
          </a:prstGeom>
          <a:solidFill>
            <a:srgbClr val="FF9933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>
                <a:ln w="0"/>
                <a:solidFill>
                  <a:schemeClr val="tx1"/>
                </a:solidFill>
              </a:rPr>
              <a:t>on the lily pad</a:t>
            </a:r>
          </a:p>
        </p:txBody>
      </p:sp>
      <p:sp>
        <p:nvSpPr>
          <p:cNvPr id="23" name="Rounded Rectangle 10">
            <a:extLst>
              <a:ext uri="{FF2B5EF4-FFF2-40B4-BE49-F238E27FC236}">
                <a16:creationId xmlns:a16="http://schemas.microsoft.com/office/drawing/2014/main" id="{F01E54AC-EE9C-49DB-B72A-0439F1CBCCE9}"/>
              </a:ext>
            </a:extLst>
          </p:cNvPr>
          <p:cNvSpPr/>
          <p:nvPr/>
        </p:nvSpPr>
        <p:spPr>
          <a:xfrm>
            <a:off x="3027484" y="4800689"/>
            <a:ext cx="3143925" cy="615293"/>
          </a:xfrm>
          <a:prstGeom prst="roundRect">
            <a:avLst/>
          </a:prstGeom>
          <a:solidFill>
            <a:srgbClr val="FF9933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>
                <a:ln w="0"/>
                <a:solidFill>
                  <a:schemeClr val="tx1"/>
                </a:solidFill>
              </a:rPr>
              <a:t>as spring arrived – arrived is a verb so this one is a clause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33CC4DF6-C220-4003-87BC-6476DD3B7B7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545" y="1738090"/>
            <a:ext cx="793700" cy="82778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E70E948B-704F-4DC1-99EA-C8FD8E071604}"/>
              </a:ext>
            </a:extLst>
          </p:cNvPr>
          <p:cNvSpPr txBox="1"/>
          <p:nvPr/>
        </p:nvSpPr>
        <p:spPr>
          <a:xfrm>
            <a:off x="547142" y="2511128"/>
            <a:ext cx="173390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i="1" dirty="0"/>
              <a:t>The frog </a:t>
            </a:r>
            <a:r>
              <a:rPr lang="en-GB" i="1" dirty="0">
                <a:solidFill>
                  <a:srgbClr val="0000FF"/>
                </a:solidFill>
              </a:rPr>
              <a:t>croaked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5BE14A5-6C65-4D35-8FF5-9A2C193A3ED4}"/>
              </a:ext>
            </a:extLst>
          </p:cNvPr>
          <p:cNvSpPr txBox="1"/>
          <p:nvPr/>
        </p:nvSpPr>
        <p:spPr>
          <a:xfrm>
            <a:off x="799672" y="3862243"/>
            <a:ext cx="21949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 phrase  - two or three words no verb</a:t>
            </a:r>
          </a:p>
          <a:p>
            <a:r>
              <a:rPr lang="en-GB" dirty="0"/>
              <a:t>A clause – has a verb</a:t>
            </a:r>
          </a:p>
        </p:txBody>
      </p:sp>
    </p:spTree>
    <p:extLst>
      <p:ext uri="{BB962C8B-B14F-4D97-AF65-F5344CB8AC3E}">
        <p14:creationId xmlns:p14="http://schemas.microsoft.com/office/powerpoint/2010/main" val="1464424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 uiExpand="1" build="p"/>
      <p:bldP spid="20" grpId="0"/>
      <p:bldP spid="21" grpId="0" animBg="1"/>
      <p:bldP spid="22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379828" y="1205426"/>
            <a:ext cx="8356209" cy="4389120"/>
          </a:xfrm>
          <a:prstGeom prst="rect">
            <a:avLst/>
          </a:prstGeom>
          <a:noFill/>
          <a:ln w="635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51F245-3011-489C-88F3-3258BD59FF68}"/>
              </a:ext>
            </a:extLst>
          </p:cNvPr>
          <p:cNvSpPr/>
          <p:nvPr/>
        </p:nvSpPr>
        <p:spPr>
          <a:xfrm>
            <a:off x="7955797" y="5735995"/>
            <a:ext cx="1241045" cy="2077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7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Y6: Spring Revision Block D</a:t>
            </a:r>
            <a:endParaRPr lang="en-GB" sz="75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E0CBDA5-E46D-48C3-8EA8-57F71C6D77BC}"/>
              </a:ext>
            </a:extLst>
          </p:cNvPr>
          <p:cNvSpPr/>
          <p:nvPr/>
        </p:nvSpPr>
        <p:spPr>
          <a:xfrm>
            <a:off x="621250" y="1251989"/>
            <a:ext cx="15916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/>
              <a:t>Adverbials</a:t>
            </a:r>
            <a:r>
              <a:rPr lang="en-GB" sz="2100" b="1" dirty="0"/>
              <a:t> </a:t>
            </a:r>
            <a:r>
              <a:rPr lang="en-GB" sz="2100" dirty="0"/>
              <a:t>answer the questions…</a:t>
            </a:r>
            <a:endParaRPr lang="en-GB" sz="1200" dirty="0"/>
          </a:p>
        </p:txBody>
      </p:sp>
      <p:sp>
        <p:nvSpPr>
          <p:cNvPr id="12" name="Rounded Rectangular Callout 2">
            <a:extLst>
              <a:ext uri="{FF2B5EF4-FFF2-40B4-BE49-F238E27FC236}">
                <a16:creationId xmlns:a16="http://schemas.microsoft.com/office/drawing/2014/main" id="{92E6A3F3-CCA6-46D0-88E7-4FCD3B1B10B1}"/>
              </a:ext>
            </a:extLst>
          </p:cNvPr>
          <p:cNvSpPr/>
          <p:nvPr/>
        </p:nvSpPr>
        <p:spPr>
          <a:xfrm>
            <a:off x="621251" y="2583466"/>
            <a:ext cx="1515397" cy="675173"/>
          </a:xfrm>
          <a:prstGeom prst="wedgeRoundRectCallout">
            <a:avLst>
              <a:gd name="adj1" fmla="val 73327"/>
              <a:gd name="adj2" fmla="val 3521"/>
              <a:gd name="adj3" fmla="val 16667"/>
            </a:avLst>
          </a:prstGeom>
          <a:solidFill>
            <a:srgbClr val="FF9933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/>
              <a:t>Where?</a:t>
            </a:r>
          </a:p>
        </p:txBody>
      </p:sp>
      <p:sp>
        <p:nvSpPr>
          <p:cNvPr id="13" name="Rounded Rectangular Callout 8">
            <a:extLst>
              <a:ext uri="{FF2B5EF4-FFF2-40B4-BE49-F238E27FC236}">
                <a16:creationId xmlns:a16="http://schemas.microsoft.com/office/drawing/2014/main" id="{F17C85E9-ABC8-446A-9D32-D1E5C6551A92}"/>
              </a:ext>
            </a:extLst>
          </p:cNvPr>
          <p:cNvSpPr/>
          <p:nvPr/>
        </p:nvSpPr>
        <p:spPr>
          <a:xfrm>
            <a:off x="621251" y="3392972"/>
            <a:ext cx="1515397" cy="675173"/>
          </a:xfrm>
          <a:prstGeom prst="wedgeRoundRectCallout">
            <a:avLst>
              <a:gd name="adj1" fmla="val 73327"/>
              <a:gd name="adj2" fmla="val 3521"/>
              <a:gd name="adj3" fmla="val 16667"/>
            </a:avLst>
          </a:prstGeom>
          <a:solidFill>
            <a:srgbClr val="FF9933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/>
              <a:t>When?</a:t>
            </a:r>
          </a:p>
        </p:txBody>
      </p:sp>
      <p:sp>
        <p:nvSpPr>
          <p:cNvPr id="14" name="Rounded Rectangular Callout 9">
            <a:extLst>
              <a:ext uri="{FF2B5EF4-FFF2-40B4-BE49-F238E27FC236}">
                <a16:creationId xmlns:a16="http://schemas.microsoft.com/office/drawing/2014/main" id="{1EF902FE-0633-42F0-B5C4-830C897A018B}"/>
              </a:ext>
            </a:extLst>
          </p:cNvPr>
          <p:cNvSpPr/>
          <p:nvPr/>
        </p:nvSpPr>
        <p:spPr>
          <a:xfrm>
            <a:off x="621250" y="4202479"/>
            <a:ext cx="1515397" cy="675173"/>
          </a:xfrm>
          <a:prstGeom prst="wedgeRoundRectCallout">
            <a:avLst>
              <a:gd name="adj1" fmla="val 73327"/>
              <a:gd name="adj2" fmla="val 3521"/>
              <a:gd name="adj3" fmla="val 16667"/>
            </a:avLst>
          </a:prstGeom>
          <a:solidFill>
            <a:srgbClr val="FF9933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/>
              <a:t>How?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CC2F748-4611-4482-BE60-4151BC017AB3}"/>
              </a:ext>
            </a:extLst>
          </p:cNvPr>
          <p:cNvSpPr txBox="1"/>
          <p:nvPr/>
        </p:nvSpPr>
        <p:spPr>
          <a:xfrm>
            <a:off x="2644093" y="1771363"/>
            <a:ext cx="4698615" cy="31527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100" i="1" dirty="0">
                <a:latin typeface="+mj-lt"/>
              </a:rPr>
              <a:t>Harry rode his broom</a:t>
            </a:r>
          </a:p>
          <a:p>
            <a:pPr>
              <a:lnSpc>
                <a:spcPct val="300000"/>
              </a:lnSpc>
            </a:pPr>
            <a:r>
              <a:rPr lang="en-GB" sz="2100" i="1" dirty="0">
                <a:latin typeface="+mj-lt"/>
              </a:rPr>
              <a:t>Harry rode his broom </a:t>
            </a:r>
            <a:r>
              <a:rPr lang="en-GB" sz="2100" b="1" i="1" dirty="0">
                <a:latin typeface="+mj-lt"/>
              </a:rPr>
              <a:t>into the clouds</a:t>
            </a:r>
            <a:r>
              <a:rPr lang="en-GB" sz="2100" i="1" dirty="0">
                <a:latin typeface="+mj-lt"/>
              </a:rPr>
              <a:t>.</a:t>
            </a:r>
          </a:p>
          <a:p>
            <a:pPr>
              <a:lnSpc>
                <a:spcPct val="300000"/>
              </a:lnSpc>
            </a:pPr>
            <a:r>
              <a:rPr lang="en-GB" sz="2100" i="1" dirty="0">
                <a:latin typeface="+mj-lt"/>
              </a:rPr>
              <a:t>Harry rode his broom </a:t>
            </a:r>
            <a:r>
              <a:rPr lang="en-GB" sz="2100" b="1" i="1" dirty="0">
                <a:latin typeface="+mj-lt"/>
              </a:rPr>
              <a:t>during the match</a:t>
            </a:r>
            <a:r>
              <a:rPr lang="en-GB" sz="2100" i="1" dirty="0">
                <a:latin typeface="+mj-lt"/>
              </a:rPr>
              <a:t>.</a:t>
            </a:r>
          </a:p>
          <a:p>
            <a:pPr lvl="0">
              <a:lnSpc>
                <a:spcPct val="300000"/>
              </a:lnSpc>
            </a:pPr>
            <a:r>
              <a:rPr lang="en-GB" sz="2100" i="1" dirty="0">
                <a:latin typeface="Calibri Light"/>
              </a:rPr>
              <a:t>Harry rode his broom </a:t>
            </a:r>
            <a:r>
              <a:rPr lang="en-GB" sz="2100" b="1" i="1" dirty="0">
                <a:latin typeface="Calibri Light"/>
              </a:rPr>
              <a:t>with ease</a:t>
            </a:r>
            <a:r>
              <a:rPr lang="en-GB" sz="2100" i="1" dirty="0">
                <a:latin typeface="Calibri Ligh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35569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26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379828" y="1205426"/>
            <a:ext cx="8356209" cy="4389120"/>
          </a:xfrm>
          <a:prstGeom prst="rect">
            <a:avLst/>
          </a:prstGeom>
          <a:noFill/>
          <a:ln w="635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51F245-3011-489C-88F3-3258BD59FF68}"/>
              </a:ext>
            </a:extLst>
          </p:cNvPr>
          <p:cNvSpPr/>
          <p:nvPr/>
        </p:nvSpPr>
        <p:spPr>
          <a:xfrm>
            <a:off x="7955797" y="5735995"/>
            <a:ext cx="1241045" cy="2077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7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Y6: Spring Revision Block D</a:t>
            </a:r>
            <a:endParaRPr lang="en-GB" sz="75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042D1EB-D2DD-498E-B72A-327B2435084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911" y="4608752"/>
            <a:ext cx="793700" cy="827786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2CF90C24-DF7E-4F4F-9430-DE94FDFAA5FF}"/>
              </a:ext>
            </a:extLst>
          </p:cNvPr>
          <p:cNvSpPr txBox="1"/>
          <p:nvPr/>
        </p:nvSpPr>
        <p:spPr>
          <a:xfrm>
            <a:off x="1245611" y="1898733"/>
            <a:ext cx="7930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Adverbials</a:t>
            </a:r>
            <a:r>
              <a:rPr lang="en-GB" dirty="0"/>
              <a:t> often have a </a:t>
            </a:r>
            <a:r>
              <a:rPr lang="en-GB" u="sng" dirty="0"/>
              <a:t>preposition</a:t>
            </a:r>
            <a:r>
              <a:rPr lang="en-GB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dirty="0"/>
              <a:t>at their head.</a:t>
            </a:r>
            <a:endParaRPr lang="en-GB" sz="33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FA865FD-CFCF-47A5-BB50-C13BA4ECAC0C}"/>
              </a:ext>
            </a:extLst>
          </p:cNvPr>
          <p:cNvSpPr txBox="1"/>
          <p:nvPr/>
        </p:nvSpPr>
        <p:spPr>
          <a:xfrm>
            <a:off x="1246167" y="2402055"/>
            <a:ext cx="5136535" cy="1295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i="1" dirty="0">
                <a:latin typeface="+mj-lt"/>
              </a:rPr>
              <a:t>The bludger struck </a:t>
            </a:r>
            <a:r>
              <a:rPr lang="en-GB" b="1" i="1" u="sng" dirty="0">
                <a:latin typeface="+mj-lt"/>
              </a:rPr>
              <a:t>with</a:t>
            </a:r>
            <a:r>
              <a:rPr lang="en-GB" b="1" i="1" dirty="0">
                <a:latin typeface="+mj-lt"/>
              </a:rPr>
              <a:t> deadly precision</a:t>
            </a:r>
            <a:r>
              <a:rPr lang="en-GB" i="1" dirty="0">
                <a:latin typeface="+mj-lt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GB" i="1" dirty="0">
                <a:latin typeface="+mj-lt"/>
              </a:rPr>
              <a:t>The bludger struck </a:t>
            </a:r>
            <a:r>
              <a:rPr lang="en-GB" b="1" i="1" u="sng" dirty="0">
                <a:latin typeface="+mj-lt"/>
              </a:rPr>
              <a:t>between</a:t>
            </a:r>
            <a:r>
              <a:rPr lang="en-GB" b="1" i="1" dirty="0">
                <a:latin typeface="+mj-lt"/>
              </a:rPr>
              <a:t> his eyes.</a:t>
            </a:r>
          </a:p>
          <a:p>
            <a:pPr>
              <a:lnSpc>
                <a:spcPct val="150000"/>
              </a:lnSpc>
            </a:pPr>
            <a:r>
              <a:rPr lang="en-GB" i="1" dirty="0">
                <a:latin typeface="+mj-lt"/>
              </a:rPr>
              <a:t>The bludger struck </a:t>
            </a:r>
            <a:r>
              <a:rPr lang="en-GB" b="1" i="1" u="sng" dirty="0">
                <a:latin typeface="+mj-lt"/>
              </a:rPr>
              <a:t>at</a:t>
            </a:r>
            <a:r>
              <a:rPr lang="en-GB" b="1" i="1" dirty="0">
                <a:latin typeface="+mj-lt"/>
              </a:rPr>
              <a:t> midnight</a:t>
            </a:r>
            <a:r>
              <a:rPr lang="en-GB" dirty="0">
                <a:latin typeface="+mj-lt"/>
              </a:rPr>
              <a:t>.</a:t>
            </a:r>
            <a:endParaRPr lang="en-GB" i="1" dirty="0">
              <a:latin typeface="+mj-lt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4B17B71-7521-47EA-B503-FF6E365704A1}"/>
              </a:ext>
            </a:extLst>
          </p:cNvPr>
          <p:cNvSpPr/>
          <p:nvPr/>
        </p:nvSpPr>
        <p:spPr>
          <a:xfrm>
            <a:off x="673028" y="1370251"/>
            <a:ext cx="1414170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100" b="1" dirty="0"/>
              <a:t>Adverbials</a:t>
            </a:r>
            <a:endParaRPr lang="en-GB" sz="12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3254EFF-08B5-4B34-9727-829E1E05110E}"/>
              </a:ext>
            </a:extLst>
          </p:cNvPr>
          <p:cNvSpPr txBox="1"/>
          <p:nvPr/>
        </p:nvSpPr>
        <p:spPr>
          <a:xfrm>
            <a:off x="1061105" y="4608752"/>
            <a:ext cx="746258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" dirty="0"/>
              <a:t>The </a:t>
            </a:r>
            <a:r>
              <a:rPr lang="en-GB" sz="2100" u="sng" dirty="0"/>
              <a:t>preposition</a:t>
            </a:r>
            <a:r>
              <a:rPr lang="en-GB" sz="2100" dirty="0"/>
              <a:t> links the </a:t>
            </a:r>
            <a:r>
              <a:rPr lang="en-GB" b="1" dirty="0"/>
              <a:t>adverbial</a:t>
            </a:r>
            <a:r>
              <a:rPr lang="en-GB" sz="2100" dirty="0"/>
              <a:t> to the rest of the sentence.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1DD3CAC-745B-4FE1-8369-BDF160BF1226}"/>
              </a:ext>
            </a:extLst>
          </p:cNvPr>
          <p:cNvSpPr txBox="1"/>
          <p:nvPr/>
        </p:nvSpPr>
        <p:spPr>
          <a:xfrm>
            <a:off x="6588224" y="2564904"/>
            <a:ext cx="17281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Remember prepositions are position or place words e.g. on in beneath with under at</a:t>
            </a:r>
          </a:p>
        </p:txBody>
      </p:sp>
    </p:spTree>
    <p:extLst>
      <p:ext uri="{BB962C8B-B14F-4D97-AF65-F5344CB8AC3E}">
        <p14:creationId xmlns:p14="http://schemas.microsoft.com/office/powerpoint/2010/main" val="1301157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uiExpand="1" build="p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379828" y="1205426"/>
            <a:ext cx="8356209" cy="4389120"/>
          </a:xfrm>
          <a:prstGeom prst="rect">
            <a:avLst/>
          </a:prstGeom>
          <a:noFill/>
          <a:ln w="635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51F245-3011-489C-88F3-3258BD59FF68}"/>
              </a:ext>
            </a:extLst>
          </p:cNvPr>
          <p:cNvSpPr/>
          <p:nvPr/>
        </p:nvSpPr>
        <p:spPr>
          <a:xfrm>
            <a:off x="7955797" y="5735995"/>
            <a:ext cx="1241045" cy="2077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7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Y6: Spring Revision Block D</a:t>
            </a:r>
            <a:endParaRPr lang="en-GB" sz="750" dirty="0"/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DC51E950-D03C-4D40-AD20-2F4E0549473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1922" y="1336330"/>
            <a:ext cx="793700" cy="827786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3B8D94FB-1FA9-4E58-A6DA-BE25CECD0F16}"/>
              </a:ext>
            </a:extLst>
          </p:cNvPr>
          <p:cNvSpPr txBox="1"/>
          <p:nvPr/>
        </p:nvSpPr>
        <p:spPr>
          <a:xfrm>
            <a:off x="825084" y="2397486"/>
            <a:ext cx="4611880" cy="2126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i="1" dirty="0">
                <a:latin typeface="+mj-lt"/>
              </a:rPr>
              <a:t>Wood shouted </a:t>
            </a:r>
            <a:r>
              <a:rPr lang="en-GB" b="1" i="1" u="sng" dirty="0">
                <a:latin typeface="+mj-lt"/>
              </a:rPr>
              <a:t>above</a:t>
            </a:r>
            <a:r>
              <a:rPr lang="en-GB" i="1" dirty="0">
                <a:latin typeface="+mj-lt"/>
              </a:rPr>
              <a:t> ...</a:t>
            </a:r>
          </a:p>
          <a:p>
            <a:pPr>
              <a:lnSpc>
                <a:spcPct val="150000"/>
              </a:lnSpc>
            </a:pPr>
            <a:r>
              <a:rPr lang="en-GB" i="1" dirty="0">
                <a:latin typeface="+mj-lt"/>
              </a:rPr>
              <a:t>Flint shoved Harry </a:t>
            </a:r>
            <a:r>
              <a:rPr lang="en-GB" b="1" i="1" u="sng" dirty="0">
                <a:latin typeface="+mj-lt"/>
              </a:rPr>
              <a:t>against</a:t>
            </a:r>
            <a:r>
              <a:rPr lang="en-GB" i="1" dirty="0">
                <a:latin typeface="+mj-lt"/>
              </a:rPr>
              <a:t> …</a:t>
            </a:r>
          </a:p>
          <a:p>
            <a:pPr>
              <a:lnSpc>
                <a:spcPct val="150000"/>
              </a:lnSpc>
            </a:pPr>
            <a:r>
              <a:rPr lang="en-GB" i="1" dirty="0">
                <a:latin typeface="+mj-lt"/>
              </a:rPr>
              <a:t>Johnson soared </a:t>
            </a:r>
            <a:r>
              <a:rPr lang="en-GB" b="1" i="1" u="sng" dirty="0">
                <a:latin typeface="+mj-lt"/>
              </a:rPr>
              <a:t>with</a:t>
            </a:r>
            <a:r>
              <a:rPr lang="en-GB" i="1" dirty="0">
                <a:latin typeface="+mj-lt"/>
              </a:rPr>
              <a:t> …</a:t>
            </a:r>
          </a:p>
          <a:p>
            <a:pPr>
              <a:lnSpc>
                <a:spcPct val="150000"/>
              </a:lnSpc>
            </a:pPr>
            <a:r>
              <a:rPr lang="en-GB" i="1" dirty="0">
                <a:latin typeface="+mj-lt"/>
              </a:rPr>
              <a:t>Higgs laughed </a:t>
            </a:r>
            <a:r>
              <a:rPr lang="en-GB" b="1" i="1" u="sng" dirty="0">
                <a:latin typeface="+mj-lt"/>
              </a:rPr>
              <a:t>at</a:t>
            </a:r>
            <a:r>
              <a:rPr lang="en-GB" i="1" dirty="0">
                <a:latin typeface="+mj-lt"/>
              </a:rPr>
              <a:t>…</a:t>
            </a:r>
          </a:p>
          <a:p>
            <a:pPr>
              <a:lnSpc>
                <a:spcPct val="150000"/>
              </a:lnSpc>
            </a:pPr>
            <a:r>
              <a:rPr lang="en-GB" i="1" dirty="0">
                <a:latin typeface="+mj-lt"/>
              </a:rPr>
              <a:t>Pucey blocked the goal </a:t>
            </a:r>
            <a:r>
              <a:rPr lang="en-GB" b="1" i="1" u="sng" dirty="0">
                <a:latin typeface="+mj-lt"/>
              </a:rPr>
              <a:t>as</a:t>
            </a:r>
            <a:r>
              <a:rPr lang="en-GB" b="1" i="1" dirty="0">
                <a:latin typeface="+mj-lt"/>
              </a:rPr>
              <a:t>… 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2FE6089-4CD0-4BA1-8EC3-84C2812F63F6}"/>
              </a:ext>
            </a:extLst>
          </p:cNvPr>
          <p:cNvSpPr/>
          <p:nvPr/>
        </p:nvSpPr>
        <p:spPr>
          <a:xfrm>
            <a:off x="673028" y="1370251"/>
            <a:ext cx="1414170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100" b="1" dirty="0"/>
              <a:t>Adverbials</a:t>
            </a:r>
            <a:endParaRPr lang="en-GB" sz="1200" dirty="0"/>
          </a:p>
        </p:txBody>
      </p:sp>
      <p:sp>
        <p:nvSpPr>
          <p:cNvPr id="29" name="Speech Bubble: Rectangle with Corners Rounded 28">
            <a:extLst>
              <a:ext uri="{FF2B5EF4-FFF2-40B4-BE49-F238E27FC236}">
                <a16:creationId xmlns:a16="http://schemas.microsoft.com/office/drawing/2014/main" id="{40EAE999-7F73-4BFC-AC01-3384D0345D3F}"/>
              </a:ext>
            </a:extLst>
          </p:cNvPr>
          <p:cNvSpPr/>
          <p:nvPr/>
        </p:nvSpPr>
        <p:spPr>
          <a:xfrm>
            <a:off x="4114801" y="1365969"/>
            <a:ext cx="3273434" cy="553165"/>
          </a:xfrm>
          <a:prstGeom prst="wedgeRoundRectCallout">
            <a:avLst>
              <a:gd name="adj1" fmla="val 61183"/>
              <a:gd name="adj2" fmla="val 6177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350" dirty="0">
                <a:solidFill>
                  <a:schemeClr val="tx1"/>
                </a:solidFill>
                <a:ea typeface="Times New Roman" panose="02020603050405020304" pitchFamily="18" charset="0"/>
              </a:rPr>
              <a:t>Finish the adverbials in these sentences. Are you answering </a:t>
            </a:r>
            <a:r>
              <a:rPr lang="en-GB" sz="1350" b="1" dirty="0">
                <a:solidFill>
                  <a:schemeClr val="tx1"/>
                </a:solidFill>
                <a:ea typeface="Times New Roman" panose="02020603050405020304" pitchFamily="18" charset="0"/>
              </a:rPr>
              <a:t>where</a:t>
            </a:r>
            <a:r>
              <a:rPr lang="en-GB" sz="1350" dirty="0">
                <a:solidFill>
                  <a:schemeClr val="tx1"/>
                </a:solidFill>
                <a:ea typeface="Times New Roman" panose="02020603050405020304" pitchFamily="18" charset="0"/>
              </a:rPr>
              <a:t>, </a:t>
            </a:r>
            <a:r>
              <a:rPr lang="en-GB" sz="1350" b="1" dirty="0">
                <a:solidFill>
                  <a:schemeClr val="tx1"/>
                </a:solidFill>
                <a:ea typeface="Times New Roman" panose="02020603050405020304" pitchFamily="18" charset="0"/>
              </a:rPr>
              <a:t>when</a:t>
            </a:r>
            <a:r>
              <a:rPr lang="en-GB" sz="1350" dirty="0">
                <a:solidFill>
                  <a:schemeClr val="tx1"/>
                </a:solidFill>
                <a:ea typeface="Times New Roman" panose="02020603050405020304" pitchFamily="18" charset="0"/>
              </a:rPr>
              <a:t> or </a:t>
            </a:r>
            <a:r>
              <a:rPr lang="en-GB" sz="1350" b="1" dirty="0">
                <a:solidFill>
                  <a:schemeClr val="tx1"/>
                </a:solidFill>
                <a:ea typeface="Times New Roman" panose="02020603050405020304" pitchFamily="18" charset="0"/>
              </a:rPr>
              <a:t>how</a:t>
            </a:r>
            <a:r>
              <a:rPr lang="en-GB" sz="1350" dirty="0">
                <a:solidFill>
                  <a:schemeClr val="tx1"/>
                </a:solidFill>
                <a:ea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494900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uiExpand="1" build="p"/>
      <p:bldP spid="2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46110-AF6C-4309-B0BF-91FB0DB4E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/>
              <a:t>The Journey from Platform Nine and Three Quarters</a:t>
            </a:r>
          </a:p>
        </p:txBody>
      </p:sp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F99FF3F3-E326-4B91-BFBE-FD9A59C07C9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593473"/>
            <a:ext cx="1774304" cy="2584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4E856D7-4647-45B0-95EF-157F544E0184}"/>
              </a:ext>
            </a:extLst>
          </p:cNvPr>
          <p:cNvSpPr/>
          <p:nvPr/>
        </p:nvSpPr>
        <p:spPr>
          <a:xfrm>
            <a:off x="251520" y="1687741"/>
            <a:ext cx="3384376" cy="280076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Vocabulary –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Comic Sans MS" panose="030F0702030302020204" pitchFamily="66" charset="0"/>
              </a:rPr>
              <a:t>What does ‘barking’ mean on </a:t>
            </a:r>
            <a:r>
              <a:rPr lang="en-GB" sz="1600" dirty="0" err="1">
                <a:latin typeface="Comic Sans MS" panose="030F0702030302020204" pitchFamily="66" charset="0"/>
              </a:rPr>
              <a:t>pg</a:t>
            </a:r>
            <a:r>
              <a:rPr lang="en-GB" sz="1600" dirty="0">
                <a:latin typeface="Comic Sans MS" panose="030F0702030302020204" pitchFamily="66" charset="0"/>
              </a:rPr>
              <a:t> 96?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Comic Sans MS" panose="030F0702030302020204" pitchFamily="66" charset="0"/>
              </a:rPr>
              <a:t> Find evidence on Page 97 that shows Harry is nervous. </a:t>
            </a:r>
          </a:p>
          <a:p>
            <a:endParaRPr lang="en-GB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Comic Sans MS" panose="030F0702030302020204" pitchFamily="66" charset="0"/>
              </a:rPr>
              <a:t>Find evidence that conveys Draco’s displeasure on </a:t>
            </a:r>
            <a:r>
              <a:rPr lang="en-GB" sz="1600" dirty="0" err="1">
                <a:latin typeface="Comic Sans MS" panose="030F0702030302020204" pitchFamily="66" charset="0"/>
              </a:rPr>
              <a:t>pg</a:t>
            </a:r>
            <a:r>
              <a:rPr lang="en-GB" sz="1600" dirty="0">
                <a:latin typeface="Comic Sans MS" panose="030F0702030302020204" pitchFamily="66" charset="0"/>
              </a:rPr>
              <a:t> 116.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Comic Sans MS" panose="030F0702030302020204" pitchFamily="66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Comic Sans MS" panose="030F0702030302020204" pitchFamily="66" charset="0"/>
              </a:rPr>
              <a:t>Define ‘bewitched’. </a:t>
            </a:r>
            <a:r>
              <a:rPr lang="en-GB" sz="1600" dirty="0" err="1">
                <a:latin typeface="Comic Sans MS" panose="030F0702030302020204" pitchFamily="66" charset="0"/>
              </a:rPr>
              <a:t>Pg</a:t>
            </a:r>
            <a:r>
              <a:rPr lang="en-GB" sz="1600" dirty="0">
                <a:latin typeface="Comic Sans MS" panose="030F0702030302020204" pitchFamily="66" charset="0"/>
              </a:rPr>
              <a:t> 117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414F4DF-069C-433F-8056-FDF2B9384E5B}"/>
              </a:ext>
            </a:extLst>
          </p:cNvPr>
          <p:cNvSpPr/>
          <p:nvPr/>
        </p:nvSpPr>
        <p:spPr>
          <a:xfrm>
            <a:off x="4320480" y="1708437"/>
            <a:ext cx="4572000" cy="5847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Explain - What are your first impressions of Hermione? Why?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0164744-C19A-49EC-BC2C-1EA8D898F0D4}"/>
              </a:ext>
            </a:extLst>
          </p:cNvPr>
          <p:cNvSpPr/>
          <p:nvPr/>
        </p:nvSpPr>
        <p:spPr>
          <a:xfrm>
            <a:off x="3711898" y="5038452"/>
            <a:ext cx="4572000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Summarise your first impressions of Ron and Hermione by picking a word to describe each and explaining your choice.</a:t>
            </a:r>
          </a:p>
        </p:txBody>
      </p:sp>
      <p:pic>
        <p:nvPicPr>
          <p:cNvPr id="1028" name="Picture 4" descr="See the source image">
            <a:extLst>
              <a:ext uri="{FF2B5EF4-FFF2-40B4-BE49-F238E27FC236}">
                <a16:creationId xmlns:a16="http://schemas.microsoft.com/office/drawing/2014/main" id="{F763512A-F9F8-4E45-8FE9-775E6603EE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20" y="4513185"/>
            <a:ext cx="2976332" cy="2232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ee the source image">
            <a:extLst>
              <a:ext uri="{FF2B5EF4-FFF2-40B4-BE49-F238E27FC236}">
                <a16:creationId xmlns:a16="http://schemas.microsoft.com/office/drawing/2014/main" id="{A78B6DA7-8D10-4967-A68C-75EBE28446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580" y="2293212"/>
            <a:ext cx="2721172" cy="2112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2533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FF28F-8375-41A3-860B-35842E86DA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504" y="1316944"/>
            <a:ext cx="2232248" cy="1673352"/>
          </a:xfrm>
        </p:spPr>
        <p:txBody>
          <a:bodyPr>
            <a:normAutofit fontScale="90000"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At Hogwarts the children by chocolate frogs so that they can collect cards of famous witches and </a:t>
            </a:r>
            <a:r>
              <a:rPr lang="en-GB" sz="1600" dirty="0">
                <a:solidFill>
                  <a:srgbClr val="FFC000"/>
                </a:solidFill>
                <a:latin typeface="Comic Sans MS" panose="030F0702030302020204" pitchFamily="66" charset="0"/>
              </a:rPr>
              <a:t>wizards</a:t>
            </a:r>
            <a:r>
              <a:rPr lang="en-GB" sz="1600" dirty="0">
                <a:latin typeface="Comic Sans MS" panose="030F0702030302020204" pitchFamily="66" charset="0"/>
              </a:rPr>
              <a:t> – Choose your favourite character and create a collectors’ card to represent them.</a:t>
            </a:r>
            <a:br>
              <a:rPr lang="en-GB" sz="1600" dirty="0">
                <a:latin typeface="Comic Sans MS" panose="030F0702030302020204" pitchFamily="66" charset="0"/>
              </a:rPr>
            </a:br>
            <a:br>
              <a:rPr lang="en-GB" sz="1600" dirty="0">
                <a:latin typeface="Comic Sans MS" panose="030F0702030302020204" pitchFamily="66" charset="0"/>
              </a:rPr>
            </a:br>
            <a:r>
              <a:rPr lang="en-GB" sz="1600" dirty="0">
                <a:latin typeface="Comic Sans MS" panose="030F0702030302020204" pitchFamily="66" charset="0"/>
              </a:rPr>
              <a:t>Try to include an adverbial and link it to the rest of your sentence in your description of the wizard you choose.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69DA00-572B-431F-88AF-04FCFF99C3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38174" y="332656"/>
            <a:ext cx="4208219" cy="545113"/>
          </a:xfrm>
        </p:spPr>
        <p:txBody>
          <a:bodyPr>
            <a:normAutofit/>
          </a:bodyPr>
          <a:lstStyle/>
          <a:p>
            <a:pPr algn="ctr"/>
            <a:r>
              <a:rPr lang="en-GB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Chocolate Frogs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9FEF7EE2-5ACD-4ABE-BF5E-7F425A37FC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340768"/>
            <a:ext cx="3573016" cy="3573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37DE60F-466C-4FA9-8CD3-075DAD8A34C0}"/>
              </a:ext>
            </a:extLst>
          </p:cNvPr>
          <p:cNvSpPr txBox="1"/>
          <p:nvPr/>
        </p:nvSpPr>
        <p:spPr>
          <a:xfrm>
            <a:off x="2771800" y="5393753"/>
            <a:ext cx="39953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C000"/>
                </a:solidFill>
                <a:latin typeface="Comic Sans MS" panose="030F0702030302020204" pitchFamily="66" charset="0"/>
              </a:rPr>
              <a:t>Extend: </a:t>
            </a:r>
          </a:p>
          <a:p>
            <a:r>
              <a:rPr lang="en-GB" dirty="0">
                <a:solidFill>
                  <a:srgbClr val="FFC000"/>
                </a:solidFill>
                <a:latin typeface="Comic Sans MS" panose="030F0702030302020204" pitchFamily="66" charset="0"/>
              </a:rPr>
              <a:t>Choose 4 wizards and make a set of Top Trumps – What qualities and skills will you choose?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099D2F-49D0-4F07-9C3C-257953E49D0C}"/>
              </a:ext>
            </a:extLst>
          </p:cNvPr>
          <p:cNvSpPr txBox="1"/>
          <p:nvPr/>
        </p:nvSpPr>
        <p:spPr>
          <a:xfrm>
            <a:off x="6516216" y="1052736"/>
            <a:ext cx="244827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C000"/>
                </a:solidFill>
                <a:latin typeface="Comic Sans MS" panose="030F0702030302020204" pitchFamily="66" charset="0"/>
              </a:rPr>
              <a:t>Harry opened a chocolate frog on the train (</a:t>
            </a:r>
            <a:r>
              <a:rPr lang="en-GB" sz="1400" dirty="0" err="1">
                <a:solidFill>
                  <a:srgbClr val="FFC000"/>
                </a:solidFill>
                <a:latin typeface="Comic Sans MS" panose="030F0702030302020204" pitchFamily="66" charset="0"/>
              </a:rPr>
              <a:t>pg</a:t>
            </a:r>
            <a:r>
              <a:rPr lang="en-GB" sz="1400" dirty="0">
                <a:solidFill>
                  <a:srgbClr val="FFC000"/>
                </a:solidFill>
                <a:latin typeface="Comic Sans MS" panose="030F0702030302020204" pitchFamily="66" charset="0"/>
              </a:rPr>
              <a:t> 109). It gives a description of Dumbledore and his greatest achievements. </a:t>
            </a:r>
          </a:p>
          <a:p>
            <a:r>
              <a:rPr lang="en-GB" sz="1400" dirty="0">
                <a:solidFill>
                  <a:srgbClr val="FFC000"/>
                </a:solidFill>
                <a:latin typeface="Comic Sans MS" panose="030F0702030302020204" pitchFamily="66" charset="0"/>
              </a:rPr>
              <a:t>If you don’t know your wizard’s greatest achievements make them up. You can use the wizard that you created if you would prefer.</a:t>
            </a:r>
          </a:p>
        </p:txBody>
      </p:sp>
    </p:spTree>
    <p:extLst>
      <p:ext uri="{BB962C8B-B14F-4D97-AF65-F5344CB8AC3E}">
        <p14:creationId xmlns:p14="http://schemas.microsoft.com/office/powerpoint/2010/main" val="2412539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562</TotalTime>
  <Words>447</Words>
  <Application>Microsoft Office PowerPoint</Application>
  <PresentationFormat>On-screen Show (4:3)</PresentationFormat>
  <Paragraphs>69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Arial Narrow</vt:lpstr>
      <vt:lpstr>Calibri</vt:lpstr>
      <vt:lpstr>Calibri Light</vt:lpstr>
      <vt:lpstr>Comic Sans MS</vt:lpstr>
      <vt:lpstr>Corbel</vt:lpstr>
      <vt:lpstr>Wingdings</vt:lpstr>
      <vt:lpstr>Wingdings 2</vt:lpstr>
      <vt:lpstr>Wingdings 3</vt:lpstr>
      <vt:lpstr>Module</vt:lpstr>
      <vt:lpstr>PowerPoint Presentation</vt:lpstr>
      <vt:lpstr>Adverbials   </vt:lpstr>
      <vt:lpstr>PowerPoint Presentation</vt:lpstr>
      <vt:lpstr>PowerPoint Presentation</vt:lpstr>
      <vt:lpstr>PowerPoint Presentation</vt:lpstr>
      <vt:lpstr>PowerPoint Presentation</vt:lpstr>
      <vt:lpstr>The Journey from Platform Nine and Three Quarters</vt:lpstr>
      <vt:lpstr>At Hogwarts the children by chocolate frogs so that they can collect cards of famous witches and wizards – Choose your favourite character and create a collectors’ card to represent them.  Try to include an adverbial and link it to the rest of your sentence in your description of the wizard you choose.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J Tickle</dc:creator>
  <cp:lastModifiedBy>Jessica Foulds</cp:lastModifiedBy>
  <cp:revision>146</cp:revision>
  <dcterms:created xsi:type="dcterms:W3CDTF">2014-02-19T20:00:52Z</dcterms:created>
  <dcterms:modified xsi:type="dcterms:W3CDTF">2020-07-01T10:19:36Z</dcterms:modified>
</cp:coreProperties>
</file>