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310" r:id="rId2"/>
    <p:sldId id="32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3" autoAdjust="0"/>
    <p:restoredTop sz="93333" autoAdjust="0"/>
  </p:normalViewPr>
  <p:slideViewPr>
    <p:cSldViewPr snapToGrid="0">
      <p:cViewPr varScale="1">
        <p:scale>
          <a:sx n="63" d="100"/>
          <a:sy n="63" d="100"/>
        </p:scale>
        <p:origin x="7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74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image" Target="../media/image2.png"/><Relationship Id="rId5" Type="http://schemas.microsoft.com/office/2007/relationships/media" Target="../media/media1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Read/write Roman numerals to 1000 (M).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766DF-4762-4422-BF80-805DFAACAF72}"/>
              </a:ext>
            </a:extLst>
          </p:cNvPr>
          <p:cNvSpPr txBox="1"/>
          <p:nvPr/>
        </p:nvSpPr>
        <p:spPr>
          <a:xfrm>
            <a:off x="948267" y="1831911"/>
            <a:ext cx="762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IV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VIII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1E6933D-9B8F-4DCC-B0BE-682FD3A08173}"/>
              </a:ext>
            </a:extLst>
          </p:cNvPr>
          <p:cNvSpPr/>
          <p:nvPr/>
        </p:nvSpPr>
        <p:spPr>
          <a:xfrm>
            <a:off x="537107" y="845111"/>
            <a:ext cx="2925061" cy="680444"/>
          </a:xfrm>
          <a:prstGeom prst="wedgeRoundRectCallout">
            <a:avLst>
              <a:gd name="adj1" fmla="val -9466"/>
              <a:gd name="adj2" fmla="val 9227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going to write numbers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to 10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Roman numerals.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1D18F8B-308F-457D-9387-22E4EEC61C05}"/>
              </a:ext>
            </a:extLst>
          </p:cNvPr>
          <p:cNvSpPr/>
          <p:nvPr/>
        </p:nvSpPr>
        <p:spPr>
          <a:xfrm>
            <a:off x="3585107" y="604208"/>
            <a:ext cx="3054232" cy="921347"/>
          </a:xfrm>
          <a:prstGeom prst="wedgeRoundRectCallout">
            <a:avLst>
              <a:gd name="adj1" fmla="val -24045"/>
              <a:gd name="adj2" fmla="val 6983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we’re going to write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10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10 to 100 using Roman numerals.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D323C1-7FB8-4656-B794-0B9909A1819B}"/>
              </a:ext>
            </a:extLst>
          </p:cNvPr>
          <p:cNvSpPr txBox="1"/>
          <p:nvPr/>
        </p:nvSpPr>
        <p:spPr>
          <a:xfrm>
            <a:off x="4054530" y="1831911"/>
            <a:ext cx="85087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XL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LXXX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9AF42C-888A-49F9-AC96-5D04AC57A059}"/>
              </a:ext>
            </a:extLst>
          </p:cNvPr>
          <p:cNvGrpSpPr/>
          <p:nvPr/>
        </p:nvGrpSpPr>
        <p:grpSpPr>
          <a:xfrm>
            <a:off x="5734090" y="1965519"/>
            <a:ext cx="2461643" cy="715889"/>
            <a:chOff x="3646985" y="2752370"/>
            <a:chExt cx="2461643" cy="715889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0D494B9-5A64-41A3-9BD0-C0A24AB208BC}"/>
                </a:ext>
              </a:extLst>
            </p:cNvPr>
            <p:cNvSpPr/>
            <p:nvPr/>
          </p:nvSpPr>
          <p:spPr>
            <a:xfrm>
              <a:off x="3646985" y="2752370"/>
              <a:ext cx="2185850" cy="715889"/>
            </a:xfrm>
            <a:prstGeom prst="wedgeRoundRectCallout">
              <a:avLst>
                <a:gd name="adj1" fmla="val -67935"/>
                <a:gd name="adj2" fmla="val 5361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Write 28 using Roman numerals.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7CF2655-C925-4D97-BC88-40F9CD435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39" y="280561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BB5963-C2C8-4479-A043-3D5A63F5A06C}"/>
              </a:ext>
            </a:extLst>
          </p:cNvPr>
          <p:cNvGrpSpPr/>
          <p:nvPr/>
        </p:nvGrpSpPr>
        <p:grpSpPr>
          <a:xfrm>
            <a:off x="5737568" y="1933937"/>
            <a:ext cx="2461643" cy="715889"/>
            <a:chOff x="3646985" y="2752370"/>
            <a:chExt cx="2461643" cy="71588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DD4F649B-0BD4-4796-84DF-54AE7654BFA0}"/>
                </a:ext>
              </a:extLst>
            </p:cNvPr>
            <p:cNvSpPr/>
            <p:nvPr/>
          </p:nvSpPr>
          <p:spPr>
            <a:xfrm>
              <a:off x="3646985" y="2752370"/>
              <a:ext cx="2185850" cy="715889"/>
            </a:xfrm>
            <a:prstGeom prst="wedgeRoundRectCallout">
              <a:avLst>
                <a:gd name="adj1" fmla="val -67935"/>
                <a:gd name="adj2" fmla="val 5361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Write 41 using Roman numerals.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D4C639AA-F97F-436B-A698-546FD4E87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39" y="280561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385D9D-6256-4CC3-A47C-A7D5597F921B}"/>
              </a:ext>
            </a:extLst>
          </p:cNvPr>
          <p:cNvGrpSpPr/>
          <p:nvPr/>
        </p:nvGrpSpPr>
        <p:grpSpPr>
          <a:xfrm>
            <a:off x="5734090" y="1933937"/>
            <a:ext cx="2461643" cy="715889"/>
            <a:chOff x="3646985" y="2752370"/>
            <a:chExt cx="2461643" cy="71588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F9C40997-ED77-431D-BCBE-1C393B55BA6C}"/>
                </a:ext>
              </a:extLst>
            </p:cNvPr>
            <p:cNvSpPr/>
            <p:nvPr/>
          </p:nvSpPr>
          <p:spPr>
            <a:xfrm>
              <a:off x="3646985" y="2752370"/>
              <a:ext cx="2185850" cy="715889"/>
            </a:xfrm>
            <a:prstGeom prst="wedgeRoundRectCallout">
              <a:avLst>
                <a:gd name="adj1" fmla="val -67935"/>
                <a:gd name="adj2" fmla="val 5361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Write 54 using Roman numerals.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99AEEE7A-1D9E-4C8E-BAEA-AE09C7104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39" y="280561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E44C5A-748D-43ED-B163-74F9D44F2EB4}"/>
              </a:ext>
            </a:extLst>
          </p:cNvPr>
          <p:cNvGrpSpPr/>
          <p:nvPr/>
        </p:nvGrpSpPr>
        <p:grpSpPr>
          <a:xfrm>
            <a:off x="5741046" y="1905364"/>
            <a:ext cx="2501423" cy="715889"/>
            <a:chOff x="3653941" y="3043331"/>
            <a:chExt cx="2501423" cy="71588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7F43831A-D149-44D0-9A29-3F59C701C659}"/>
                </a:ext>
              </a:extLst>
            </p:cNvPr>
            <p:cNvSpPr/>
            <p:nvPr/>
          </p:nvSpPr>
          <p:spPr>
            <a:xfrm>
              <a:off x="3653941" y="3043331"/>
              <a:ext cx="2185850" cy="715889"/>
            </a:xfrm>
            <a:prstGeom prst="wedgeRoundRectCallout">
              <a:avLst>
                <a:gd name="adj1" fmla="val -67935"/>
                <a:gd name="adj2" fmla="val 5361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Write 99 using Roman numerals.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13CECA20-7E0D-426F-8CB3-564D47A43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975" y="306016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5BC7DFFD-6D24-4DF6-BDFB-A503D5EB7A00}"/>
              </a:ext>
            </a:extLst>
          </p:cNvPr>
          <p:cNvSpPr/>
          <p:nvPr/>
        </p:nvSpPr>
        <p:spPr>
          <a:xfrm>
            <a:off x="6239636" y="2842832"/>
            <a:ext cx="1695799" cy="391912"/>
          </a:xfrm>
          <a:prstGeom prst="wedgeRoundRectCallout">
            <a:avLst>
              <a:gd name="adj1" fmla="val -75961"/>
              <a:gd name="adj2" fmla="val 556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XXVIII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1534E7FA-7F77-4F7C-9F66-021D4A21745F}"/>
              </a:ext>
            </a:extLst>
          </p:cNvPr>
          <p:cNvSpPr/>
          <p:nvPr/>
        </p:nvSpPr>
        <p:spPr>
          <a:xfrm>
            <a:off x="6176017" y="2855491"/>
            <a:ext cx="1695799" cy="391912"/>
          </a:xfrm>
          <a:prstGeom prst="wedgeRoundRectCallout">
            <a:avLst>
              <a:gd name="adj1" fmla="val -75961"/>
              <a:gd name="adj2" fmla="val 556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XL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75089A66-5342-4D6F-9453-B261194BCD96}"/>
              </a:ext>
            </a:extLst>
          </p:cNvPr>
          <p:cNvSpPr/>
          <p:nvPr/>
        </p:nvSpPr>
        <p:spPr>
          <a:xfrm>
            <a:off x="6176016" y="2841983"/>
            <a:ext cx="1695799" cy="391912"/>
          </a:xfrm>
          <a:prstGeom prst="wedgeRoundRectCallout">
            <a:avLst>
              <a:gd name="adj1" fmla="val -75961"/>
              <a:gd name="adj2" fmla="val 556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XC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IX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11328C1-DB7D-409C-A014-2F8370C10F11}"/>
              </a:ext>
            </a:extLst>
          </p:cNvPr>
          <p:cNvSpPr/>
          <p:nvPr/>
        </p:nvSpPr>
        <p:spPr>
          <a:xfrm>
            <a:off x="6188239" y="2842832"/>
            <a:ext cx="1695799" cy="391912"/>
          </a:xfrm>
          <a:prstGeom prst="wedgeRoundRectCallout">
            <a:avLst>
              <a:gd name="adj1" fmla="val -75961"/>
              <a:gd name="adj2" fmla="val 556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ABC46C-55BC-2A4C-BB13-C441A0076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06610" y="1497552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2F2AA1-74DF-A044-98BF-28621B68B3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751238" y="258844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E196E1F-2C8B-954B-A55C-06C9234785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13469" y="359097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75BCC7-8963-9C47-AE5C-472E7904F4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13469" y="4547648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54E48FD-4E67-824E-8318-ADB69A280BE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13469" y="5648204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9AED02-723B-4F44-B9E8-56F62E5CAFA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94167" y="1436218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F616E4-626F-084D-8110-DEBE6E62716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94167" y="2545587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7AD786E-6678-2646-B635-333E895EEB8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295062" y="3499614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F26F67-C6AE-E048-93A1-A96E14B10C8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297084" y="4608982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6A3880-078C-8B44-90D4-3864B7AACC8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45011" y="56482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7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6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8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52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5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6" grpId="0" animBg="1"/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Read/write Roman numerals to 1000 (M).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B58D9-8394-4CE4-8086-C5F6A4DAE903}"/>
              </a:ext>
            </a:extLst>
          </p:cNvPr>
          <p:cNvSpPr txBox="1"/>
          <p:nvPr/>
        </p:nvSpPr>
        <p:spPr>
          <a:xfrm>
            <a:off x="948267" y="1831911"/>
            <a:ext cx="762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IV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VIII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IX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3C95E-A70F-41F2-A60A-E05F6BF1387F}"/>
              </a:ext>
            </a:extLst>
          </p:cNvPr>
          <p:cNvSpPr txBox="1"/>
          <p:nvPr/>
        </p:nvSpPr>
        <p:spPr>
          <a:xfrm>
            <a:off x="3455517" y="1831911"/>
            <a:ext cx="85087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XL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LXXX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XC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95C3D8-6E90-4C53-9A49-60FA719A7E0C}"/>
              </a:ext>
            </a:extLst>
          </p:cNvPr>
          <p:cNvSpPr txBox="1"/>
          <p:nvPr/>
        </p:nvSpPr>
        <p:spPr>
          <a:xfrm>
            <a:off x="5906779" y="1831911"/>
            <a:ext cx="95353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CC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CCC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CD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D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DC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DCC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DCCC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CM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486C28BF-80B7-423C-91F2-EFC02DE2172C}"/>
              </a:ext>
            </a:extLst>
          </p:cNvPr>
          <p:cNvSpPr/>
          <p:nvPr/>
        </p:nvSpPr>
        <p:spPr>
          <a:xfrm>
            <a:off x="5047473" y="580159"/>
            <a:ext cx="3343802" cy="779376"/>
          </a:xfrm>
          <a:prstGeom prst="wedgeRoundRectCallout">
            <a:avLst>
              <a:gd name="adj1" fmla="val 60267"/>
              <a:gd name="adj2" fmla="val 492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we’re going to write the multiples of 100 from 100 to 1000 using Roman numerals.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44B423AA-B3FC-43F8-99F5-D06DC8619D11}"/>
              </a:ext>
            </a:extLst>
          </p:cNvPr>
          <p:cNvSpPr/>
          <p:nvPr/>
        </p:nvSpPr>
        <p:spPr>
          <a:xfrm>
            <a:off x="752725" y="661708"/>
            <a:ext cx="3343802" cy="1047249"/>
          </a:xfrm>
          <a:prstGeom prst="wedgeRoundRectCallout">
            <a:avLst>
              <a:gd name="adj1" fmla="val -66738"/>
              <a:gd name="adj2" fmla="val 3887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Here are some Roman numbers: </a:t>
            </a:r>
          </a:p>
          <a:p>
            <a:pPr lvl="0" algn="ctr">
              <a:defRPr/>
            </a:pPr>
            <a:r>
              <a:rPr lang="en-GB" b="1" dirty="0">
                <a:solidFill>
                  <a:srgbClr val="C00000"/>
                </a:solidFill>
              </a:rPr>
              <a:t>CCXI</a:t>
            </a:r>
            <a:r>
              <a:rPr lang="en-GB" sz="1600" b="1" dirty="0">
                <a:solidFill>
                  <a:srgbClr val="253746"/>
                </a:solidFill>
              </a:rPr>
              <a:t>, </a:t>
            </a:r>
            <a:r>
              <a:rPr lang="en-GB" b="1" dirty="0">
                <a:solidFill>
                  <a:schemeClr val="accent6"/>
                </a:solidFill>
              </a:rPr>
              <a:t>CDXXVII</a:t>
            </a:r>
            <a:r>
              <a:rPr lang="en-GB" sz="1600" b="1" dirty="0">
                <a:solidFill>
                  <a:srgbClr val="253746"/>
                </a:solidFill>
              </a:rPr>
              <a:t> and </a:t>
            </a:r>
            <a:r>
              <a:rPr lang="en-GB" b="1" dirty="0">
                <a:solidFill>
                  <a:schemeClr val="accent2"/>
                </a:solidFill>
              </a:rPr>
              <a:t>DCCLV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Write how we would usually write these numbers.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990DFF8-191B-4849-9809-2F0522F4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84" y="1047841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570241F-62E8-45A4-93B9-220FCFDC2C1A}"/>
              </a:ext>
            </a:extLst>
          </p:cNvPr>
          <p:cNvSpPr/>
          <p:nvPr/>
        </p:nvSpPr>
        <p:spPr>
          <a:xfrm>
            <a:off x="6524233" y="3571646"/>
            <a:ext cx="2446825" cy="574740"/>
          </a:xfrm>
          <a:prstGeom prst="wedgeRoundRectCallout">
            <a:avLst>
              <a:gd name="adj1" fmla="val 35235"/>
              <a:gd name="adj2" fmla="val 144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dirty="0">
                <a:solidFill>
                  <a:srgbClr val="C00000"/>
                </a:solidFill>
              </a:rPr>
              <a:t>211</a:t>
            </a:r>
            <a:r>
              <a:rPr lang="en-GB" sz="1600" b="1" dirty="0">
                <a:solidFill>
                  <a:srgbClr val="253746"/>
                </a:solidFill>
              </a:rPr>
              <a:t>, </a:t>
            </a:r>
            <a:r>
              <a:rPr lang="en-GB" b="1" dirty="0">
                <a:solidFill>
                  <a:schemeClr val="accent6"/>
                </a:solidFill>
              </a:rPr>
              <a:t>427</a:t>
            </a:r>
            <a:r>
              <a:rPr lang="en-GB" sz="1600" b="1" dirty="0">
                <a:solidFill>
                  <a:srgbClr val="253746"/>
                </a:solidFill>
              </a:rPr>
              <a:t> and </a:t>
            </a:r>
            <a:r>
              <a:rPr lang="en-GB" b="1" dirty="0">
                <a:solidFill>
                  <a:schemeClr val="accent2"/>
                </a:solidFill>
              </a:rPr>
              <a:t>755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23101D1-CB82-5340-A2B5-664C368DC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37787" y="226536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EB6B545-AE1E-DF40-AE77-3194176A8F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37787" y="3373438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7735E35-F17F-654F-9A0C-676F212AB2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37787" y="448151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A416051-4272-CC4F-A210-0576404F8B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37787" y="9428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6" grpId="0" animBg="1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180</Words>
  <Application>Microsoft Office PowerPoint</Application>
  <PresentationFormat>On-screen Show (4:3)</PresentationFormat>
  <Paragraphs>73</Paragraphs>
  <Slides>2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181</cp:revision>
  <dcterms:created xsi:type="dcterms:W3CDTF">2018-09-13T11:08:58Z</dcterms:created>
  <dcterms:modified xsi:type="dcterms:W3CDTF">2020-05-28T07:35:23Z</dcterms:modified>
</cp:coreProperties>
</file>