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59" r:id="rId6"/>
    <p:sldId id="260" r:id="rId7"/>
    <p:sldId id="264" r:id="rId8"/>
    <p:sldId id="261" r:id="rId9"/>
    <p:sldId id="262"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7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3049C41-F85D-40CF-AD05-827F8FC132CE}"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653B7-B689-44F5-AEB6-6E6CF2251E28}" type="slidenum">
              <a:rPr lang="en-GB" smtClean="0"/>
              <a:t>‹#›</a:t>
            </a:fld>
            <a:endParaRPr lang="en-GB"/>
          </a:p>
        </p:txBody>
      </p:sp>
    </p:spTree>
    <p:extLst>
      <p:ext uri="{BB962C8B-B14F-4D97-AF65-F5344CB8AC3E}">
        <p14:creationId xmlns:p14="http://schemas.microsoft.com/office/powerpoint/2010/main" val="2399603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049C41-F85D-40CF-AD05-827F8FC132CE}"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653B7-B689-44F5-AEB6-6E6CF2251E28}" type="slidenum">
              <a:rPr lang="en-GB" smtClean="0"/>
              <a:t>‹#›</a:t>
            </a:fld>
            <a:endParaRPr lang="en-GB"/>
          </a:p>
        </p:txBody>
      </p:sp>
    </p:spTree>
    <p:extLst>
      <p:ext uri="{BB962C8B-B14F-4D97-AF65-F5344CB8AC3E}">
        <p14:creationId xmlns:p14="http://schemas.microsoft.com/office/powerpoint/2010/main" val="2037067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049C41-F85D-40CF-AD05-827F8FC132CE}"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653B7-B689-44F5-AEB6-6E6CF2251E28}" type="slidenum">
              <a:rPr lang="en-GB" smtClean="0"/>
              <a:t>‹#›</a:t>
            </a:fld>
            <a:endParaRPr lang="en-GB"/>
          </a:p>
        </p:txBody>
      </p:sp>
    </p:spTree>
    <p:extLst>
      <p:ext uri="{BB962C8B-B14F-4D97-AF65-F5344CB8AC3E}">
        <p14:creationId xmlns:p14="http://schemas.microsoft.com/office/powerpoint/2010/main" val="2948093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049C41-F85D-40CF-AD05-827F8FC132CE}"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653B7-B689-44F5-AEB6-6E6CF2251E28}" type="slidenum">
              <a:rPr lang="en-GB" smtClean="0"/>
              <a:t>‹#›</a:t>
            </a:fld>
            <a:endParaRPr lang="en-GB"/>
          </a:p>
        </p:txBody>
      </p:sp>
    </p:spTree>
    <p:extLst>
      <p:ext uri="{BB962C8B-B14F-4D97-AF65-F5344CB8AC3E}">
        <p14:creationId xmlns:p14="http://schemas.microsoft.com/office/powerpoint/2010/main" val="2881096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049C41-F85D-40CF-AD05-827F8FC132CE}"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653B7-B689-44F5-AEB6-6E6CF2251E28}" type="slidenum">
              <a:rPr lang="en-GB" smtClean="0"/>
              <a:t>‹#›</a:t>
            </a:fld>
            <a:endParaRPr lang="en-GB"/>
          </a:p>
        </p:txBody>
      </p:sp>
    </p:spTree>
    <p:extLst>
      <p:ext uri="{BB962C8B-B14F-4D97-AF65-F5344CB8AC3E}">
        <p14:creationId xmlns:p14="http://schemas.microsoft.com/office/powerpoint/2010/main" val="2590296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3049C41-F85D-40CF-AD05-827F8FC132CE}" type="datetimeFigureOut">
              <a:rPr lang="en-GB" smtClean="0"/>
              <a:t>16/03/2016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6653B7-B689-44F5-AEB6-6E6CF2251E28}" type="slidenum">
              <a:rPr lang="en-GB" smtClean="0"/>
              <a:t>‹#›</a:t>
            </a:fld>
            <a:endParaRPr lang="en-GB"/>
          </a:p>
        </p:txBody>
      </p:sp>
    </p:spTree>
    <p:extLst>
      <p:ext uri="{BB962C8B-B14F-4D97-AF65-F5344CB8AC3E}">
        <p14:creationId xmlns:p14="http://schemas.microsoft.com/office/powerpoint/2010/main" val="15410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3049C41-F85D-40CF-AD05-827F8FC132CE}" type="datetimeFigureOut">
              <a:rPr lang="en-GB" smtClean="0"/>
              <a:t>16/03/2016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6653B7-B689-44F5-AEB6-6E6CF2251E28}" type="slidenum">
              <a:rPr lang="en-GB" smtClean="0"/>
              <a:t>‹#›</a:t>
            </a:fld>
            <a:endParaRPr lang="en-GB"/>
          </a:p>
        </p:txBody>
      </p:sp>
    </p:spTree>
    <p:extLst>
      <p:ext uri="{BB962C8B-B14F-4D97-AF65-F5344CB8AC3E}">
        <p14:creationId xmlns:p14="http://schemas.microsoft.com/office/powerpoint/2010/main" val="2567111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3049C41-F85D-40CF-AD05-827F8FC132CE}" type="datetimeFigureOut">
              <a:rPr lang="en-GB" smtClean="0"/>
              <a:t>16/03/2016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6653B7-B689-44F5-AEB6-6E6CF2251E28}" type="slidenum">
              <a:rPr lang="en-GB" smtClean="0"/>
              <a:t>‹#›</a:t>
            </a:fld>
            <a:endParaRPr lang="en-GB"/>
          </a:p>
        </p:txBody>
      </p:sp>
    </p:spTree>
    <p:extLst>
      <p:ext uri="{BB962C8B-B14F-4D97-AF65-F5344CB8AC3E}">
        <p14:creationId xmlns:p14="http://schemas.microsoft.com/office/powerpoint/2010/main" val="65750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049C41-F85D-40CF-AD05-827F8FC132CE}" type="datetimeFigureOut">
              <a:rPr lang="en-GB" smtClean="0"/>
              <a:t>16/03/2016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6653B7-B689-44F5-AEB6-6E6CF2251E28}" type="slidenum">
              <a:rPr lang="en-GB" smtClean="0"/>
              <a:t>‹#›</a:t>
            </a:fld>
            <a:endParaRPr lang="en-GB"/>
          </a:p>
        </p:txBody>
      </p:sp>
    </p:spTree>
    <p:extLst>
      <p:ext uri="{BB962C8B-B14F-4D97-AF65-F5344CB8AC3E}">
        <p14:creationId xmlns:p14="http://schemas.microsoft.com/office/powerpoint/2010/main" val="1839436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049C41-F85D-40CF-AD05-827F8FC132CE}" type="datetimeFigureOut">
              <a:rPr lang="en-GB" smtClean="0"/>
              <a:t>16/03/2016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6653B7-B689-44F5-AEB6-6E6CF2251E28}" type="slidenum">
              <a:rPr lang="en-GB" smtClean="0"/>
              <a:t>‹#›</a:t>
            </a:fld>
            <a:endParaRPr lang="en-GB"/>
          </a:p>
        </p:txBody>
      </p:sp>
    </p:spTree>
    <p:extLst>
      <p:ext uri="{BB962C8B-B14F-4D97-AF65-F5344CB8AC3E}">
        <p14:creationId xmlns:p14="http://schemas.microsoft.com/office/powerpoint/2010/main" val="2618570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049C41-F85D-40CF-AD05-827F8FC132CE}" type="datetimeFigureOut">
              <a:rPr lang="en-GB" smtClean="0"/>
              <a:t>16/03/2016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6653B7-B689-44F5-AEB6-6E6CF2251E28}" type="slidenum">
              <a:rPr lang="en-GB" smtClean="0"/>
              <a:t>‹#›</a:t>
            </a:fld>
            <a:endParaRPr lang="en-GB"/>
          </a:p>
        </p:txBody>
      </p:sp>
    </p:spTree>
    <p:extLst>
      <p:ext uri="{BB962C8B-B14F-4D97-AF65-F5344CB8AC3E}">
        <p14:creationId xmlns:p14="http://schemas.microsoft.com/office/powerpoint/2010/main" val="2823741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049C41-F85D-40CF-AD05-827F8FC132CE}" type="datetimeFigureOut">
              <a:rPr lang="en-GB" smtClean="0"/>
              <a:t>16/03/2016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653B7-B689-44F5-AEB6-6E6CF2251E28}" type="slidenum">
              <a:rPr lang="en-GB" smtClean="0"/>
              <a:t>‹#›</a:t>
            </a:fld>
            <a:endParaRPr lang="en-GB"/>
          </a:p>
        </p:txBody>
      </p:sp>
    </p:spTree>
    <p:extLst>
      <p:ext uri="{BB962C8B-B14F-4D97-AF65-F5344CB8AC3E}">
        <p14:creationId xmlns:p14="http://schemas.microsoft.com/office/powerpoint/2010/main" val="330202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0"/>
            <a:ext cx="7772400" cy="1470025"/>
          </a:xfrm>
        </p:spPr>
        <p:txBody>
          <a:bodyPr/>
          <a:lstStyle/>
          <a:p>
            <a:r>
              <a:rPr lang="en-GB" dirty="0" smtClean="0"/>
              <a:t>Newspaper Reports</a:t>
            </a:r>
            <a:endParaRPr lang="en-GB" dirty="0"/>
          </a:p>
        </p:txBody>
      </p:sp>
      <p:sp>
        <p:nvSpPr>
          <p:cNvPr id="3" name="Subtitle 2"/>
          <p:cNvSpPr>
            <a:spLocks noGrp="1"/>
          </p:cNvSpPr>
          <p:nvPr>
            <p:ph type="subTitle" idx="1"/>
          </p:nvPr>
        </p:nvSpPr>
        <p:spPr/>
        <p:txBody>
          <a:bodyPr/>
          <a:lstStyle/>
          <a:p>
            <a:endParaRPr lang="en-GB" dirty="0"/>
          </a:p>
        </p:txBody>
      </p:sp>
      <p:pic>
        <p:nvPicPr>
          <p:cNvPr id="1026" name="Picture 2" descr="C:\Users\sueho\AppData\Local\Microsoft\Windows\Temporary Internet Files\Content.IE5\4ZCCAKRR\newspap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988840"/>
            <a:ext cx="3312368" cy="3636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034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 a newspaper report</a:t>
            </a:r>
            <a:endParaRPr lang="en-GB" dirty="0"/>
          </a:p>
        </p:txBody>
      </p:sp>
      <p:sp>
        <p:nvSpPr>
          <p:cNvPr id="3" name="Content Placeholder 2"/>
          <p:cNvSpPr>
            <a:spLocks noGrp="1"/>
          </p:cNvSpPr>
          <p:nvPr>
            <p:ph idx="1"/>
          </p:nvPr>
        </p:nvSpPr>
        <p:spPr/>
        <p:txBody>
          <a:bodyPr/>
          <a:lstStyle/>
          <a:p>
            <a:r>
              <a:rPr lang="en-GB" dirty="0" smtClean="0"/>
              <a:t>Choose a subject</a:t>
            </a:r>
          </a:p>
          <a:p>
            <a:r>
              <a:rPr lang="en-GB" dirty="0" smtClean="0"/>
              <a:t>Research your facts</a:t>
            </a:r>
          </a:p>
          <a:p>
            <a:r>
              <a:rPr lang="en-GB" dirty="0" smtClean="0"/>
              <a:t>Think of a headline</a:t>
            </a:r>
          </a:p>
          <a:p>
            <a:r>
              <a:rPr lang="en-GB" dirty="0" smtClean="0"/>
              <a:t>Write your report</a:t>
            </a:r>
          </a:p>
          <a:p>
            <a:r>
              <a:rPr lang="en-GB" dirty="0" smtClean="0"/>
              <a:t>Find a picture</a:t>
            </a:r>
          </a:p>
          <a:p>
            <a:r>
              <a:rPr lang="en-GB" dirty="0" smtClean="0"/>
              <a:t>Write </a:t>
            </a:r>
            <a:r>
              <a:rPr lang="en-GB" smtClean="0"/>
              <a:t>a caption</a:t>
            </a:r>
            <a:endParaRPr lang="en-GB" dirty="0"/>
          </a:p>
        </p:txBody>
      </p:sp>
    </p:spTree>
    <p:extLst>
      <p:ext uri="{BB962C8B-B14F-4D97-AF65-F5344CB8AC3E}">
        <p14:creationId xmlns:p14="http://schemas.microsoft.com/office/powerpoint/2010/main" val="7623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newspaper report?</a:t>
            </a:r>
            <a:endParaRPr lang="en-GB" dirty="0"/>
          </a:p>
        </p:txBody>
      </p:sp>
      <p:sp>
        <p:nvSpPr>
          <p:cNvPr id="3" name="Content Placeholder 2"/>
          <p:cNvSpPr>
            <a:spLocks noGrp="1"/>
          </p:cNvSpPr>
          <p:nvPr>
            <p:ph idx="1"/>
          </p:nvPr>
        </p:nvSpPr>
        <p:spPr/>
        <p:txBody>
          <a:bodyPr/>
          <a:lstStyle/>
          <a:p>
            <a:r>
              <a:rPr lang="en-GB" dirty="0" smtClean="0">
                <a:effectLst/>
              </a:rPr>
              <a:t>Newspapers report on news stories from around the world every day. They are written in the past tense because they are reporting on things that have already happened.</a:t>
            </a:r>
          </a:p>
          <a:p>
            <a:r>
              <a:rPr lang="en-GB" dirty="0" smtClean="0"/>
              <a:t>Have you ever read a newspaper?</a:t>
            </a:r>
            <a:endParaRPr lang="en-GB" dirty="0"/>
          </a:p>
        </p:txBody>
      </p:sp>
      <p:pic>
        <p:nvPicPr>
          <p:cNvPr id="2050" name="Picture 2" descr="C:\Users\sueho\AppData\Local\Microsoft\Windows\Temporary Internet Files\Content.IE5\MUTD43YW\children_reading_newspap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9333" y="4437112"/>
            <a:ext cx="2232248" cy="1877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86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arn(inVertical)">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Headlines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effectLst/>
              </a:rPr>
              <a:t>Newspapers use headlines to grab your attention. Headlines try to tell the story in as few words as possible and are usually bigger than the other text.</a:t>
            </a:r>
          </a:p>
          <a:p>
            <a:r>
              <a:rPr lang="en-GB" dirty="0" smtClean="0">
                <a:effectLst/>
              </a:rPr>
              <a:t>Can you guess what these stories are going to be about by reading the headlines?</a:t>
            </a:r>
          </a:p>
          <a:p>
            <a:r>
              <a:rPr lang="en-GB" dirty="0" smtClean="0">
                <a:effectLst/>
              </a:rPr>
              <a:t>‘Elephant escapes and charges through village!'</a:t>
            </a:r>
          </a:p>
          <a:p>
            <a:r>
              <a:rPr lang="en-GB" dirty="0" smtClean="0">
                <a:effectLst/>
              </a:rPr>
              <a:t>'Watery weather washes out </a:t>
            </a:r>
            <a:r>
              <a:rPr lang="en-GB" dirty="0" err="1" smtClean="0">
                <a:effectLst/>
              </a:rPr>
              <a:t>Wadhurst</a:t>
            </a:r>
            <a:r>
              <a:rPr lang="en-GB" dirty="0" smtClean="0">
                <a:effectLst/>
              </a:rPr>
              <a:t>!'</a:t>
            </a:r>
          </a:p>
          <a:p>
            <a:r>
              <a:rPr lang="en-GB" dirty="0" smtClean="0">
                <a:effectLst/>
              </a:rPr>
              <a:t>Some headlines are funny and others are more serious, depending on the type of story they are about to tell.</a:t>
            </a:r>
            <a:endParaRPr lang="en-GB" dirty="0">
              <a:effectLst/>
            </a:endParaRPr>
          </a:p>
        </p:txBody>
      </p:sp>
    </p:spTree>
    <p:extLst>
      <p:ext uri="{BB962C8B-B14F-4D97-AF65-F5344CB8AC3E}">
        <p14:creationId xmlns:p14="http://schemas.microsoft.com/office/powerpoint/2010/main" val="1797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80">
                                          <p:stCondLst>
                                            <p:cond delay="0"/>
                                          </p:stCondLst>
                                        </p:cTn>
                                        <p:tgtEl>
                                          <p:spTgt spid="3">
                                            <p:txEl>
                                              <p:pRg st="3" end="3"/>
                                            </p:txEl>
                                          </p:spTgt>
                                        </p:tgtEl>
                                      </p:cBhvr>
                                    </p:animEffect>
                                    <p:anim calcmode="lin" valueType="num">
                                      <p:cBhvr>
                                        <p:cTn id="23"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xEl>
                                              <p:pRg st="3" end="3"/>
                                            </p:txEl>
                                          </p:spTgt>
                                        </p:tgtEl>
                                      </p:cBhvr>
                                      <p:to x="100000" y="60000"/>
                                    </p:animScale>
                                    <p:animScale>
                                      <p:cBhvr>
                                        <p:cTn id="29" dur="166" decel="50000">
                                          <p:stCondLst>
                                            <p:cond delay="676"/>
                                          </p:stCondLst>
                                        </p:cTn>
                                        <p:tgtEl>
                                          <p:spTgt spid="3">
                                            <p:txEl>
                                              <p:pRg st="3" end="3"/>
                                            </p:txEl>
                                          </p:spTgt>
                                        </p:tgtEl>
                                      </p:cBhvr>
                                      <p:to x="100000" y="100000"/>
                                    </p:animScale>
                                    <p:animScale>
                                      <p:cBhvr>
                                        <p:cTn id="30" dur="26">
                                          <p:stCondLst>
                                            <p:cond delay="1312"/>
                                          </p:stCondLst>
                                        </p:cTn>
                                        <p:tgtEl>
                                          <p:spTgt spid="3">
                                            <p:txEl>
                                              <p:pRg st="3" end="3"/>
                                            </p:txEl>
                                          </p:spTgt>
                                        </p:tgtEl>
                                      </p:cBhvr>
                                      <p:to x="100000" y="80000"/>
                                    </p:animScale>
                                    <p:animScale>
                                      <p:cBhvr>
                                        <p:cTn id="31" dur="166" decel="50000">
                                          <p:stCondLst>
                                            <p:cond delay="1338"/>
                                          </p:stCondLst>
                                        </p:cTn>
                                        <p:tgtEl>
                                          <p:spTgt spid="3">
                                            <p:txEl>
                                              <p:pRg st="3" end="3"/>
                                            </p:txEl>
                                          </p:spTgt>
                                        </p:tgtEl>
                                      </p:cBhvr>
                                      <p:to x="100000" y="100000"/>
                                    </p:animScale>
                                    <p:animScale>
                                      <p:cBhvr>
                                        <p:cTn id="32" dur="26">
                                          <p:stCondLst>
                                            <p:cond delay="1642"/>
                                          </p:stCondLst>
                                        </p:cTn>
                                        <p:tgtEl>
                                          <p:spTgt spid="3">
                                            <p:txEl>
                                              <p:pRg st="3" end="3"/>
                                            </p:txEl>
                                          </p:spTgt>
                                        </p:tgtEl>
                                      </p:cBhvr>
                                      <p:to x="100000" y="90000"/>
                                    </p:animScale>
                                    <p:animScale>
                                      <p:cBhvr>
                                        <p:cTn id="33" dur="166" decel="50000">
                                          <p:stCondLst>
                                            <p:cond delay="1668"/>
                                          </p:stCondLst>
                                        </p:cTn>
                                        <p:tgtEl>
                                          <p:spTgt spid="3">
                                            <p:txEl>
                                              <p:pRg st="3" end="3"/>
                                            </p:txEl>
                                          </p:spTgt>
                                        </p:tgtEl>
                                      </p:cBhvr>
                                      <p:to x="100000" y="100000"/>
                                    </p:animScale>
                                    <p:animScale>
                                      <p:cBhvr>
                                        <p:cTn id="34" dur="26">
                                          <p:stCondLst>
                                            <p:cond delay="1808"/>
                                          </p:stCondLst>
                                        </p:cTn>
                                        <p:tgtEl>
                                          <p:spTgt spid="3">
                                            <p:txEl>
                                              <p:pRg st="3" end="3"/>
                                            </p:txEl>
                                          </p:spTgt>
                                        </p:tgtEl>
                                      </p:cBhvr>
                                      <p:to x="100000" y="95000"/>
                                    </p:animScale>
                                    <p:animScale>
                                      <p:cBhvr>
                                        <p:cTn id="35" dur="166" decel="50000">
                                          <p:stCondLst>
                                            <p:cond delay="1834"/>
                                          </p:stCondLst>
                                        </p:cTn>
                                        <p:tgtEl>
                                          <p:spTgt spid="3">
                                            <p:txEl>
                                              <p:pRg st="3" end="3"/>
                                            </p:txEl>
                                          </p:spTgt>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would be a good headline for this picture?</a:t>
            </a:r>
            <a:endParaRPr lang="en-GB" dirty="0"/>
          </a:p>
        </p:txBody>
      </p:sp>
      <p:pic>
        <p:nvPicPr>
          <p:cNvPr id="4098" name="Picture 2" descr="C:\Users\sueho\AppData\Local\Microsoft\Windows\Temporary Internet Files\Content.IE5\81WJRWRF\10132510-ilustracion-de-ninos-corriendo-en-una-pista-de-carrera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ueho\AppData\Local\Microsoft\Windows\Temporary Internet Files\Content.IE5\1N4RJVT9\10132510-ilustracion-de-ninos-corriendo-en-una-pista-de-carrera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513" y="372268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sueho\AppData\Local\Microsoft\Windows\Temporary Internet Files\Content.IE5\81WJRWRF\10132510-ilustracion-de-ninos-corriendo-en-una-pista-de-carrera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sueho\AppData\Local\Microsoft\Windows\Temporary Internet Files\Content.IE5\DI6TE1YS\running-marath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sueho\AppData\Local\Microsoft\Windows\Temporary Internet Files\Content.IE5\ZNPLI8N8\running-marath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850" y="358298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sueho\AppData\Local\Microsoft\Windows\Temporary Internet Files\Content.IE5\DI6TE1YS\running-marath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0908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Users\sueho\AppData\Local\Microsoft\Windows\Temporary Internet Files\Content.IE5\ZNPLI8N8\running-marath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6075" y="68421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Users\sueho\AppData\Local\Microsoft\Windows\Temporary Internet Files\Content.IE5\DI6TE1YS\running-marath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C:\Users\sueho\AppData\Local\Microsoft\Windows\Temporary Internet Files\Content.IE5\ZNPLI8N8\running-marath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C:\Users\sueho\AppData\Local\Microsoft\Windows\Temporary Internet Files\Content.IE5\DI6TE1YS\running-marath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C:\Users\sueho\AppData\Local\Microsoft\Windows\Temporary Internet Files\Content.IE5\ZNPLI8N8\running-marath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5663" y="41306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C:\Users\sueho\AppData\Local\Microsoft\Windows\Temporary Internet Files\Content.IE5\KECOJ52O\running-marath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13" name="Picture 17" descr="C:\Users\sueho\AppData\Local\Microsoft\Windows\Temporary Internet Files\Content.IE5\ZNPLI8N8\running-marath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C:\Users\sueho\AppData\Local\Microsoft\Windows\Temporary Internet Files\Content.IE5\KECOJ52O\running-marath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17" name="Picture 2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09687" y="1686719"/>
            <a:ext cx="6524625"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9" name="Picture 23" descr="https://www.patriotcharities.org/wp-content/uploads/2012/08/5K-Race-Registration-w68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4450" y="1700808"/>
            <a:ext cx="6524625" cy="435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746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Facts</a:t>
            </a:r>
            <a:endParaRPr lang="en-GB" dirty="0"/>
          </a:p>
        </p:txBody>
      </p:sp>
      <p:sp>
        <p:nvSpPr>
          <p:cNvPr id="3" name="Content Placeholder 2"/>
          <p:cNvSpPr>
            <a:spLocks noGrp="1"/>
          </p:cNvSpPr>
          <p:nvPr>
            <p:ph idx="1"/>
          </p:nvPr>
        </p:nvSpPr>
        <p:spPr/>
        <p:txBody>
          <a:bodyPr/>
          <a:lstStyle/>
          <a:p>
            <a:r>
              <a:rPr lang="en-GB" dirty="0" smtClean="0">
                <a:effectLst/>
              </a:rPr>
              <a:t>Newspaper reports use facts to tell their stories. They often use the 5 W's, (who, what, why, when and where) to give their readers as many facts as possible.</a:t>
            </a:r>
          </a:p>
          <a:p>
            <a:r>
              <a:rPr lang="en-GB" dirty="0" smtClean="0"/>
              <a:t>Often a reporter has to do a lot of research to find out all the facts.</a:t>
            </a:r>
            <a:endParaRPr lang="en-GB" dirty="0"/>
          </a:p>
        </p:txBody>
      </p:sp>
    </p:spTree>
    <p:extLst>
      <p:ext uri="{BB962C8B-B14F-4D97-AF65-F5344CB8AC3E}">
        <p14:creationId xmlns:p14="http://schemas.microsoft.com/office/powerpoint/2010/main" val="420520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Opinions</a:t>
            </a:r>
            <a:endParaRPr lang="en-GB" dirty="0"/>
          </a:p>
        </p:txBody>
      </p:sp>
      <p:sp>
        <p:nvSpPr>
          <p:cNvPr id="3" name="Content Placeholder 2"/>
          <p:cNvSpPr>
            <a:spLocks noGrp="1"/>
          </p:cNvSpPr>
          <p:nvPr>
            <p:ph idx="1"/>
          </p:nvPr>
        </p:nvSpPr>
        <p:spPr/>
        <p:txBody>
          <a:bodyPr/>
          <a:lstStyle/>
          <a:p>
            <a:r>
              <a:rPr lang="en-GB" dirty="0" smtClean="0">
                <a:effectLst/>
              </a:rPr>
              <a:t>When the facts have been given, the person writing the newspaper report sometimes gives their opinion of the story, why it happened or what they think about the people in the story.</a:t>
            </a:r>
          </a:p>
          <a:p>
            <a:r>
              <a:rPr lang="en-GB" dirty="0" smtClean="0"/>
              <a:t>Opinions are not facts, they are what someone thinks about something.</a:t>
            </a:r>
            <a:endParaRPr lang="en-GB" dirty="0"/>
          </a:p>
        </p:txBody>
      </p:sp>
    </p:spTree>
    <p:extLst>
      <p:ext uri="{BB962C8B-B14F-4D97-AF65-F5344CB8AC3E}">
        <p14:creationId xmlns:p14="http://schemas.microsoft.com/office/powerpoint/2010/main" val="32360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englishworld31.files.wordpress.com/2010/03/33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englishworld31.files.wordpress.com/2010/03/33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englishworld31.files.wordpress.com/2010/03/33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682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sp.yimg.com/xj/th?id=OIP.M816fc1eee2368f4b6f40ca1fd3705a7bo0&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533985"/>
            <a:ext cx="4824536" cy="4922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717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Photos and captions</a:t>
            </a:r>
            <a:endParaRPr lang="en-GB" dirty="0"/>
          </a:p>
        </p:txBody>
      </p:sp>
      <p:sp>
        <p:nvSpPr>
          <p:cNvPr id="3" name="Content Placeholder 2"/>
          <p:cNvSpPr>
            <a:spLocks noGrp="1"/>
          </p:cNvSpPr>
          <p:nvPr>
            <p:ph idx="1"/>
          </p:nvPr>
        </p:nvSpPr>
        <p:spPr/>
        <p:txBody>
          <a:bodyPr>
            <a:normAutofit/>
          </a:bodyPr>
          <a:lstStyle/>
          <a:p>
            <a:r>
              <a:rPr lang="en-GB" dirty="0" smtClean="0">
                <a:effectLst/>
              </a:rPr>
              <a:t>Photos and captions help to tell the story by giving readers a picture of what happened, where it happened or who it happened to.</a:t>
            </a:r>
          </a:p>
          <a:p>
            <a:r>
              <a:rPr lang="en-GB" dirty="0" smtClean="0">
                <a:effectLst/>
              </a:rPr>
              <a:t>Photos need to tell the story as much as the words do.</a:t>
            </a:r>
          </a:p>
          <a:p>
            <a:r>
              <a:rPr lang="en-GB" dirty="0" smtClean="0">
                <a:effectLst/>
              </a:rPr>
              <a:t>Photos also need a caption underneath them. A caption is a short sentence explaining what is happening in the photograph.</a:t>
            </a:r>
          </a:p>
          <a:p>
            <a:endParaRPr lang="en-GB" dirty="0"/>
          </a:p>
        </p:txBody>
      </p:sp>
    </p:spTree>
    <p:extLst>
      <p:ext uri="{BB962C8B-B14F-4D97-AF65-F5344CB8AC3E}">
        <p14:creationId xmlns:p14="http://schemas.microsoft.com/office/powerpoint/2010/main" val="294054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Can you think of a caption for this picture?</a:t>
            </a:r>
            <a:endParaRPr lang="en-GB" dirty="0"/>
          </a:p>
        </p:txBody>
      </p:sp>
      <p:pic>
        <p:nvPicPr>
          <p:cNvPr id="3074" name="Picture 2" descr="C:\Users\sueho\AppData\Local\Microsoft\Windows\Temporary Internet Files\Content.IE5\81WJRWRF\6177552026_5b9a25f703_z[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0178" y="1600200"/>
            <a:ext cx="678364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362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338</Words>
  <Application>Microsoft Office PowerPoint</Application>
  <PresentationFormat>On-screen Show (4:3)</PresentationFormat>
  <Paragraphs>29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Newspaper Reports</vt:lpstr>
      <vt:lpstr>What is a newspaper report?</vt:lpstr>
      <vt:lpstr>Headlines</vt:lpstr>
      <vt:lpstr>What would be a good headline for this picture?</vt:lpstr>
      <vt:lpstr>Facts</vt:lpstr>
      <vt:lpstr>Opinions</vt:lpstr>
      <vt:lpstr>PowerPoint Presentation</vt:lpstr>
      <vt:lpstr>Photos and captions</vt:lpstr>
      <vt:lpstr>Can you think of a caption for this picture?</vt:lpstr>
      <vt:lpstr>Writing a newspaper report</vt:lpstr>
    </vt:vector>
  </TitlesOfParts>
  <Company>East Sussex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Newspaper Reports</dc:title>
  <dc:creator>User</dc:creator>
  <cp:lastModifiedBy>User</cp:lastModifiedBy>
  <cp:revision>5</cp:revision>
  <dcterms:created xsi:type="dcterms:W3CDTF">2016-03-16T14:10:39Z</dcterms:created>
  <dcterms:modified xsi:type="dcterms:W3CDTF">2016-03-16T14:50:45Z</dcterms:modified>
</cp:coreProperties>
</file>