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311" r:id="rId2"/>
    <p:sldId id="354" r:id="rId3"/>
    <p:sldId id="355" r:id="rId4"/>
    <p:sldId id="361" r:id="rId5"/>
    <p:sldId id="362" r:id="rId6"/>
    <p:sldId id="257" r:id="rId7"/>
    <p:sldId id="25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2DF62-D0D0-4A31-BA54-344C2741CF3C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2EAB1-768E-488F-AB60-06A537557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29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848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485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0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6285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28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031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3152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493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84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5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689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9482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68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386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58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46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49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49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914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77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8ECD9-D92E-472B-9E86-6D3173AB5A5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2019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1E6DD-2C71-4198-AE24-D45F9F8D51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346" y="6754"/>
            <a:ext cx="7773308" cy="2387600"/>
          </a:xfrm>
        </p:spPr>
        <p:txBody>
          <a:bodyPr/>
          <a:lstStyle/>
          <a:p>
            <a:pPr algn="ctr"/>
            <a:r>
              <a:rPr lang="en-GB" dirty="0"/>
              <a:t>The Sorting Hat</a:t>
            </a:r>
          </a:p>
        </p:txBody>
      </p:sp>
      <p:pic>
        <p:nvPicPr>
          <p:cNvPr id="2052" name="Picture 4" descr="See the source image">
            <a:extLst>
              <a:ext uri="{FF2B5EF4-FFF2-40B4-BE49-F238E27FC236}">
                <a16:creationId xmlns:a16="http://schemas.microsoft.com/office/drawing/2014/main" id="{A1F046B7-EAA4-464F-89C7-3B086A6D2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896" y="3586412"/>
            <a:ext cx="4368336" cy="3265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ee the source image">
            <a:extLst>
              <a:ext uri="{FF2B5EF4-FFF2-40B4-BE49-F238E27FC236}">
                <a16:creationId xmlns:a16="http://schemas.microsoft.com/office/drawing/2014/main" id="{A20D5C64-0A6B-431C-811F-D651043CA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5" y="3586412"/>
            <a:ext cx="4756881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833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79828" y="1205426"/>
            <a:ext cx="8356209" cy="4738318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4D0013-D371-49D9-B127-97E7F968B9BB}"/>
              </a:ext>
            </a:extLst>
          </p:cNvPr>
          <p:cNvSpPr txBox="1"/>
          <p:nvPr/>
        </p:nvSpPr>
        <p:spPr>
          <a:xfrm>
            <a:off x="592848" y="1983719"/>
            <a:ext cx="7930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Adverbials can be placed at the beginning or end of a clause.</a:t>
            </a:r>
          </a:p>
          <a:p>
            <a:pPr algn="ctr"/>
            <a:r>
              <a:rPr lang="en-GB" dirty="0"/>
              <a:t>When an </a:t>
            </a:r>
            <a:r>
              <a:rPr lang="en-GB" b="1" dirty="0"/>
              <a:t>adverbial</a:t>
            </a:r>
            <a:r>
              <a:rPr lang="en-GB" dirty="0"/>
              <a:t> appears </a:t>
            </a:r>
            <a:r>
              <a:rPr lang="en-GB" i="1" dirty="0"/>
              <a:t>in front</a:t>
            </a:r>
            <a:r>
              <a:rPr lang="en-GB" dirty="0"/>
              <a:t> of the sentence it is modifying…</a:t>
            </a:r>
          </a:p>
          <a:p>
            <a:pPr algn="ctr"/>
            <a:r>
              <a:rPr lang="en-GB" dirty="0"/>
              <a:t>it is called a </a:t>
            </a:r>
            <a:r>
              <a:rPr lang="en-GB" b="1" dirty="0"/>
              <a:t>fronted adverbial.</a:t>
            </a:r>
            <a:endParaRPr lang="en-GB" sz="33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1352C1-EAA9-40EB-8656-02D2D600F289}"/>
              </a:ext>
            </a:extLst>
          </p:cNvPr>
          <p:cNvSpPr/>
          <p:nvPr/>
        </p:nvSpPr>
        <p:spPr>
          <a:xfrm>
            <a:off x="3255173" y="1456362"/>
            <a:ext cx="2692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Fronted Adverbials</a:t>
            </a:r>
            <a:endParaRPr lang="en-GB" sz="135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F2068F6-BA07-4FC4-B19A-AA74A988B80E}"/>
              </a:ext>
            </a:extLst>
          </p:cNvPr>
          <p:cNvSpPr/>
          <p:nvPr/>
        </p:nvSpPr>
        <p:spPr>
          <a:xfrm>
            <a:off x="4265709" y="3178030"/>
            <a:ext cx="4257305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b="1" i="1" dirty="0">
                <a:latin typeface="+mj-lt"/>
              </a:rPr>
              <a:t>During the game</a:t>
            </a:r>
            <a:r>
              <a:rPr lang="en-GB" b="1" i="1" dirty="0">
                <a:solidFill>
                  <a:srgbClr val="0000FF"/>
                </a:solidFill>
                <a:latin typeface="+mj-lt"/>
              </a:rPr>
              <a:t>,</a:t>
            </a:r>
            <a:r>
              <a:rPr lang="en-GB" b="1" i="1" dirty="0">
                <a:latin typeface="+mj-lt"/>
              </a:rPr>
              <a:t> </a:t>
            </a:r>
            <a:r>
              <a:rPr lang="en-GB" i="1" dirty="0">
                <a:latin typeface="+mj-lt"/>
              </a:rPr>
              <a:t>Snape chanted.</a:t>
            </a:r>
          </a:p>
          <a:p>
            <a:pPr algn="ctr">
              <a:lnSpc>
                <a:spcPct val="150000"/>
              </a:lnSpc>
            </a:pPr>
            <a:r>
              <a:rPr lang="en-GB" b="1" i="1" dirty="0">
                <a:latin typeface="+mj-lt"/>
              </a:rPr>
              <a:t>With a mean sneer</a:t>
            </a:r>
            <a:r>
              <a:rPr lang="en-GB" b="1" i="1" dirty="0">
                <a:solidFill>
                  <a:srgbClr val="0000FF"/>
                </a:solidFill>
                <a:latin typeface="+mj-lt"/>
              </a:rPr>
              <a:t>,</a:t>
            </a:r>
            <a:r>
              <a:rPr lang="en-GB" b="1" i="1" dirty="0">
                <a:latin typeface="+mj-lt"/>
              </a:rPr>
              <a:t> </a:t>
            </a:r>
            <a:r>
              <a:rPr lang="en-GB" i="1" dirty="0">
                <a:latin typeface="+mj-lt"/>
              </a:rPr>
              <a:t>Flint blocked Harry.</a:t>
            </a:r>
          </a:p>
          <a:p>
            <a:pPr algn="ctr">
              <a:lnSpc>
                <a:spcPct val="150000"/>
              </a:lnSpc>
            </a:pPr>
            <a:r>
              <a:rPr lang="en-GB" b="1" i="1" dirty="0">
                <a:latin typeface="+mj-lt"/>
              </a:rPr>
              <a:t>Before long</a:t>
            </a:r>
            <a:r>
              <a:rPr lang="en-GB" b="1" i="1" dirty="0">
                <a:solidFill>
                  <a:srgbClr val="0000FF"/>
                </a:solidFill>
                <a:latin typeface="+mj-lt"/>
              </a:rPr>
              <a:t>,</a:t>
            </a:r>
            <a:r>
              <a:rPr lang="en-GB" i="1" dirty="0">
                <a:latin typeface="+mj-lt"/>
              </a:rPr>
              <a:t> Ron lost his temper.</a:t>
            </a:r>
          </a:p>
          <a:p>
            <a:pPr algn="ctr">
              <a:lnSpc>
                <a:spcPct val="150000"/>
              </a:lnSpc>
            </a:pPr>
            <a:r>
              <a:rPr lang="en-GB" b="1" i="1" dirty="0">
                <a:latin typeface="+mj-lt"/>
              </a:rPr>
              <a:t>Finally</a:t>
            </a:r>
            <a:r>
              <a:rPr lang="en-GB" b="1" i="1" dirty="0">
                <a:solidFill>
                  <a:srgbClr val="0000FF"/>
                </a:solidFill>
                <a:latin typeface="+mj-lt"/>
              </a:rPr>
              <a:t>,</a:t>
            </a:r>
            <a:r>
              <a:rPr lang="en-GB" b="1" i="1" dirty="0">
                <a:latin typeface="+mj-lt"/>
              </a:rPr>
              <a:t> </a:t>
            </a:r>
            <a:r>
              <a:rPr lang="en-GB" i="1" dirty="0">
                <a:latin typeface="+mj-lt"/>
              </a:rPr>
              <a:t>Hermione took action.</a:t>
            </a:r>
            <a:endParaRPr lang="en-GB" b="1" i="1" dirty="0"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32FA005-376D-4ECF-A005-F0D3682685F9}"/>
              </a:ext>
            </a:extLst>
          </p:cNvPr>
          <p:cNvSpPr/>
          <p:nvPr/>
        </p:nvSpPr>
        <p:spPr>
          <a:xfrm>
            <a:off x="379828" y="3178030"/>
            <a:ext cx="4257305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i="1" dirty="0">
                <a:latin typeface="+mj-lt"/>
              </a:rPr>
              <a:t>Snape chanted </a:t>
            </a:r>
            <a:r>
              <a:rPr lang="en-GB" b="1" i="1" dirty="0">
                <a:latin typeface="+mj-lt"/>
              </a:rPr>
              <a:t>during the game</a:t>
            </a:r>
            <a:r>
              <a:rPr lang="en-GB" i="1" dirty="0">
                <a:latin typeface="+mj-lt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GB" i="1" dirty="0">
                <a:latin typeface="+mj-lt"/>
              </a:rPr>
              <a:t>Flint blocked Harry </a:t>
            </a:r>
            <a:r>
              <a:rPr lang="en-GB" b="1" i="1" dirty="0">
                <a:latin typeface="+mj-lt"/>
              </a:rPr>
              <a:t>with a mean sneer</a:t>
            </a:r>
            <a:r>
              <a:rPr lang="en-GB" i="1" dirty="0">
                <a:latin typeface="+mj-lt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GB" i="1" dirty="0">
                <a:latin typeface="+mj-lt"/>
              </a:rPr>
              <a:t>Ron lost his temper </a:t>
            </a:r>
            <a:r>
              <a:rPr lang="en-GB" b="1" i="1" dirty="0">
                <a:latin typeface="+mj-lt"/>
              </a:rPr>
              <a:t>before long</a:t>
            </a:r>
            <a:r>
              <a:rPr lang="en-GB" i="1" dirty="0">
                <a:solidFill>
                  <a:srgbClr val="0000FF"/>
                </a:solidFill>
                <a:latin typeface="+mj-lt"/>
              </a:rPr>
              <a:t>.</a:t>
            </a:r>
            <a:r>
              <a:rPr lang="en-GB" i="1" dirty="0">
                <a:latin typeface="+mj-lt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GB" i="1" dirty="0">
                <a:latin typeface="+mj-lt"/>
              </a:rPr>
              <a:t>Hermione took action </a:t>
            </a:r>
            <a:r>
              <a:rPr lang="en-GB" b="1" i="1" dirty="0">
                <a:latin typeface="+mj-lt"/>
              </a:rPr>
              <a:t>finally</a:t>
            </a:r>
            <a:r>
              <a:rPr lang="en-GB" i="1" dirty="0">
                <a:latin typeface="+mj-lt"/>
              </a:rPr>
              <a:t>.</a:t>
            </a:r>
            <a:endParaRPr lang="en-GB" b="1" i="1" dirty="0">
              <a:latin typeface="+mj-lt"/>
            </a:endParaRPr>
          </a:p>
        </p:txBody>
      </p:sp>
      <p:pic>
        <p:nvPicPr>
          <p:cNvPr id="4" name="Picture 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44CD15D-4B7F-4124-B8DA-108932AEC1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2848" y="1268072"/>
            <a:ext cx="1915483" cy="106129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71BB54E-8F30-41A2-BC08-C6F851F6CE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672" y="1248399"/>
            <a:ext cx="527658" cy="55031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418A4570-7CD7-402A-B308-EFD2390C99F9}"/>
              </a:ext>
            </a:extLst>
          </p:cNvPr>
          <p:cNvSpPr txBox="1"/>
          <p:nvPr/>
        </p:nvSpPr>
        <p:spPr>
          <a:xfrm>
            <a:off x="603831" y="5145897"/>
            <a:ext cx="7930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Fronted adverbials </a:t>
            </a:r>
            <a:r>
              <a:rPr lang="en-GB" dirty="0"/>
              <a:t>are separated from the main part of the sentence by a </a:t>
            </a:r>
            <a:r>
              <a:rPr lang="en-GB" b="1" dirty="0">
                <a:solidFill>
                  <a:srgbClr val="0000FF"/>
                </a:solidFill>
              </a:rPr>
              <a:t>comma</a:t>
            </a:r>
            <a:r>
              <a:rPr lang="en-GB" dirty="0"/>
              <a:t>.</a:t>
            </a:r>
            <a:endParaRPr lang="en-GB" sz="33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42A66E0-584C-4B82-AC55-EDDD977C3278}"/>
              </a:ext>
            </a:extLst>
          </p:cNvPr>
          <p:cNvSpPr txBox="1"/>
          <p:nvPr/>
        </p:nvSpPr>
        <p:spPr>
          <a:xfrm>
            <a:off x="1465802" y="3003782"/>
            <a:ext cx="2085057" cy="2308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No special punctuation needed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9391A6E-8BA1-44A3-AB74-2579BECB86BA}"/>
              </a:ext>
            </a:extLst>
          </p:cNvPr>
          <p:cNvSpPr txBox="1"/>
          <p:nvPr/>
        </p:nvSpPr>
        <p:spPr>
          <a:xfrm>
            <a:off x="5351983" y="3003782"/>
            <a:ext cx="2085057" cy="2308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Comma after the fronted adverbial</a:t>
            </a:r>
          </a:p>
        </p:txBody>
      </p:sp>
    </p:spTree>
    <p:extLst>
      <p:ext uri="{BB962C8B-B14F-4D97-AF65-F5344CB8AC3E}">
        <p14:creationId xmlns:p14="http://schemas.microsoft.com/office/powerpoint/2010/main" val="282721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7037E-7 L -0.17942 0.003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71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4" grpId="0" build="p"/>
      <p:bldP spid="15" grpId="0" build="p"/>
      <p:bldP spid="25" grpId="0" build="p"/>
      <p:bldP spid="26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2" name="Rounded Rectangular Callout 2">
            <a:extLst>
              <a:ext uri="{FF2B5EF4-FFF2-40B4-BE49-F238E27FC236}">
                <a16:creationId xmlns:a16="http://schemas.microsoft.com/office/drawing/2014/main" id="{F7F3450A-AE7D-4822-9D8D-0600C4D1C203}"/>
              </a:ext>
            </a:extLst>
          </p:cNvPr>
          <p:cNvSpPr/>
          <p:nvPr/>
        </p:nvSpPr>
        <p:spPr>
          <a:xfrm>
            <a:off x="7601416" y="1328890"/>
            <a:ext cx="1040014" cy="34970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500" b="1" dirty="0">
                <a:solidFill>
                  <a:sysClr val="windowText" lastClr="000000"/>
                </a:solidFill>
              </a:rPr>
              <a:t>ANSWERS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60F8FD-8C3A-4172-9146-5E8A5A7E707A}"/>
              </a:ext>
            </a:extLst>
          </p:cNvPr>
          <p:cNvSpPr txBox="1"/>
          <p:nvPr/>
        </p:nvSpPr>
        <p:spPr>
          <a:xfrm>
            <a:off x="592848" y="1915282"/>
            <a:ext cx="7930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solidFill>
                  <a:schemeClr val="accent5">
                    <a:lumMod val="75000"/>
                  </a:schemeClr>
                </a:solidFill>
              </a:rPr>
              <a:t>Spot the </a:t>
            </a:r>
            <a:r>
              <a:rPr lang="en-GB" b="1" i="1" u="sng" dirty="0">
                <a:solidFill>
                  <a:schemeClr val="accent5">
                    <a:lumMod val="75000"/>
                  </a:schemeClr>
                </a:solidFill>
              </a:rPr>
              <a:t>adverbial</a:t>
            </a:r>
            <a:r>
              <a:rPr lang="en-GB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i="1" dirty="0">
                <a:solidFill>
                  <a:schemeClr val="accent5">
                    <a:lumMod val="75000"/>
                  </a:schemeClr>
                </a:solidFill>
              </a:rPr>
              <a:t>in each sentence.</a:t>
            </a:r>
          </a:p>
          <a:p>
            <a:pPr algn="ctr"/>
            <a:r>
              <a:rPr lang="en-GB" i="1" dirty="0">
                <a:solidFill>
                  <a:schemeClr val="accent5">
                    <a:lumMod val="75000"/>
                  </a:schemeClr>
                </a:solidFill>
              </a:rPr>
              <a:t>Decide if  punctuation is needed and where.</a:t>
            </a:r>
            <a:endParaRPr lang="en-GB" sz="33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E5E220-747F-48FF-B1FA-0A764ED050BF}"/>
              </a:ext>
            </a:extLst>
          </p:cNvPr>
          <p:cNvSpPr/>
          <p:nvPr/>
        </p:nvSpPr>
        <p:spPr>
          <a:xfrm>
            <a:off x="2478106" y="1476700"/>
            <a:ext cx="420916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/>
              <a:t>Spotting &amp; Punctuating Adverbials</a:t>
            </a:r>
            <a:endParaRPr lang="en-GB" sz="1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CE2B37-396D-47A0-93D3-E64E1D7B7BF7}"/>
              </a:ext>
            </a:extLst>
          </p:cNvPr>
          <p:cNvSpPr/>
          <p:nvPr/>
        </p:nvSpPr>
        <p:spPr>
          <a:xfrm>
            <a:off x="1914944" y="2584695"/>
            <a:ext cx="5285973" cy="212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i="1" dirty="0">
                <a:latin typeface="+mj-lt"/>
              </a:rPr>
              <a:t>Without warning Slytherin takes the quaffle.</a:t>
            </a:r>
          </a:p>
          <a:p>
            <a:pPr algn="ctr">
              <a:lnSpc>
                <a:spcPct val="150000"/>
              </a:lnSpc>
            </a:pPr>
            <a:r>
              <a:rPr lang="en-GB" i="1" dirty="0">
                <a:latin typeface="+mj-lt"/>
              </a:rPr>
              <a:t>Johnson wins possession with a bold tackle.</a:t>
            </a:r>
          </a:p>
          <a:p>
            <a:pPr algn="ctr">
              <a:lnSpc>
                <a:spcPct val="150000"/>
              </a:lnSpc>
            </a:pPr>
            <a:r>
              <a:rPr lang="en-GB" i="1" dirty="0">
                <a:latin typeface="+mj-lt"/>
              </a:rPr>
              <a:t>Like a bullet Potter swoops towards the snitch.</a:t>
            </a:r>
          </a:p>
          <a:p>
            <a:pPr algn="ctr">
              <a:lnSpc>
                <a:spcPct val="150000"/>
              </a:lnSpc>
            </a:pPr>
            <a:r>
              <a:rPr lang="en-GB" i="1" dirty="0">
                <a:latin typeface="+mj-lt"/>
              </a:rPr>
              <a:t>Recklessly Flint strikes Wood.</a:t>
            </a:r>
          </a:p>
          <a:p>
            <a:pPr algn="ctr">
              <a:lnSpc>
                <a:spcPct val="150000"/>
              </a:lnSpc>
            </a:pPr>
            <a:r>
              <a:rPr lang="en-GB" i="1" dirty="0">
                <a:latin typeface="+mj-lt"/>
              </a:rPr>
              <a:t>The crowd roars below in the stands.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029D07-86FE-41BB-B6FF-F15250B0DF33}"/>
              </a:ext>
            </a:extLst>
          </p:cNvPr>
          <p:cNvSpPr txBox="1"/>
          <p:nvPr/>
        </p:nvSpPr>
        <p:spPr>
          <a:xfrm>
            <a:off x="6997693" y="2522823"/>
            <a:ext cx="15534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  <a:latin typeface="Comic Sans MS" panose="030F0702030302020204" pitchFamily="66" charset="0"/>
              </a:rPr>
              <a:t>Task: Write out each sentence and decide where the commas should go. </a:t>
            </a:r>
          </a:p>
        </p:txBody>
      </p:sp>
    </p:spTree>
    <p:extLst>
      <p:ext uri="{BB962C8B-B14F-4D97-AF65-F5344CB8AC3E}">
        <p14:creationId xmlns:p14="http://schemas.microsoft.com/office/powerpoint/2010/main" val="348723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build="p"/>
      <p:bldP spid="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2" name="Rounded Rectangular Callout 2">
            <a:extLst>
              <a:ext uri="{FF2B5EF4-FFF2-40B4-BE49-F238E27FC236}">
                <a16:creationId xmlns:a16="http://schemas.microsoft.com/office/drawing/2014/main" id="{F7F3450A-AE7D-4822-9D8D-0600C4D1C203}"/>
              </a:ext>
            </a:extLst>
          </p:cNvPr>
          <p:cNvSpPr/>
          <p:nvPr/>
        </p:nvSpPr>
        <p:spPr>
          <a:xfrm>
            <a:off x="7601416" y="1328890"/>
            <a:ext cx="1040014" cy="34970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500" b="1" dirty="0">
                <a:solidFill>
                  <a:sysClr val="windowText" lastClr="000000"/>
                </a:solidFill>
              </a:rPr>
              <a:t>ANSWERS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60F8FD-8C3A-4172-9146-5E8A5A7E707A}"/>
              </a:ext>
            </a:extLst>
          </p:cNvPr>
          <p:cNvSpPr txBox="1"/>
          <p:nvPr/>
        </p:nvSpPr>
        <p:spPr>
          <a:xfrm>
            <a:off x="592848" y="1915282"/>
            <a:ext cx="7930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solidFill>
                  <a:schemeClr val="accent5">
                    <a:lumMod val="75000"/>
                  </a:schemeClr>
                </a:solidFill>
              </a:rPr>
              <a:t>Spot the </a:t>
            </a:r>
            <a:r>
              <a:rPr lang="en-GB" b="1" i="1" u="sng" dirty="0">
                <a:solidFill>
                  <a:schemeClr val="accent5">
                    <a:lumMod val="75000"/>
                  </a:schemeClr>
                </a:solidFill>
              </a:rPr>
              <a:t>adverbial</a:t>
            </a:r>
            <a:r>
              <a:rPr lang="en-GB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i="1" dirty="0">
                <a:solidFill>
                  <a:schemeClr val="accent5">
                    <a:lumMod val="75000"/>
                  </a:schemeClr>
                </a:solidFill>
              </a:rPr>
              <a:t>in each sentence.</a:t>
            </a:r>
          </a:p>
          <a:p>
            <a:pPr algn="ctr"/>
            <a:r>
              <a:rPr lang="en-GB" i="1" dirty="0">
                <a:solidFill>
                  <a:schemeClr val="accent5">
                    <a:lumMod val="75000"/>
                  </a:schemeClr>
                </a:solidFill>
              </a:rPr>
              <a:t>Decide if  punctuation is needed and where.</a:t>
            </a:r>
            <a:endParaRPr lang="en-GB" sz="33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E5E220-747F-48FF-B1FA-0A764ED050BF}"/>
              </a:ext>
            </a:extLst>
          </p:cNvPr>
          <p:cNvSpPr/>
          <p:nvPr/>
        </p:nvSpPr>
        <p:spPr>
          <a:xfrm>
            <a:off x="2478106" y="1476700"/>
            <a:ext cx="420916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/>
              <a:t>Spotting &amp; Punctuating Adverbials</a:t>
            </a:r>
            <a:endParaRPr lang="en-GB" sz="1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CE2B37-396D-47A0-93D3-E64E1D7B7BF7}"/>
              </a:ext>
            </a:extLst>
          </p:cNvPr>
          <p:cNvSpPr/>
          <p:nvPr/>
        </p:nvSpPr>
        <p:spPr>
          <a:xfrm>
            <a:off x="1914944" y="2584695"/>
            <a:ext cx="5285973" cy="212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i="1" u="sng" dirty="0">
                <a:latin typeface="+mj-lt"/>
              </a:rPr>
              <a:t>Without warning</a:t>
            </a:r>
            <a:r>
              <a:rPr lang="en-GB" i="1" dirty="0">
                <a:latin typeface="+mj-lt"/>
              </a:rPr>
              <a:t> Slytherin takes the quaffle.</a:t>
            </a:r>
          </a:p>
          <a:p>
            <a:pPr algn="ctr">
              <a:lnSpc>
                <a:spcPct val="150000"/>
              </a:lnSpc>
            </a:pPr>
            <a:r>
              <a:rPr lang="en-GB" i="1" dirty="0">
                <a:latin typeface="+mj-lt"/>
              </a:rPr>
              <a:t>Johnson wins possession </a:t>
            </a:r>
            <a:r>
              <a:rPr lang="en-GB" i="1" u="sng" dirty="0">
                <a:latin typeface="+mj-lt"/>
              </a:rPr>
              <a:t>with a bold tackle</a:t>
            </a:r>
            <a:r>
              <a:rPr lang="en-GB" i="1" dirty="0">
                <a:latin typeface="+mj-lt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GB" i="1" u="sng" dirty="0">
                <a:latin typeface="+mj-lt"/>
              </a:rPr>
              <a:t>Like a bullet </a:t>
            </a:r>
            <a:r>
              <a:rPr lang="en-GB" i="1" dirty="0">
                <a:latin typeface="+mj-lt"/>
              </a:rPr>
              <a:t>Potter swoops towards the snitch.</a:t>
            </a:r>
          </a:p>
          <a:p>
            <a:pPr algn="ctr">
              <a:lnSpc>
                <a:spcPct val="150000"/>
              </a:lnSpc>
            </a:pPr>
            <a:r>
              <a:rPr lang="en-GB" i="1" u="sng" dirty="0">
                <a:latin typeface="+mj-lt"/>
              </a:rPr>
              <a:t>Recklessly</a:t>
            </a:r>
            <a:r>
              <a:rPr lang="en-GB" i="1" dirty="0">
                <a:latin typeface="+mj-lt"/>
              </a:rPr>
              <a:t> Flint strikes Wood.</a:t>
            </a:r>
          </a:p>
          <a:p>
            <a:pPr algn="ctr">
              <a:lnSpc>
                <a:spcPct val="150000"/>
              </a:lnSpc>
            </a:pPr>
            <a:r>
              <a:rPr lang="en-GB" i="1" dirty="0">
                <a:latin typeface="+mj-lt"/>
              </a:rPr>
              <a:t>The crowd roar </a:t>
            </a:r>
            <a:r>
              <a:rPr lang="en-GB" i="1" u="sng" dirty="0">
                <a:latin typeface="+mj-lt"/>
              </a:rPr>
              <a:t>below in the stands</a:t>
            </a:r>
            <a:r>
              <a:rPr lang="en-GB" i="1" dirty="0">
                <a:latin typeface="+mj-lt"/>
              </a:rPr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1C9522-D2A0-432E-ABB5-16B9BACC2852}"/>
              </a:ext>
            </a:extLst>
          </p:cNvPr>
          <p:cNvSpPr/>
          <p:nvPr/>
        </p:nvSpPr>
        <p:spPr>
          <a:xfrm>
            <a:off x="3938616" y="2619826"/>
            <a:ext cx="348521" cy="453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,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DDF33B-A6F6-4A88-B23E-F0E4D5BB18FA}"/>
              </a:ext>
            </a:extLst>
          </p:cNvPr>
          <p:cNvSpPr/>
          <p:nvPr/>
        </p:nvSpPr>
        <p:spPr>
          <a:xfrm>
            <a:off x="3367117" y="3431253"/>
            <a:ext cx="348521" cy="453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,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5D3909-6C22-4D93-935A-FF5040F2960B}"/>
              </a:ext>
            </a:extLst>
          </p:cNvPr>
          <p:cNvSpPr/>
          <p:nvPr/>
        </p:nvSpPr>
        <p:spPr>
          <a:xfrm>
            <a:off x="3982901" y="3884878"/>
            <a:ext cx="348521" cy="453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13375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BC38B-F160-4ADD-AAED-0E75AD709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810" y="23393"/>
            <a:ext cx="7765321" cy="1326321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FFC000"/>
                </a:solidFill>
              </a:rPr>
              <a:t>The Sorting 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B776-722B-4E82-8AB4-7B66ECE83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See the source image">
            <a:extLst>
              <a:ext uri="{FF2B5EF4-FFF2-40B4-BE49-F238E27FC236}">
                <a16:creationId xmlns:a16="http://schemas.microsoft.com/office/drawing/2014/main" id="{36154C71-AE43-4AFD-AE2C-9113718B3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8176"/>
            <a:ext cx="9144000" cy="545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B95CD7F-8DBC-46E8-90AE-D9B1B4D5F1B9}"/>
              </a:ext>
            </a:extLst>
          </p:cNvPr>
          <p:cNvSpPr txBox="1"/>
          <p:nvPr/>
        </p:nvSpPr>
        <p:spPr>
          <a:xfrm>
            <a:off x="539552" y="1775191"/>
            <a:ext cx="25202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Vocabulary: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What does mutely mean?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What adjectives describe the hat on </a:t>
            </a:r>
            <a:r>
              <a:rPr lang="en-GB" sz="1600" dirty="0" err="1">
                <a:solidFill>
                  <a:srgbClr val="FFE697"/>
                </a:solidFill>
                <a:latin typeface="Comic Sans MS" panose="030F0702030302020204" pitchFamily="66" charset="0"/>
              </a:rPr>
              <a:t>pg</a:t>
            </a:r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 125?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What does this make it seem like?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What is chivalry?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What does a ‘resident ghost’ mean </a:t>
            </a:r>
            <a:r>
              <a:rPr lang="en-GB" sz="1600" dirty="0" err="1">
                <a:solidFill>
                  <a:srgbClr val="FFE697"/>
                </a:solidFill>
                <a:latin typeface="Comic Sans MS" panose="030F0702030302020204" pitchFamily="66" charset="0"/>
              </a:rPr>
              <a:t>pg</a:t>
            </a:r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 132?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3413BA-AA6A-473B-BF9F-0EA9031B12DF}"/>
              </a:ext>
            </a:extLst>
          </p:cNvPr>
          <p:cNvSpPr txBox="1"/>
          <p:nvPr/>
        </p:nvSpPr>
        <p:spPr>
          <a:xfrm>
            <a:off x="6732240" y="1988840"/>
            <a:ext cx="1954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E697"/>
                </a:solidFill>
                <a:latin typeface="Comic Sans MS" panose="030F0702030302020204" pitchFamily="66" charset="0"/>
              </a:rPr>
              <a:t>Summarise this chapter in less than forty words.</a:t>
            </a:r>
          </a:p>
        </p:txBody>
      </p:sp>
    </p:spTree>
    <p:extLst>
      <p:ext uri="{BB962C8B-B14F-4D97-AF65-F5344CB8AC3E}">
        <p14:creationId xmlns:p14="http://schemas.microsoft.com/office/powerpoint/2010/main" val="2545805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A0C2439C-4A10-438D-B26E-62C3E7F96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281" y="189310"/>
            <a:ext cx="464343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350"/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9C06747C-4357-4E66-9CF5-2E8F5578B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2" y="675085"/>
            <a:ext cx="4644629" cy="6324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 dirty="0">
                <a:latin typeface="Comic Sans MS" panose="030F0702030302020204" pitchFamily="66" charset="0"/>
              </a:rPr>
              <a:t>Oh you may not think I’m pretty,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But don’t judge on what you see,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I’ll eat myself if you can find,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A smarter hat than me.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You can keep your bowlers black, 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Your top hats sleek and tall,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For I’m the Hogwarts Sorting Hat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And I can cap them all.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There’s nothing hidden in your head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The Sorting Hat can’t see,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So try me on and I will tell you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Where you ought to be.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You might belong in Gryffindor,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Where dwell the brave at heart,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Their daring, nerve and chivalry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Set Gryffindor’s apart;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You might belong in Hufflepuff,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Where they are just and loyal,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Those patient Hufflepuffs are true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And unafraid of toil;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Or yet in wise old Ravenclaw,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If you’ve a ready mind,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Where those of wit and learning,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Will always find their kind;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Or perhaps in Slytherin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You’ll make your real friends,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Those cunning folk use any means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To achieve their ends.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So put me on! Don’t be afraid!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And don’t get in a flap!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You’re in safe hands (though I have none)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r>
              <a:rPr lang="en-GB" altLang="en-US" sz="1200" dirty="0">
                <a:latin typeface="Comic Sans MS" panose="030F0702030302020204" pitchFamily="66" charset="0"/>
              </a:rPr>
              <a:t>For I’m a Thinking Cap! </a:t>
            </a:r>
            <a:br>
              <a:rPr lang="en-GB" altLang="en-US" sz="1200" dirty="0">
                <a:latin typeface="Comic Sans MS" panose="030F0702030302020204" pitchFamily="66" charset="0"/>
              </a:rPr>
            </a:br>
            <a:br>
              <a:rPr lang="en-GB" altLang="en-US" sz="1050" dirty="0"/>
            </a:br>
            <a:endParaRPr lang="en-GB" altLang="en-US" sz="1050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A12B173C-ABB9-420E-B479-88212F615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282" y="296466"/>
            <a:ext cx="469820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1350"/>
              <a:t>The Sorting Hat Song</a:t>
            </a:r>
          </a:p>
        </p:txBody>
      </p:sp>
      <p:pic>
        <p:nvPicPr>
          <p:cNvPr id="3077" name="Picture 5">
            <a:extLst>
              <a:ext uri="{FF2B5EF4-FFF2-40B4-BE49-F238E27FC236}">
                <a16:creationId xmlns:a16="http://schemas.microsoft.com/office/drawing/2014/main" id="{52662DC3-369A-47C1-A01D-3B831D61C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2145506" cy="265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16" name="Group 68">
            <a:extLst>
              <a:ext uri="{FF2B5EF4-FFF2-40B4-BE49-F238E27FC236}">
                <a16:creationId xmlns:a16="http://schemas.microsoft.com/office/drawing/2014/main" id="{B2C376D7-4DB1-41AE-88F3-F8B344311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793109"/>
              </p:ext>
            </p:extLst>
          </p:nvPr>
        </p:nvGraphicFramePr>
        <p:xfrm>
          <a:off x="3962349" y="24628"/>
          <a:ext cx="4806553" cy="5199460"/>
        </p:xfrm>
        <a:graphic>
          <a:graphicData uri="http://schemas.openxmlformats.org/drawingml/2006/table">
            <a:tbl>
              <a:tblPr/>
              <a:tblGrid>
                <a:gridCol w="2349103">
                  <a:extLst>
                    <a:ext uri="{9D8B030D-6E8A-4147-A177-3AD203B41FA5}">
                      <a16:colId xmlns:a16="http://schemas.microsoft.com/office/drawing/2014/main" val="540021439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1750281093"/>
                    </a:ext>
                  </a:extLst>
                </a:gridCol>
              </a:tblGrid>
              <a:tr h="3774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Slytherin 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Gryffindor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971763"/>
                  </a:ext>
                </a:extLst>
              </a:tr>
              <a:tr h="2107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581617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Hufflepuff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Ravenclaw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286648"/>
                  </a:ext>
                </a:extLst>
              </a:tr>
              <a:tr h="2143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629064"/>
                  </a:ext>
                </a:extLst>
              </a:tr>
            </a:tbl>
          </a:graphicData>
        </a:graphic>
      </p:graphicFrame>
      <p:pic>
        <p:nvPicPr>
          <p:cNvPr id="2091" name="Picture 43">
            <a:extLst>
              <a:ext uri="{FF2B5EF4-FFF2-40B4-BE49-F238E27FC236}">
                <a16:creationId xmlns:a16="http://schemas.microsoft.com/office/drawing/2014/main" id="{DF0FE1D3-9A64-467C-BF22-CE7ACD1F4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908" y="506025"/>
            <a:ext cx="1564220" cy="188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8" name="Picture 60">
            <a:extLst>
              <a:ext uri="{FF2B5EF4-FFF2-40B4-BE49-F238E27FC236}">
                <a16:creationId xmlns:a16="http://schemas.microsoft.com/office/drawing/2014/main" id="{929468D7-2930-49E1-91D9-BF24A3308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4329344" y="548679"/>
            <a:ext cx="1564220" cy="186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9" name="Picture 61">
            <a:extLst>
              <a:ext uri="{FF2B5EF4-FFF2-40B4-BE49-F238E27FC236}">
                <a16:creationId xmlns:a16="http://schemas.microsoft.com/office/drawing/2014/main" id="{2390617F-80D7-48E4-A2F7-0B4A14A21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830" y="2996952"/>
            <a:ext cx="1583803" cy="18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10" name="Picture 62">
            <a:extLst>
              <a:ext uri="{FF2B5EF4-FFF2-40B4-BE49-F238E27FC236}">
                <a16:creationId xmlns:a16="http://schemas.microsoft.com/office/drawing/2014/main" id="{5D369A75-A752-482B-975B-956CBB0E1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953" y="3022083"/>
            <a:ext cx="1530002" cy="183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17" name="Text Box 69">
            <a:extLst>
              <a:ext uri="{FF2B5EF4-FFF2-40B4-BE49-F238E27FC236}">
                <a16:creationId xmlns:a16="http://schemas.microsoft.com/office/drawing/2014/main" id="{E6F4A56D-D562-4298-9283-C36E02321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58430" y="260648"/>
            <a:ext cx="43207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 dirty="0">
                <a:solidFill>
                  <a:srgbClr val="FFE697"/>
                </a:solidFill>
                <a:latin typeface="Comic Sans MS" panose="030F0702030302020204" pitchFamily="66" charset="0"/>
              </a:rPr>
              <a:t>The </a:t>
            </a:r>
            <a:r>
              <a:rPr lang="en-GB" altLang="en-US" b="1" dirty="0" err="1">
                <a:solidFill>
                  <a:srgbClr val="FFE697"/>
                </a:solidFill>
                <a:latin typeface="Comic Sans MS" panose="030F0702030302020204" pitchFamily="66" charset="0"/>
              </a:rPr>
              <a:t>Hogwart’s</a:t>
            </a:r>
            <a:r>
              <a:rPr lang="en-GB" altLang="en-US" b="1" dirty="0">
                <a:solidFill>
                  <a:srgbClr val="FFE697"/>
                </a:solidFill>
                <a:latin typeface="Comic Sans MS" panose="030F0702030302020204" pitchFamily="66" charset="0"/>
              </a:rPr>
              <a:t> Sorting Hat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894897-8466-47D8-9967-790C0A16A633}"/>
              </a:ext>
            </a:extLst>
          </p:cNvPr>
          <p:cNvSpPr/>
          <p:nvPr/>
        </p:nvSpPr>
        <p:spPr>
          <a:xfrm>
            <a:off x="342525" y="866000"/>
            <a:ext cx="3419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The Sorting Hat Song, on the previous slide, mentions the characteristics of each </a:t>
            </a:r>
            <a:r>
              <a:rPr lang="en-GB" altLang="en-US" sz="1600" dirty="0" err="1">
                <a:solidFill>
                  <a:srgbClr val="FFE697"/>
                </a:solidFill>
                <a:latin typeface="Comic Sans MS" panose="030F0702030302020204" pitchFamily="66" charset="0"/>
              </a:rPr>
              <a:t>Hogwart’s</a:t>
            </a:r>
            <a:r>
              <a:rPr lang="en-GB" altLang="en-US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 house. </a:t>
            </a:r>
          </a:p>
          <a:p>
            <a:endParaRPr lang="en-GB" altLang="en-US" sz="1600" dirty="0">
              <a:solidFill>
                <a:srgbClr val="FFE697"/>
              </a:solidFill>
              <a:latin typeface="Comic Sans MS" panose="030F0702030302020204" pitchFamily="66" charset="0"/>
            </a:endParaRPr>
          </a:p>
          <a:p>
            <a:r>
              <a:rPr lang="en-GB" altLang="en-US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 Read the descriptions of each house carefully and explain what the words mean with definitions.</a:t>
            </a:r>
          </a:p>
          <a:p>
            <a:endParaRPr lang="en-GB" altLang="en-US" sz="1600" b="1" dirty="0">
              <a:solidFill>
                <a:srgbClr val="FFE697"/>
              </a:solidFill>
              <a:latin typeface="Comic Sans MS" panose="030F0702030302020204" pitchFamily="66" charset="0"/>
            </a:endParaRPr>
          </a:p>
          <a:p>
            <a:r>
              <a:rPr lang="en-GB" altLang="en-US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Then decide which house you would be in and tell me why you belong in that house.</a:t>
            </a:r>
            <a:endParaRPr lang="en-GB" altLang="en-US" sz="1600" b="1" dirty="0">
              <a:solidFill>
                <a:srgbClr val="FFE697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D5C76-BBBF-44CB-BA86-67518BB500CE}"/>
              </a:ext>
            </a:extLst>
          </p:cNvPr>
          <p:cNvSpPr txBox="1"/>
          <p:nvPr/>
        </p:nvSpPr>
        <p:spPr>
          <a:xfrm>
            <a:off x="415605" y="3818604"/>
            <a:ext cx="37444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Extend: </a:t>
            </a:r>
          </a:p>
          <a:p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Create your own </a:t>
            </a:r>
            <a:r>
              <a:rPr lang="en-GB" sz="1600" dirty="0" err="1">
                <a:solidFill>
                  <a:srgbClr val="FFE697"/>
                </a:solidFill>
                <a:latin typeface="Comic Sans MS" panose="030F0702030302020204" pitchFamily="66" charset="0"/>
              </a:rPr>
              <a:t>Hogwart’s</a:t>
            </a:r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 house. Include:</a:t>
            </a:r>
          </a:p>
          <a:p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A name</a:t>
            </a:r>
          </a:p>
          <a:p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A crest (with house colours)</a:t>
            </a:r>
          </a:p>
          <a:p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A slogan</a:t>
            </a:r>
          </a:p>
          <a:p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A paragraph describing the personality of the House</a:t>
            </a:r>
          </a:p>
          <a:p>
            <a:endParaRPr lang="en-GB" sz="1600" dirty="0">
              <a:solidFill>
                <a:srgbClr val="FFE697"/>
              </a:solidFill>
              <a:latin typeface="Comic Sans MS" panose="030F0702030302020204" pitchFamily="66" charset="0"/>
            </a:endParaRPr>
          </a:p>
          <a:p>
            <a:r>
              <a:rPr lang="en-GB" sz="1600" dirty="0">
                <a:solidFill>
                  <a:srgbClr val="FFE697"/>
                </a:solidFill>
                <a:latin typeface="Comic Sans MS" panose="030F0702030302020204" pitchFamily="66" charset="0"/>
              </a:rPr>
              <a:t>Create another section for The Sorting Hat Song that describes the characteristics of your house.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581</TotalTime>
  <Words>422</Words>
  <Application>Microsoft Office PowerPoint</Application>
  <PresentationFormat>On-screen Show (4:3)</PresentationFormat>
  <Paragraphs>69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Bookman Old Style</vt:lpstr>
      <vt:lpstr>Calibri</vt:lpstr>
      <vt:lpstr>Comic Sans MS</vt:lpstr>
      <vt:lpstr>Rockwell</vt:lpstr>
      <vt:lpstr>Damask</vt:lpstr>
      <vt:lpstr>The Sorting Hat</vt:lpstr>
      <vt:lpstr>PowerPoint Presentation</vt:lpstr>
      <vt:lpstr>PowerPoint Presentation</vt:lpstr>
      <vt:lpstr>PowerPoint Presentation</vt:lpstr>
      <vt:lpstr>The Sorting Hat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Tickle</dc:creator>
  <cp:lastModifiedBy>Jessica Foulds</cp:lastModifiedBy>
  <cp:revision>150</cp:revision>
  <dcterms:created xsi:type="dcterms:W3CDTF">2014-02-19T20:00:52Z</dcterms:created>
  <dcterms:modified xsi:type="dcterms:W3CDTF">2020-07-01T11:13:03Z</dcterms:modified>
</cp:coreProperties>
</file>