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68" r:id="rId2"/>
    <p:sldId id="284" r:id="rId3"/>
    <p:sldId id="310" r:id="rId4"/>
    <p:sldId id="258" r:id="rId5"/>
    <p:sldId id="299" r:id="rId6"/>
    <p:sldId id="295" r:id="rId7"/>
    <p:sldId id="280" r:id="rId8"/>
    <p:sldId id="300" r:id="rId9"/>
    <p:sldId id="298" r:id="rId10"/>
    <p:sldId id="303" r:id="rId11"/>
    <p:sldId id="304" r:id="rId12"/>
    <p:sldId id="307" r:id="rId13"/>
    <p:sldId id="305" r:id="rId14"/>
    <p:sldId id="308" r:id="rId15"/>
    <p:sldId id="309" r:id="rId16"/>
    <p:sldId id="315" r:id="rId17"/>
    <p:sldId id="31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A80C1B-8F55-444D-9DD3-9C9992961C62}" type="datetimeFigureOut">
              <a:rPr lang="en-GB" smtClean="0"/>
              <a:t>11/06/2020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96BF4-C6A4-4D84-81BA-5F48565CAEAC}" type="slidenum">
              <a:rPr lang="en-GB" smtClean="0"/>
              <a:t>‹#›</a:t>
            </a:fld>
            <a:endParaRPr lang="en-GB"/>
          </a:p>
        </p:txBody>
      </p:sp>
    </p:spTree>
    <p:extLst>
      <p:ext uri="{BB962C8B-B14F-4D97-AF65-F5344CB8AC3E}">
        <p14:creationId xmlns:p14="http://schemas.microsoft.com/office/powerpoint/2010/main" val="192284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3</a:t>
            </a:fld>
            <a:endParaRPr lang="en-GB" dirty="0"/>
          </a:p>
        </p:txBody>
      </p:sp>
    </p:spTree>
    <p:extLst>
      <p:ext uri="{BB962C8B-B14F-4D97-AF65-F5344CB8AC3E}">
        <p14:creationId xmlns:p14="http://schemas.microsoft.com/office/powerpoint/2010/main" val="37860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12</a:t>
            </a:fld>
            <a:endParaRPr lang="en-GB" dirty="0"/>
          </a:p>
        </p:txBody>
      </p:sp>
    </p:spTree>
    <p:extLst>
      <p:ext uri="{BB962C8B-B14F-4D97-AF65-F5344CB8AC3E}">
        <p14:creationId xmlns:p14="http://schemas.microsoft.com/office/powerpoint/2010/main" val="2535270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13</a:t>
            </a:fld>
            <a:endParaRPr lang="en-GB" dirty="0"/>
          </a:p>
        </p:txBody>
      </p:sp>
    </p:spTree>
    <p:extLst>
      <p:ext uri="{BB962C8B-B14F-4D97-AF65-F5344CB8AC3E}">
        <p14:creationId xmlns:p14="http://schemas.microsoft.com/office/powerpoint/2010/main" val="849723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14</a:t>
            </a:fld>
            <a:endParaRPr lang="en-GB" dirty="0"/>
          </a:p>
        </p:txBody>
      </p:sp>
    </p:spTree>
    <p:extLst>
      <p:ext uri="{BB962C8B-B14F-4D97-AF65-F5344CB8AC3E}">
        <p14:creationId xmlns:p14="http://schemas.microsoft.com/office/powerpoint/2010/main" val="2494086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15</a:t>
            </a:fld>
            <a:endParaRPr lang="en-GB" dirty="0"/>
          </a:p>
        </p:txBody>
      </p:sp>
    </p:spTree>
    <p:extLst>
      <p:ext uri="{BB962C8B-B14F-4D97-AF65-F5344CB8AC3E}">
        <p14:creationId xmlns:p14="http://schemas.microsoft.com/office/powerpoint/2010/main" val="2115099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4</a:t>
            </a:fld>
            <a:endParaRPr lang="en-GB" dirty="0"/>
          </a:p>
        </p:txBody>
      </p:sp>
    </p:spTree>
    <p:extLst>
      <p:ext uri="{BB962C8B-B14F-4D97-AF65-F5344CB8AC3E}">
        <p14:creationId xmlns:p14="http://schemas.microsoft.com/office/powerpoint/2010/main" val="3241462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5</a:t>
            </a:fld>
            <a:endParaRPr lang="en-GB" dirty="0"/>
          </a:p>
        </p:txBody>
      </p:sp>
    </p:spTree>
    <p:extLst>
      <p:ext uri="{BB962C8B-B14F-4D97-AF65-F5344CB8AC3E}">
        <p14:creationId xmlns:p14="http://schemas.microsoft.com/office/powerpoint/2010/main" val="414596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6</a:t>
            </a:fld>
            <a:endParaRPr lang="en-GB" dirty="0"/>
          </a:p>
        </p:txBody>
      </p:sp>
    </p:spTree>
    <p:extLst>
      <p:ext uri="{BB962C8B-B14F-4D97-AF65-F5344CB8AC3E}">
        <p14:creationId xmlns:p14="http://schemas.microsoft.com/office/powerpoint/2010/main" val="2303087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7</a:t>
            </a:fld>
            <a:endParaRPr lang="en-GB" dirty="0"/>
          </a:p>
        </p:txBody>
      </p:sp>
    </p:spTree>
    <p:extLst>
      <p:ext uri="{BB962C8B-B14F-4D97-AF65-F5344CB8AC3E}">
        <p14:creationId xmlns:p14="http://schemas.microsoft.com/office/powerpoint/2010/main" val="2226649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8</a:t>
            </a:fld>
            <a:endParaRPr lang="en-GB" dirty="0"/>
          </a:p>
        </p:txBody>
      </p:sp>
    </p:spTree>
    <p:extLst>
      <p:ext uri="{BB962C8B-B14F-4D97-AF65-F5344CB8AC3E}">
        <p14:creationId xmlns:p14="http://schemas.microsoft.com/office/powerpoint/2010/main" val="1052462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9</a:t>
            </a:fld>
            <a:endParaRPr lang="en-GB" dirty="0"/>
          </a:p>
        </p:txBody>
      </p:sp>
    </p:spTree>
    <p:extLst>
      <p:ext uri="{BB962C8B-B14F-4D97-AF65-F5344CB8AC3E}">
        <p14:creationId xmlns:p14="http://schemas.microsoft.com/office/powerpoint/2010/main" val="666114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10</a:t>
            </a:fld>
            <a:endParaRPr lang="en-GB" dirty="0"/>
          </a:p>
        </p:txBody>
      </p:sp>
    </p:spTree>
    <p:extLst>
      <p:ext uri="{BB962C8B-B14F-4D97-AF65-F5344CB8AC3E}">
        <p14:creationId xmlns:p14="http://schemas.microsoft.com/office/powerpoint/2010/main" val="531619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11</a:t>
            </a:fld>
            <a:endParaRPr lang="en-GB" dirty="0"/>
          </a:p>
        </p:txBody>
      </p:sp>
    </p:spTree>
    <p:extLst>
      <p:ext uri="{BB962C8B-B14F-4D97-AF65-F5344CB8AC3E}">
        <p14:creationId xmlns:p14="http://schemas.microsoft.com/office/powerpoint/2010/main" val="4104672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F008ECD9-D92E-472B-9E86-6D3173AB5A53}"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E4501-788A-4807-8B20-A0EC60C68F8F}" type="slidenum">
              <a:rPr lang="en-GB" smtClean="0"/>
              <a:t>‹#›</a:t>
            </a:fld>
            <a:endParaRPr lang="en-GB"/>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008ECD9-D92E-472B-9E86-6D3173AB5A53}"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E4501-788A-4807-8B20-A0EC60C68F8F}"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008ECD9-D92E-472B-9E86-6D3173AB5A53}" type="datetimeFigureOut">
              <a:rPr lang="en-GB" smtClean="0"/>
              <a:t>11/06/2020</a:t>
            </a:fld>
            <a:endParaRPr lang="en-GB"/>
          </a:p>
        </p:txBody>
      </p:sp>
      <p:sp>
        <p:nvSpPr>
          <p:cNvPr id="5" name="Footer Placeholder 4"/>
          <p:cNvSpPr>
            <a:spLocks noGrp="1"/>
          </p:cNvSpPr>
          <p:nvPr>
            <p:ph type="ftr" sz="quarter" idx="11"/>
          </p:nvPr>
        </p:nvSpPr>
        <p:spPr>
          <a:xfrm>
            <a:off x="2640597" y="6377459"/>
            <a:ext cx="3836404" cy="365125"/>
          </a:xfrm>
        </p:spPr>
        <p:txBody>
          <a:bodyPr/>
          <a:lstStyle/>
          <a:p>
            <a:endParaRPr lang="en-GB"/>
          </a:p>
        </p:txBody>
      </p:sp>
      <p:sp>
        <p:nvSpPr>
          <p:cNvPr id="6" name="Slide Number Placeholder 5"/>
          <p:cNvSpPr>
            <a:spLocks noGrp="1"/>
          </p:cNvSpPr>
          <p:nvPr>
            <p:ph type="sldNum" sz="quarter" idx="12"/>
          </p:nvPr>
        </p:nvSpPr>
        <p:spPr/>
        <p:txBody>
          <a:bodyPr/>
          <a:lstStyle/>
          <a:p>
            <a:fld id="{AB1E4501-788A-4807-8B20-A0EC60C68F8F}"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008ECD9-D92E-472B-9E86-6D3173AB5A53}"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E4501-788A-4807-8B20-A0EC60C68F8F}"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008ECD9-D92E-472B-9E86-6D3173AB5A53}"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E4501-788A-4807-8B20-A0EC60C68F8F}"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008ECD9-D92E-472B-9E86-6D3173AB5A53}" type="datetimeFigureOut">
              <a:rPr lang="en-GB" smtClean="0"/>
              <a:t>11/06/2020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1E4501-788A-4807-8B20-A0EC60C68F8F}"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008ECD9-D92E-472B-9E86-6D3173AB5A53}" type="datetimeFigureOut">
              <a:rPr lang="en-GB" smtClean="0"/>
              <a:t>11/06/2020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1E4501-788A-4807-8B20-A0EC60C68F8F}"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008ECD9-D92E-472B-9E86-6D3173AB5A53}" type="datetimeFigureOut">
              <a:rPr lang="en-GB" smtClean="0"/>
              <a:t>11/06/2020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1E4501-788A-4807-8B20-A0EC60C68F8F}"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08ECD9-D92E-472B-9E86-6D3173AB5A53}" type="datetimeFigureOut">
              <a:rPr lang="en-GB" smtClean="0"/>
              <a:t>11/06/2020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1E4501-788A-4807-8B20-A0EC60C68F8F}"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008ECD9-D92E-472B-9E86-6D3173AB5A53}" type="datetimeFigureOut">
              <a:rPr lang="en-GB" smtClean="0"/>
              <a:t>11/06/2020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1E4501-788A-4807-8B20-A0EC60C68F8F}" type="slidenum">
              <a:rPr lang="en-GB" smtClean="0"/>
              <a:t>‹#›</a:t>
            </a:fld>
            <a:endParaRPr lang="en-GB"/>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F008ECD9-D92E-472B-9E86-6D3173AB5A53}" type="datetimeFigureOut">
              <a:rPr lang="en-GB" smtClean="0"/>
              <a:t>11/06/2020</a:t>
            </a:fld>
            <a:endParaRPr lang="en-GB"/>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GB"/>
          </a:p>
        </p:txBody>
      </p:sp>
      <p:sp>
        <p:nvSpPr>
          <p:cNvPr id="7" name="Slide Number Placeholder 6"/>
          <p:cNvSpPr>
            <a:spLocks noGrp="1"/>
          </p:cNvSpPr>
          <p:nvPr>
            <p:ph type="sldNum" sz="quarter" idx="12"/>
          </p:nvPr>
        </p:nvSpPr>
        <p:spPr>
          <a:xfrm>
            <a:off x="8339328" y="1170432"/>
            <a:ext cx="733864" cy="201168"/>
          </a:xfrm>
        </p:spPr>
        <p:txBody>
          <a:bodyPr/>
          <a:lstStyle/>
          <a:p>
            <a:fld id="{AB1E4501-788A-4807-8B20-A0EC60C68F8F}"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F008ECD9-D92E-472B-9E86-6D3173AB5A53}" type="datetimeFigureOut">
              <a:rPr lang="en-GB" smtClean="0"/>
              <a:t>11/06/2020</a:t>
            </a:fld>
            <a:endParaRPr lang="en-GB"/>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GB"/>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B1E4501-788A-4807-8B20-A0EC60C68F8F}"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9621" b="3953"/>
          <a:stretch/>
        </p:blipFill>
        <p:spPr bwMode="auto">
          <a:xfrm>
            <a:off x="0" y="-23517"/>
            <a:ext cx="9144000" cy="5371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4725144"/>
            <a:ext cx="9143999" cy="2154436"/>
          </a:xfrm>
          <a:prstGeom prst="rect">
            <a:avLst/>
          </a:prstGeom>
          <a:solidFill>
            <a:schemeClr val="tx1"/>
          </a:solidFill>
        </p:spPr>
        <p:txBody>
          <a:bodyPr wrap="square" rtlCol="0">
            <a:spAutoFit/>
          </a:bodyPr>
          <a:lstStyle/>
          <a:p>
            <a:pPr algn="ctr"/>
            <a:r>
              <a:rPr lang="en-GB" sz="5400" b="1" i="1" dirty="0">
                <a:solidFill>
                  <a:srgbClr val="FFC000"/>
                </a:solidFill>
                <a:latin typeface="Arial Narrow" panose="020B0606020202030204" pitchFamily="34" charset="0"/>
              </a:rPr>
              <a:t>Hallowe’en</a:t>
            </a:r>
            <a:endParaRPr lang="en-GB" sz="4000" b="1" dirty="0">
              <a:solidFill>
                <a:srgbClr val="FFC000"/>
              </a:solidFill>
              <a:latin typeface="Arial Narrow" panose="020B0606020202030204" pitchFamily="34" charset="0"/>
            </a:endParaRPr>
          </a:p>
          <a:p>
            <a:endParaRPr lang="en-GB" sz="4000" b="1" dirty="0">
              <a:solidFill>
                <a:srgbClr val="FFC000"/>
              </a:solidFill>
              <a:latin typeface="Arial Narrow" panose="020B0606020202030204" pitchFamily="34" charset="0"/>
            </a:endParaRPr>
          </a:p>
          <a:p>
            <a:endParaRPr lang="en-GB" sz="4000" b="1" dirty="0">
              <a:solidFill>
                <a:srgbClr val="FFC000"/>
              </a:solidFill>
              <a:latin typeface="Arial Narrow" panose="020B0606020202030204" pitchFamily="34" charset="0"/>
            </a:endParaRPr>
          </a:p>
        </p:txBody>
      </p:sp>
    </p:spTree>
    <p:extLst>
      <p:ext uri="{BB962C8B-B14F-4D97-AF65-F5344CB8AC3E}">
        <p14:creationId xmlns:p14="http://schemas.microsoft.com/office/powerpoint/2010/main" val="2528992827"/>
      </p:ext>
    </p:extLst>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9208" y="1442407"/>
            <a:ext cx="7930166" cy="877163"/>
          </a:xfrm>
          <a:prstGeom prst="rect">
            <a:avLst/>
          </a:prstGeom>
          <a:noFill/>
        </p:spPr>
        <p:txBody>
          <a:bodyPr wrap="square" rtlCol="0">
            <a:spAutoFit/>
          </a:bodyPr>
          <a:lstStyle/>
          <a:p>
            <a:pPr algn="ctr"/>
            <a:r>
              <a:rPr lang="en-GB" sz="3000" b="1" dirty="0">
                <a:solidFill>
                  <a:srgbClr val="00B0F0"/>
                </a:solidFill>
              </a:rPr>
              <a:t>Prepositions</a:t>
            </a:r>
            <a:r>
              <a:rPr lang="en-GB" sz="3000" b="1" dirty="0">
                <a:solidFill>
                  <a:schemeClr val="accent1">
                    <a:lumMod val="75000"/>
                  </a:schemeClr>
                </a:solidFill>
              </a:rPr>
              <a:t> </a:t>
            </a:r>
          </a:p>
          <a:p>
            <a:pPr algn="ctr"/>
            <a:r>
              <a:rPr lang="en-GB" sz="2100" dirty="0">
                <a:solidFill>
                  <a:srgbClr val="00B0F0"/>
                </a:solidFill>
              </a:rPr>
              <a:t>Prepositions</a:t>
            </a:r>
            <a:r>
              <a:rPr lang="en-GB" sz="2100" dirty="0"/>
              <a:t> link a </a:t>
            </a:r>
            <a:r>
              <a:rPr lang="en-GB" sz="2100" i="1" dirty="0"/>
              <a:t>noun</a:t>
            </a:r>
            <a:r>
              <a:rPr lang="en-GB" sz="2100" dirty="0"/>
              <a:t> or </a:t>
            </a:r>
            <a:r>
              <a:rPr lang="en-GB" sz="2100" i="1" dirty="0"/>
              <a:t>noun</a:t>
            </a:r>
            <a:r>
              <a:rPr lang="en-GB" sz="2100" dirty="0"/>
              <a:t> </a:t>
            </a:r>
            <a:r>
              <a:rPr lang="en-GB" sz="2100" i="1" dirty="0"/>
              <a:t>phrase</a:t>
            </a:r>
            <a:r>
              <a:rPr lang="en-GB" sz="2100" dirty="0"/>
              <a:t> to a sentence.</a:t>
            </a:r>
          </a:p>
        </p:txBody>
      </p:sp>
      <p:sp>
        <p:nvSpPr>
          <p:cNvPr id="5" name="TextBox 4"/>
          <p:cNvSpPr txBox="1"/>
          <p:nvPr/>
        </p:nvSpPr>
        <p:spPr>
          <a:xfrm>
            <a:off x="1797580" y="2566772"/>
            <a:ext cx="3628103" cy="464871"/>
          </a:xfrm>
          <a:prstGeom prst="rect">
            <a:avLst/>
          </a:prstGeom>
          <a:noFill/>
        </p:spPr>
        <p:txBody>
          <a:bodyPr wrap="square" rtlCol="0">
            <a:spAutoFit/>
          </a:bodyPr>
          <a:lstStyle/>
          <a:p>
            <a:pPr>
              <a:lnSpc>
                <a:spcPct val="150000"/>
              </a:lnSpc>
            </a:pPr>
            <a:r>
              <a:rPr lang="en-GB" dirty="0">
                <a:latin typeface="+mj-lt"/>
              </a:rPr>
              <a:t>There was a cat reading a map</a:t>
            </a:r>
          </a:p>
        </p:txBody>
      </p:sp>
      <p:sp>
        <p:nvSpPr>
          <p:cNvPr id="7" name="Rectangle 6"/>
          <p:cNvSpPr/>
          <p:nvPr/>
        </p:nvSpPr>
        <p:spPr>
          <a:xfrm>
            <a:off x="379828" y="1205426"/>
            <a:ext cx="8356209" cy="4389120"/>
          </a:xfrm>
          <a:prstGeom prst="rect">
            <a:avLst/>
          </a:prstGeom>
          <a:noFill/>
          <a:ln w="635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6" name="TextBox 5"/>
          <p:cNvSpPr txBox="1"/>
          <p:nvPr/>
        </p:nvSpPr>
        <p:spPr>
          <a:xfrm>
            <a:off x="4624524" y="2569952"/>
            <a:ext cx="2875936" cy="464871"/>
          </a:xfrm>
          <a:prstGeom prst="rect">
            <a:avLst/>
          </a:prstGeom>
          <a:noFill/>
        </p:spPr>
        <p:txBody>
          <a:bodyPr wrap="square" rtlCol="0">
            <a:spAutoFit/>
          </a:bodyPr>
          <a:lstStyle/>
          <a:p>
            <a:pPr>
              <a:lnSpc>
                <a:spcPct val="150000"/>
              </a:lnSpc>
            </a:pPr>
            <a:r>
              <a:rPr lang="en-GB" i="1" dirty="0">
                <a:solidFill>
                  <a:srgbClr val="00B0F0"/>
                </a:solidFill>
                <a:latin typeface="+mj-lt"/>
              </a:rPr>
              <a:t>on</a:t>
            </a:r>
            <a:r>
              <a:rPr lang="en-GB" i="1" dirty="0">
                <a:solidFill>
                  <a:srgbClr val="0000FF"/>
                </a:solidFill>
                <a:latin typeface="+mj-lt"/>
              </a:rPr>
              <a:t> </a:t>
            </a:r>
            <a:r>
              <a:rPr lang="en-GB" i="1" dirty="0">
                <a:latin typeface="+mj-lt"/>
              </a:rPr>
              <a:t>the corner.</a:t>
            </a:r>
          </a:p>
        </p:txBody>
      </p:sp>
      <p:sp>
        <p:nvSpPr>
          <p:cNvPr id="8" name="TextBox 7"/>
          <p:cNvSpPr txBox="1"/>
          <p:nvPr/>
        </p:nvSpPr>
        <p:spPr>
          <a:xfrm>
            <a:off x="1815456" y="2951417"/>
            <a:ext cx="2104197" cy="464871"/>
          </a:xfrm>
          <a:prstGeom prst="rect">
            <a:avLst/>
          </a:prstGeom>
          <a:noFill/>
        </p:spPr>
        <p:txBody>
          <a:bodyPr wrap="square" rtlCol="0">
            <a:spAutoFit/>
          </a:bodyPr>
          <a:lstStyle/>
          <a:p>
            <a:pPr>
              <a:lnSpc>
                <a:spcPct val="150000"/>
              </a:lnSpc>
            </a:pPr>
            <a:r>
              <a:rPr lang="en-GB" dirty="0">
                <a:latin typeface="+mj-lt"/>
              </a:rPr>
              <a:t>Owls swooped</a:t>
            </a:r>
          </a:p>
        </p:txBody>
      </p:sp>
      <p:sp>
        <p:nvSpPr>
          <p:cNvPr id="9" name="TextBox 8"/>
          <p:cNvSpPr txBox="1"/>
          <p:nvPr/>
        </p:nvSpPr>
        <p:spPr>
          <a:xfrm>
            <a:off x="3200635" y="2951417"/>
            <a:ext cx="2875936" cy="464871"/>
          </a:xfrm>
          <a:prstGeom prst="rect">
            <a:avLst/>
          </a:prstGeom>
          <a:noFill/>
        </p:spPr>
        <p:txBody>
          <a:bodyPr wrap="square" rtlCol="0">
            <a:spAutoFit/>
          </a:bodyPr>
          <a:lstStyle/>
          <a:p>
            <a:pPr>
              <a:lnSpc>
                <a:spcPct val="150000"/>
              </a:lnSpc>
            </a:pPr>
            <a:r>
              <a:rPr lang="en-GB" i="1" dirty="0">
                <a:solidFill>
                  <a:srgbClr val="00B0F0"/>
                </a:solidFill>
                <a:latin typeface="+mj-lt"/>
              </a:rPr>
              <a:t>in</a:t>
            </a:r>
            <a:r>
              <a:rPr lang="en-GB" i="1" dirty="0">
                <a:solidFill>
                  <a:srgbClr val="0000FF"/>
                </a:solidFill>
                <a:latin typeface="+mj-lt"/>
              </a:rPr>
              <a:t> </a:t>
            </a:r>
            <a:r>
              <a:rPr lang="en-GB" i="1" dirty="0">
                <a:latin typeface="+mj-lt"/>
              </a:rPr>
              <a:t>broad daylight.</a:t>
            </a:r>
          </a:p>
        </p:txBody>
      </p:sp>
      <p:sp>
        <p:nvSpPr>
          <p:cNvPr id="11" name="TextBox 10"/>
          <p:cNvSpPr txBox="1"/>
          <p:nvPr/>
        </p:nvSpPr>
        <p:spPr>
          <a:xfrm>
            <a:off x="1829881" y="3336062"/>
            <a:ext cx="2411360" cy="464871"/>
          </a:xfrm>
          <a:prstGeom prst="rect">
            <a:avLst/>
          </a:prstGeom>
          <a:noFill/>
        </p:spPr>
        <p:txBody>
          <a:bodyPr wrap="square" rtlCol="0">
            <a:spAutoFit/>
          </a:bodyPr>
          <a:lstStyle/>
          <a:p>
            <a:pPr>
              <a:lnSpc>
                <a:spcPct val="150000"/>
              </a:lnSpc>
            </a:pPr>
            <a:r>
              <a:rPr lang="en-GB" dirty="0">
                <a:latin typeface="+mj-lt"/>
              </a:rPr>
              <a:t>He yelled</a:t>
            </a:r>
          </a:p>
        </p:txBody>
      </p:sp>
      <p:sp>
        <p:nvSpPr>
          <p:cNvPr id="12" name="TextBox 11"/>
          <p:cNvSpPr txBox="1"/>
          <p:nvPr/>
        </p:nvSpPr>
        <p:spPr>
          <a:xfrm>
            <a:off x="2736060" y="3345507"/>
            <a:ext cx="2875936" cy="464871"/>
          </a:xfrm>
          <a:prstGeom prst="rect">
            <a:avLst/>
          </a:prstGeom>
          <a:noFill/>
        </p:spPr>
        <p:txBody>
          <a:bodyPr wrap="square" rtlCol="0">
            <a:spAutoFit/>
          </a:bodyPr>
          <a:lstStyle/>
          <a:p>
            <a:pPr>
              <a:lnSpc>
                <a:spcPct val="150000"/>
              </a:lnSpc>
            </a:pPr>
            <a:r>
              <a:rPr lang="en-GB" i="1" dirty="0">
                <a:solidFill>
                  <a:srgbClr val="00B0F0"/>
                </a:solidFill>
                <a:latin typeface="+mj-lt"/>
              </a:rPr>
              <a:t>at</a:t>
            </a:r>
            <a:r>
              <a:rPr lang="en-GB" i="1" dirty="0">
                <a:solidFill>
                  <a:srgbClr val="0000FF"/>
                </a:solidFill>
                <a:latin typeface="+mj-lt"/>
              </a:rPr>
              <a:t> </a:t>
            </a:r>
            <a:r>
              <a:rPr lang="en-GB" i="1" dirty="0">
                <a:latin typeface="+mj-lt"/>
              </a:rPr>
              <a:t>five different people.</a:t>
            </a:r>
          </a:p>
        </p:txBody>
      </p:sp>
      <p:sp>
        <p:nvSpPr>
          <p:cNvPr id="13" name="TextBox 12"/>
          <p:cNvSpPr txBox="1"/>
          <p:nvPr/>
        </p:nvSpPr>
        <p:spPr>
          <a:xfrm>
            <a:off x="1815456" y="3801455"/>
            <a:ext cx="3678213" cy="464871"/>
          </a:xfrm>
          <a:prstGeom prst="rect">
            <a:avLst/>
          </a:prstGeom>
          <a:noFill/>
        </p:spPr>
        <p:txBody>
          <a:bodyPr wrap="square" rtlCol="0">
            <a:spAutoFit/>
          </a:bodyPr>
          <a:lstStyle/>
          <a:p>
            <a:pPr>
              <a:lnSpc>
                <a:spcPct val="150000"/>
              </a:lnSpc>
            </a:pPr>
            <a:r>
              <a:rPr lang="en-GB" dirty="0">
                <a:latin typeface="+mj-lt"/>
              </a:rPr>
              <a:t>He found it hard to concentrate</a:t>
            </a:r>
          </a:p>
        </p:txBody>
      </p:sp>
      <p:sp>
        <p:nvSpPr>
          <p:cNvPr id="14" name="TextBox 13"/>
          <p:cNvSpPr txBox="1"/>
          <p:nvPr/>
        </p:nvSpPr>
        <p:spPr>
          <a:xfrm>
            <a:off x="4790284" y="3801455"/>
            <a:ext cx="1406771" cy="464871"/>
          </a:xfrm>
          <a:prstGeom prst="rect">
            <a:avLst/>
          </a:prstGeom>
          <a:noFill/>
        </p:spPr>
        <p:txBody>
          <a:bodyPr wrap="square" rtlCol="0">
            <a:spAutoFit/>
          </a:bodyPr>
          <a:lstStyle/>
          <a:p>
            <a:pPr>
              <a:lnSpc>
                <a:spcPct val="150000"/>
              </a:lnSpc>
            </a:pPr>
            <a:r>
              <a:rPr lang="en-GB" i="1" dirty="0">
                <a:solidFill>
                  <a:srgbClr val="00B0F0"/>
                </a:solidFill>
                <a:latin typeface="+mj-lt"/>
              </a:rPr>
              <a:t>after</a:t>
            </a:r>
            <a:r>
              <a:rPr lang="en-GB" i="1" dirty="0">
                <a:solidFill>
                  <a:schemeClr val="accent1">
                    <a:lumMod val="75000"/>
                  </a:schemeClr>
                </a:solidFill>
                <a:latin typeface="+mj-lt"/>
              </a:rPr>
              <a:t> </a:t>
            </a:r>
            <a:r>
              <a:rPr lang="en-GB" i="1" dirty="0">
                <a:latin typeface="+mj-lt"/>
              </a:rPr>
              <a:t>lunch.</a:t>
            </a:r>
          </a:p>
        </p:txBody>
      </p:sp>
      <p:sp>
        <p:nvSpPr>
          <p:cNvPr id="4" name="Rectangle 3">
            <a:extLst>
              <a:ext uri="{FF2B5EF4-FFF2-40B4-BE49-F238E27FC236}">
                <a16:creationId xmlns:a16="http://schemas.microsoft.com/office/drawing/2014/main" id="{8561B086-0990-4D1C-AAB2-444B95F638C2}"/>
              </a:ext>
            </a:extLst>
          </p:cNvPr>
          <p:cNvSpPr/>
          <p:nvPr/>
        </p:nvSpPr>
        <p:spPr>
          <a:xfrm>
            <a:off x="2403054" y="4513679"/>
            <a:ext cx="4471096" cy="949619"/>
          </a:xfrm>
          <a:prstGeom prst="rect">
            <a:avLst/>
          </a:prstGeom>
        </p:spPr>
        <p:txBody>
          <a:bodyPr wrap="none">
            <a:spAutoFit/>
          </a:bodyPr>
          <a:lstStyle/>
          <a:p>
            <a:pPr algn="ctr">
              <a:lnSpc>
                <a:spcPct val="150000"/>
              </a:lnSpc>
            </a:pPr>
            <a:r>
              <a:rPr lang="en-GB" sz="2100" b="1" dirty="0">
                <a:solidFill>
                  <a:srgbClr val="00B0F0"/>
                </a:solidFill>
              </a:rPr>
              <a:t>Prepositions</a:t>
            </a:r>
            <a:r>
              <a:rPr lang="en-GB" dirty="0"/>
              <a:t> tell us how words are related.</a:t>
            </a:r>
          </a:p>
          <a:p>
            <a:pPr algn="ctr">
              <a:lnSpc>
                <a:spcPct val="150000"/>
              </a:lnSpc>
            </a:pPr>
            <a:r>
              <a:rPr lang="en-GB" dirty="0"/>
              <a:t>They can tell us about time, place and cause.</a:t>
            </a:r>
          </a:p>
        </p:txBody>
      </p:sp>
      <p:pic>
        <p:nvPicPr>
          <p:cNvPr id="18" name="Picture 17" descr="A close up of a logo&#10;&#10;Description generated with very high confidence">
            <a:extLst>
              <a:ext uri="{FF2B5EF4-FFF2-40B4-BE49-F238E27FC236}">
                <a16:creationId xmlns:a16="http://schemas.microsoft.com/office/drawing/2014/main" id="{60961621-7D27-41DB-8899-CA9A038E5A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537177">
            <a:off x="447930" y="1951780"/>
            <a:ext cx="1155101" cy="649148"/>
          </a:xfrm>
          <a:prstGeom prst="rect">
            <a:avLst/>
          </a:prstGeom>
        </p:spPr>
      </p:pic>
    </p:spTree>
    <p:extLst>
      <p:ext uri="{BB962C8B-B14F-4D97-AF65-F5344CB8AC3E}">
        <p14:creationId xmlns:p14="http://schemas.microsoft.com/office/powerpoint/2010/main" val="92022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P spid="8" grpId="0" uiExpand="1" build="p"/>
      <p:bldP spid="9" grpId="0" uiExpand="1" build="p"/>
      <p:bldP spid="11" grpId="0" uiExpand="1" build="p"/>
      <p:bldP spid="12" grpId="0" uiExpand="1" build="p"/>
      <p:bldP spid="13" grpId="0" uiExpand="1" build="p"/>
      <p:bldP spid="14" grpId="0" uiExpand="1"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9828" y="1205426"/>
            <a:ext cx="8356209" cy="4389120"/>
          </a:xfrm>
          <a:prstGeom prst="rect">
            <a:avLst/>
          </a:prstGeom>
          <a:noFill/>
          <a:ln w="635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 name="Rectangle 2"/>
          <p:cNvSpPr/>
          <p:nvPr/>
        </p:nvSpPr>
        <p:spPr>
          <a:xfrm>
            <a:off x="5108736" y="1259376"/>
            <a:ext cx="3632726" cy="880369"/>
          </a:xfrm>
          <a:prstGeom prst="rect">
            <a:avLst/>
          </a:prstGeom>
        </p:spPr>
        <p:txBody>
          <a:bodyPr wrap="none">
            <a:spAutoFit/>
          </a:bodyPr>
          <a:lstStyle/>
          <a:p>
            <a:pPr>
              <a:lnSpc>
                <a:spcPct val="150000"/>
              </a:lnSpc>
            </a:pPr>
            <a:r>
              <a:rPr lang="en-GB" dirty="0">
                <a:solidFill>
                  <a:srgbClr val="FF0000"/>
                </a:solidFill>
              </a:rPr>
              <a:t>Determiners </a:t>
            </a:r>
            <a:r>
              <a:rPr lang="en-GB" dirty="0"/>
              <a:t>stand in front of nouns.</a:t>
            </a:r>
            <a:endParaRPr lang="en-GB" dirty="0">
              <a:solidFill>
                <a:srgbClr val="FF0000"/>
              </a:solidFill>
            </a:endParaRPr>
          </a:p>
          <a:p>
            <a:pPr>
              <a:lnSpc>
                <a:spcPct val="150000"/>
              </a:lnSpc>
            </a:pPr>
            <a:r>
              <a:rPr lang="en-GB" dirty="0"/>
              <a:t>They specify a noun.</a:t>
            </a:r>
          </a:p>
        </p:txBody>
      </p:sp>
      <p:sp>
        <p:nvSpPr>
          <p:cNvPr id="8" name="TextBox 7"/>
          <p:cNvSpPr txBox="1"/>
          <p:nvPr/>
        </p:nvSpPr>
        <p:spPr>
          <a:xfrm>
            <a:off x="487251" y="1259377"/>
            <a:ext cx="4368656" cy="507831"/>
          </a:xfrm>
          <a:prstGeom prst="rect">
            <a:avLst/>
          </a:prstGeom>
          <a:noFill/>
        </p:spPr>
        <p:txBody>
          <a:bodyPr wrap="square" rtlCol="0">
            <a:spAutoFit/>
          </a:bodyPr>
          <a:lstStyle/>
          <a:p>
            <a:r>
              <a:rPr lang="en-GB" sz="2700" b="1" dirty="0">
                <a:solidFill>
                  <a:srgbClr val="FF0000"/>
                </a:solidFill>
              </a:rPr>
              <a:t>Determiners</a:t>
            </a:r>
            <a:r>
              <a:rPr lang="en-GB" sz="600" b="1" dirty="0">
                <a:solidFill>
                  <a:srgbClr val="FF0066"/>
                </a:solidFill>
              </a:rPr>
              <a:t> </a:t>
            </a:r>
            <a:r>
              <a:rPr lang="en-GB" sz="600" dirty="0">
                <a:solidFill>
                  <a:srgbClr val="0000CC"/>
                </a:solidFill>
                <a:latin typeface="Calibri" panose="020F0502020204030204" pitchFamily="34" charset="0"/>
                <a:ea typeface="Times New Roman" panose="02020603050405020304" pitchFamily="18" charset="0"/>
                <a:cs typeface="Arial" panose="020B0604020202020204" pitchFamily="34" charset="0"/>
              </a:rPr>
              <a:t> </a:t>
            </a:r>
            <a:endParaRPr lang="en-GB" sz="600" dirty="0">
              <a:latin typeface="Times New Roman" panose="02020603050405020304" pitchFamily="18" charset="0"/>
              <a:ea typeface="Times New Roman" panose="02020603050405020304" pitchFamily="18" charset="0"/>
            </a:endParaRPr>
          </a:p>
        </p:txBody>
      </p:sp>
      <p:sp>
        <p:nvSpPr>
          <p:cNvPr id="21" name="TextBox 20">
            <a:extLst>
              <a:ext uri="{FF2B5EF4-FFF2-40B4-BE49-F238E27FC236}">
                <a16:creationId xmlns:a16="http://schemas.microsoft.com/office/drawing/2014/main" id="{5816B06D-0556-446C-9E9B-1B379BCF9FB8}"/>
              </a:ext>
            </a:extLst>
          </p:cNvPr>
          <p:cNvSpPr txBox="1"/>
          <p:nvPr/>
        </p:nvSpPr>
        <p:spPr>
          <a:xfrm>
            <a:off x="297113" y="1897820"/>
            <a:ext cx="2916825" cy="464871"/>
          </a:xfrm>
          <a:prstGeom prst="rect">
            <a:avLst/>
          </a:prstGeom>
          <a:noFill/>
        </p:spPr>
        <p:txBody>
          <a:bodyPr wrap="square" rtlCol="0">
            <a:spAutoFit/>
          </a:bodyPr>
          <a:lstStyle/>
          <a:p>
            <a:pPr algn="ctr">
              <a:lnSpc>
                <a:spcPct val="150000"/>
              </a:lnSpc>
            </a:pPr>
            <a:r>
              <a:rPr lang="en-GB" i="1" dirty="0">
                <a:solidFill>
                  <a:srgbClr val="FF0000"/>
                </a:solidFill>
                <a:latin typeface="+mj-lt"/>
              </a:rPr>
              <a:t>A</a:t>
            </a:r>
            <a:r>
              <a:rPr lang="en-GB" i="1" dirty="0">
                <a:latin typeface="+mj-lt"/>
              </a:rPr>
              <a:t> cat stood on the corner.</a:t>
            </a:r>
          </a:p>
        </p:txBody>
      </p:sp>
      <p:sp>
        <p:nvSpPr>
          <p:cNvPr id="22" name="TextBox 21">
            <a:extLst>
              <a:ext uri="{FF2B5EF4-FFF2-40B4-BE49-F238E27FC236}">
                <a16:creationId xmlns:a16="http://schemas.microsoft.com/office/drawing/2014/main" id="{CFC4EB97-C888-4208-BBE0-7CF863A567F6}"/>
              </a:ext>
            </a:extLst>
          </p:cNvPr>
          <p:cNvSpPr txBox="1"/>
          <p:nvPr/>
        </p:nvSpPr>
        <p:spPr>
          <a:xfrm>
            <a:off x="379828" y="2459950"/>
            <a:ext cx="2916825" cy="464871"/>
          </a:xfrm>
          <a:prstGeom prst="rect">
            <a:avLst/>
          </a:prstGeom>
          <a:noFill/>
        </p:spPr>
        <p:txBody>
          <a:bodyPr wrap="square" rtlCol="0">
            <a:spAutoFit/>
          </a:bodyPr>
          <a:lstStyle/>
          <a:p>
            <a:pPr algn="ctr">
              <a:lnSpc>
                <a:spcPct val="150000"/>
              </a:lnSpc>
            </a:pPr>
            <a:r>
              <a:rPr lang="en-GB" i="1" dirty="0">
                <a:solidFill>
                  <a:srgbClr val="FF0000"/>
                </a:solidFill>
                <a:latin typeface="+mj-lt"/>
              </a:rPr>
              <a:t>The </a:t>
            </a:r>
            <a:r>
              <a:rPr lang="en-GB" i="1" dirty="0">
                <a:latin typeface="+mj-lt"/>
              </a:rPr>
              <a:t>cat stood on the corner.</a:t>
            </a:r>
          </a:p>
        </p:txBody>
      </p:sp>
      <p:pic>
        <p:nvPicPr>
          <p:cNvPr id="5" name="Picture 4">
            <a:extLst>
              <a:ext uri="{FF2B5EF4-FFF2-40B4-BE49-F238E27FC236}">
                <a16:creationId xmlns:a16="http://schemas.microsoft.com/office/drawing/2014/main" id="{F4832D43-0CE8-41DB-9725-317A1036D1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6960" y="4496428"/>
            <a:ext cx="799077" cy="1298726"/>
          </a:xfrm>
          <a:prstGeom prst="rect">
            <a:avLst/>
          </a:prstGeom>
        </p:spPr>
      </p:pic>
      <p:sp>
        <p:nvSpPr>
          <p:cNvPr id="23" name="Rounded Rectangular Callout 5">
            <a:extLst>
              <a:ext uri="{FF2B5EF4-FFF2-40B4-BE49-F238E27FC236}">
                <a16:creationId xmlns:a16="http://schemas.microsoft.com/office/drawing/2014/main" id="{5A8C01E2-05CF-41A7-8825-F81A226D8F8F}"/>
              </a:ext>
            </a:extLst>
          </p:cNvPr>
          <p:cNvSpPr/>
          <p:nvPr/>
        </p:nvSpPr>
        <p:spPr>
          <a:xfrm>
            <a:off x="3500772" y="1959234"/>
            <a:ext cx="770183" cy="400778"/>
          </a:xfrm>
          <a:prstGeom prst="wedgeRoundRectCallout">
            <a:avLst>
              <a:gd name="adj1" fmla="val 34204"/>
              <a:gd name="adj2" fmla="val 7916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200" i="1" dirty="0">
                <a:solidFill>
                  <a:schemeClr val="tx1"/>
                </a:solidFill>
                <a:latin typeface="Comic Sans MS" panose="030F0702030302020204" pitchFamily="66" charset="0"/>
                <a:ea typeface="Times New Roman" panose="02020603050405020304" pitchFamily="18" charset="0"/>
                <a:cs typeface="Arial" panose="020B0604020202020204" pitchFamily="34" charset="0"/>
              </a:rPr>
              <a:t>any cat</a:t>
            </a:r>
            <a:endParaRPr lang="en-GB" sz="1200" i="1" dirty="0">
              <a:solidFill>
                <a:schemeClr val="tx1"/>
              </a:solidFill>
              <a:latin typeface="Comic Sans MS" panose="030F0702030302020204" pitchFamily="66" charset="0"/>
              <a:ea typeface="Times New Roman" panose="02020603050405020304" pitchFamily="18" charset="0"/>
            </a:endParaRPr>
          </a:p>
          <a:p>
            <a:pPr algn="ctr"/>
            <a:endParaRPr lang="en-GB" sz="1200" b="1" dirty="0">
              <a:solidFill>
                <a:srgbClr val="0000FF"/>
              </a:solidFill>
              <a:latin typeface="Comic Sans MS" panose="030F0702030302020204" pitchFamily="66" charset="0"/>
            </a:endParaRPr>
          </a:p>
        </p:txBody>
      </p:sp>
      <p:sp>
        <p:nvSpPr>
          <p:cNvPr id="24" name="Rounded Rectangular Callout 5">
            <a:extLst>
              <a:ext uri="{FF2B5EF4-FFF2-40B4-BE49-F238E27FC236}">
                <a16:creationId xmlns:a16="http://schemas.microsoft.com/office/drawing/2014/main" id="{1B7DEA9B-2B45-49EE-88A5-3F499C0D3CC9}"/>
              </a:ext>
            </a:extLst>
          </p:cNvPr>
          <p:cNvSpPr/>
          <p:nvPr/>
        </p:nvSpPr>
        <p:spPr>
          <a:xfrm>
            <a:off x="3500772" y="2651113"/>
            <a:ext cx="1607964" cy="400778"/>
          </a:xfrm>
          <a:prstGeom prst="wedgeRoundRectCallout">
            <a:avLst>
              <a:gd name="adj1" fmla="val 34204"/>
              <a:gd name="adj2" fmla="val 7916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200" i="1" dirty="0">
                <a:solidFill>
                  <a:schemeClr val="tx1"/>
                </a:solidFill>
                <a:latin typeface="Comic Sans MS" panose="030F0702030302020204" pitchFamily="66" charset="0"/>
                <a:ea typeface="Times New Roman" panose="02020603050405020304" pitchFamily="18" charset="0"/>
                <a:cs typeface="Arial" panose="020B0604020202020204" pitchFamily="34" charset="0"/>
              </a:rPr>
              <a:t>a particular cat</a:t>
            </a:r>
            <a:endParaRPr lang="en-GB" sz="1200" i="1" dirty="0">
              <a:solidFill>
                <a:schemeClr val="tx1"/>
              </a:solidFill>
              <a:latin typeface="Comic Sans MS" panose="030F0702030302020204" pitchFamily="66" charset="0"/>
              <a:ea typeface="Times New Roman" panose="02020603050405020304" pitchFamily="18" charset="0"/>
            </a:endParaRPr>
          </a:p>
          <a:p>
            <a:pPr algn="ctr"/>
            <a:endParaRPr lang="en-GB" sz="1200" b="1" dirty="0">
              <a:solidFill>
                <a:srgbClr val="0000FF"/>
              </a:solidFill>
              <a:latin typeface="Comic Sans MS" panose="030F0702030302020204" pitchFamily="66" charset="0"/>
            </a:endParaRPr>
          </a:p>
        </p:txBody>
      </p:sp>
      <p:sp>
        <p:nvSpPr>
          <p:cNvPr id="25" name="TextBox 24">
            <a:extLst>
              <a:ext uri="{FF2B5EF4-FFF2-40B4-BE49-F238E27FC236}">
                <a16:creationId xmlns:a16="http://schemas.microsoft.com/office/drawing/2014/main" id="{2A228C84-D35C-4B7A-AB5E-54A6CC7F316F}"/>
              </a:ext>
            </a:extLst>
          </p:cNvPr>
          <p:cNvSpPr txBox="1"/>
          <p:nvPr/>
        </p:nvSpPr>
        <p:spPr>
          <a:xfrm>
            <a:off x="416814" y="2759685"/>
            <a:ext cx="2916825" cy="464871"/>
          </a:xfrm>
          <a:prstGeom prst="rect">
            <a:avLst/>
          </a:prstGeom>
          <a:noFill/>
        </p:spPr>
        <p:txBody>
          <a:bodyPr wrap="square" rtlCol="0">
            <a:spAutoFit/>
          </a:bodyPr>
          <a:lstStyle/>
          <a:p>
            <a:pPr algn="ctr">
              <a:lnSpc>
                <a:spcPct val="150000"/>
              </a:lnSpc>
            </a:pPr>
            <a:r>
              <a:rPr lang="en-GB" i="1" dirty="0">
                <a:solidFill>
                  <a:srgbClr val="FF0000"/>
                </a:solidFill>
                <a:latin typeface="+mj-lt"/>
              </a:rPr>
              <a:t>That </a:t>
            </a:r>
            <a:r>
              <a:rPr lang="en-GB" i="1" dirty="0">
                <a:latin typeface="+mj-lt"/>
              </a:rPr>
              <a:t>cat stood on the corner.</a:t>
            </a:r>
          </a:p>
        </p:txBody>
      </p:sp>
      <p:sp>
        <p:nvSpPr>
          <p:cNvPr id="27" name="TextBox 26">
            <a:extLst>
              <a:ext uri="{FF2B5EF4-FFF2-40B4-BE49-F238E27FC236}">
                <a16:creationId xmlns:a16="http://schemas.microsoft.com/office/drawing/2014/main" id="{EB8FAD08-A1B1-447D-AB15-C543AEDF4C3A}"/>
              </a:ext>
            </a:extLst>
          </p:cNvPr>
          <p:cNvSpPr txBox="1"/>
          <p:nvPr/>
        </p:nvSpPr>
        <p:spPr>
          <a:xfrm>
            <a:off x="342842" y="3321817"/>
            <a:ext cx="2916825" cy="464871"/>
          </a:xfrm>
          <a:prstGeom prst="rect">
            <a:avLst/>
          </a:prstGeom>
          <a:noFill/>
        </p:spPr>
        <p:txBody>
          <a:bodyPr wrap="square" rtlCol="0">
            <a:spAutoFit/>
          </a:bodyPr>
          <a:lstStyle/>
          <a:p>
            <a:pPr algn="ctr">
              <a:lnSpc>
                <a:spcPct val="150000"/>
              </a:lnSpc>
            </a:pPr>
            <a:r>
              <a:rPr lang="en-GB" i="1" dirty="0">
                <a:solidFill>
                  <a:srgbClr val="FF0000"/>
                </a:solidFill>
                <a:latin typeface="+mj-lt"/>
              </a:rPr>
              <a:t>My </a:t>
            </a:r>
            <a:r>
              <a:rPr lang="en-GB" i="1" dirty="0">
                <a:latin typeface="+mj-lt"/>
              </a:rPr>
              <a:t>cat stood on the corner.</a:t>
            </a:r>
          </a:p>
        </p:txBody>
      </p:sp>
      <p:sp>
        <p:nvSpPr>
          <p:cNvPr id="28" name="Rounded Rectangular Callout 5">
            <a:extLst>
              <a:ext uri="{FF2B5EF4-FFF2-40B4-BE49-F238E27FC236}">
                <a16:creationId xmlns:a16="http://schemas.microsoft.com/office/drawing/2014/main" id="{DC022BEB-A37A-4A57-B2DA-0669C55CB977}"/>
              </a:ext>
            </a:extLst>
          </p:cNvPr>
          <p:cNvSpPr/>
          <p:nvPr/>
        </p:nvSpPr>
        <p:spPr>
          <a:xfrm>
            <a:off x="3500772" y="3450004"/>
            <a:ext cx="1904262" cy="400778"/>
          </a:xfrm>
          <a:prstGeom prst="wedgeRoundRectCallout">
            <a:avLst>
              <a:gd name="adj1" fmla="val 34204"/>
              <a:gd name="adj2" fmla="val 7916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200" i="1" dirty="0">
                <a:solidFill>
                  <a:schemeClr val="tx1"/>
                </a:solidFill>
                <a:latin typeface="Comic Sans MS" panose="030F0702030302020204" pitchFamily="66" charset="0"/>
                <a:ea typeface="Times New Roman" panose="02020603050405020304" pitchFamily="18" charset="0"/>
                <a:cs typeface="Arial" panose="020B0604020202020204" pitchFamily="34" charset="0"/>
              </a:rPr>
              <a:t>a cat which belongs to…</a:t>
            </a:r>
            <a:endParaRPr lang="en-GB" sz="1200" b="1" dirty="0">
              <a:solidFill>
                <a:srgbClr val="0000FF"/>
              </a:solidFill>
              <a:latin typeface="Comic Sans MS" panose="030F0702030302020204" pitchFamily="66" charset="0"/>
            </a:endParaRPr>
          </a:p>
        </p:txBody>
      </p:sp>
      <p:sp>
        <p:nvSpPr>
          <p:cNvPr id="29" name="TextBox 28">
            <a:extLst>
              <a:ext uri="{FF2B5EF4-FFF2-40B4-BE49-F238E27FC236}">
                <a16:creationId xmlns:a16="http://schemas.microsoft.com/office/drawing/2014/main" id="{F4ABAE8B-7E67-4499-AA8D-0C836A529475}"/>
              </a:ext>
            </a:extLst>
          </p:cNvPr>
          <p:cNvSpPr txBox="1"/>
          <p:nvPr/>
        </p:nvSpPr>
        <p:spPr>
          <a:xfrm>
            <a:off x="379828" y="3621551"/>
            <a:ext cx="2916825" cy="464871"/>
          </a:xfrm>
          <a:prstGeom prst="rect">
            <a:avLst/>
          </a:prstGeom>
          <a:noFill/>
        </p:spPr>
        <p:txBody>
          <a:bodyPr wrap="square" rtlCol="0">
            <a:spAutoFit/>
          </a:bodyPr>
          <a:lstStyle/>
          <a:p>
            <a:pPr algn="ctr">
              <a:lnSpc>
                <a:spcPct val="150000"/>
              </a:lnSpc>
            </a:pPr>
            <a:r>
              <a:rPr lang="en-GB" i="1" dirty="0">
                <a:solidFill>
                  <a:srgbClr val="FF0000"/>
                </a:solidFill>
                <a:latin typeface="+mj-lt"/>
              </a:rPr>
              <a:t>Your </a:t>
            </a:r>
            <a:r>
              <a:rPr lang="en-GB" i="1" dirty="0">
                <a:latin typeface="+mj-lt"/>
              </a:rPr>
              <a:t>cat stood on the corner.</a:t>
            </a:r>
          </a:p>
        </p:txBody>
      </p:sp>
      <p:sp>
        <p:nvSpPr>
          <p:cNvPr id="30" name="TextBox 29">
            <a:extLst>
              <a:ext uri="{FF2B5EF4-FFF2-40B4-BE49-F238E27FC236}">
                <a16:creationId xmlns:a16="http://schemas.microsoft.com/office/drawing/2014/main" id="{5A446EE0-C019-4ABB-9305-7A26BD79A42B}"/>
              </a:ext>
            </a:extLst>
          </p:cNvPr>
          <p:cNvSpPr txBox="1"/>
          <p:nvPr/>
        </p:nvSpPr>
        <p:spPr>
          <a:xfrm>
            <a:off x="487250" y="4080108"/>
            <a:ext cx="2916825" cy="464871"/>
          </a:xfrm>
          <a:prstGeom prst="rect">
            <a:avLst/>
          </a:prstGeom>
          <a:noFill/>
        </p:spPr>
        <p:txBody>
          <a:bodyPr wrap="square" rtlCol="0">
            <a:spAutoFit/>
          </a:bodyPr>
          <a:lstStyle/>
          <a:p>
            <a:pPr>
              <a:lnSpc>
                <a:spcPct val="150000"/>
              </a:lnSpc>
            </a:pPr>
            <a:r>
              <a:rPr lang="en-GB" i="1" dirty="0">
                <a:solidFill>
                  <a:srgbClr val="FF0000"/>
                </a:solidFill>
                <a:latin typeface="+mj-lt"/>
              </a:rPr>
              <a:t>Every </a:t>
            </a:r>
            <a:r>
              <a:rPr lang="en-GB" i="1" dirty="0">
                <a:latin typeface="+mj-lt"/>
              </a:rPr>
              <a:t>cat stood on the corner.</a:t>
            </a:r>
          </a:p>
        </p:txBody>
      </p:sp>
      <p:sp>
        <p:nvSpPr>
          <p:cNvPr id="31" name="Rounded Rectangular Callout 5">
            <a:extLst>
              <a:ext uri="{FF2B5EF4-FFF2-40B4-BE49-F238E27FC236}">
                <a16:creationId xmlns:a16="http://schemas.microsoft.com/office/drawing/2014/main" id="{E08180A4-91AE-4EDC-8C97-AB03B0E98C7C}"/>
              </a:ext>
            </a:extLst>
          </p:cNvPr>
          <p:cNvSpPr/>
          <p:nvPr/>
        </p:nvSpPr>
        <p:spPr>
          <a:xfrm>
            <a:off x="3531090" y="4301010"/>
            <a:ext cx="2123752" cy="400778"/>
          </a:xfrm>
          <a:prstGeom prst="wedgeRoundRectCallout">
            <a:avLst>
              <a:gd name="adj1" fmla="val 34204"/>
              <a:gd name="adj2" fmla="val 7916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200" i="1" dirty="0">
                <a:solidFill>
                  <a:schemeClr val="tx1"/>
                </a:solidFill>
                <a:latin typeface="Comic Sans MS" panose="030F0702030302020204" pitchFamily="66" charset="0"/>
                <a:ea typeface="Times New Roman" panose="02020603050405020304" pitchFamily="18" charset="0"/>
                <a:cs typeface="Arial" panose="020B0604020202020204" pitchFamily="34" charset="0"/>
              </a:rPr>
              <a:t>a specified number of cats</a:t>
            </a:r>
            <a:endParaRPr lang="en-GB" sz="1200" b="1" dirty="0">
              <a:solidFill>
                <a:srgbClr val="0000FF"/>
              </a:solidFill>
              <a:latin typeface="Comic Sans MS" panose="030F0702030302020204" pitchFamily="66" charset="0"/>
            </a:endParaRPr>
          </a:p>
        </p:txBody>
      </p:sp>
      <p:sp>
        <p:nvSpPr>
          <p:cNvPr id="32" name="TextBox 31">
            <a:extLst>
              <a:ext uri="{FF2B5EF4-FFF2-40B4-BE49-F238E27FC236}">
                <a16:creationId xmlns:a16="http://schemas.microsoft.com/office/drawing/2014/main" id="{0857D88D-D7E3-4416-9811-87E5C6F4D937}"/>
              </a:ext>
            </a:extLst>
          </p:cNvPr>
          <p:cNvSpPr txBox="1"/>
          <p:nvPr/>
        </p:nvSpPr>
        <p:spPr>
          <a:xfrm>
            <a:off x="487250" y="4361211"/>
            <a:ext cx="3043839" cy="464871"/>
          </a:xfrm>
          <a:prstGeom prst="rect">
            <a:avLst/>
          </a:prstGeom>
          <a:noFill/>
        </p:spPr>
        <p:txBody>
          <a:bodyPr wrap="square" rtlCol="0">
            <a:spAutoFit/>
          </a:bodyPr>
          <a:lstStyle/>
          <a:p>
            <a:pPr>
              <a:lnSpc>
                <a:spcPct val="150000"/>
              </a:lnSpc>
            </a:pPr>
            <a:r>
              <a:rPr lang="en-GB" i="1" dirty="0">
                <a:solidFill>
                  <a:srgbClr val="FF0000"/>
                </a:solidFill>
                <a:latin typeface="+mj-lt"/>
              </a:rPr>
              <a:t>Some </a:t>
            </a:r>
            <a:r>
              <a:rPr lang="en-GB" i="1" dirty="0">
                <a:latin typeface="+mj-lt"/>
              </a:rPr>
              <a:t>cats stood on the corner.</a:t>
            </a:r>
          </a:p>
        </p:txBody>
      </p:sp>
    </p:spTree>
    <p:extLst>
      <p:ext uri="{BB962C8B-B14F-4D97-AF65-F5344CB8AC3E}">
        <p14:creationId xmlns:p14="http://schemas.microsoft.com/office/powerpoint/2010/main" val="199473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1" grpId="0" uiExpand="1" build="p"/>
      <p:bldP spid="22" grpId="0" uiExpand="1" build="p"/>
      <p:bldP spid="23" grpId="0" animBg="1"/>
      <p:bldP spid="24" grpId="0" animBg="1"/>
      <p:bldP spid="25" grpId="0" uiExpand="1" build="p"/>
      <p:bldP spid="27" grpId="0" uiExpand="1" build="p"/>
      <p:bldP spid="28" grpId="0" animBg="1"/>
      <p:bldP spid="29" grpId="0" uiExpand="1" build="p"/>
      <p:bldP spid="30" grpId="0" uiExpand="1" build="p"/>
      <p:bldP spid="31" grpId="0" animBg="1"/>
      <p:bldP spid="3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7251" y="1268159"/>
            <a:ext cx="7930166" cy="507831"/>
          </a:xfrm>
          <a:prstGeom prst="rect">
            <a:avLst/>
          </a:prstGeom>
          <a:noFill/>
        </p:spPr>
        <p:txBody>
          <a:bodyPr wrap="square" rtlCol="0">
            <a:spAutoFit/>
          </a:bodyPr>
          <a:lstStyle/>
          <a:p>
            <a:r>
              <a:rPr lang="en-GB" sz="2700" b="1" dirty="0">
                <a:solidFill>
                  <a:srgbClr val="FF6600"/>
                </a:solidFill>
              </a:rPr>
              <a:t>Pronouns</a:t>
            </a:r>
            <a:r>
              <a:rPr lang="en-GB" sz="600" dirty="0">
                <a:solidFill>
                  <a:srgbClr val="0000CC"/>
                </a:solidFill>
                <a:latin typeface="Calibri" panose="020F0502020204030204" pitchFamily="34" charset="0"/>
                <a:ea typeface="Times New Roman" panose="02020603050405020304" pitchFamily="18" charset="0"/>
                <a:cs typeface="Arial" panose="020B0604020202020204" pitchFamily="34" charset="0"/>
              </a:rPr>
              <a:t> </a:t>
            </a:r>
            <a:endParaRPr lang="en-GB" sz="600" dirty="0">
              <a:latin typeface="Times New Roman" panose="02020603050405020304" pitchFamily="18" charset="0"/>
              <a:ea typeface="Times New Roman" panose="02020603050405020304" pitchFamily="18" charset="0"/>
            </a:endParaRPr>
          </a:p>
        </p:txBody>
      </p:sp>
      <p:sp>
        <p:nvSpPr>
          <p:cNvPr id="7" name="Rectangle 6"/>
          <p:cNvSpPr/>
          <p:nvPr/>
        </p:nvSpPr>
        <p:spPr>
          <a:xfrm>
            <a:off x="379828" y="1205426"/>
            <a:ext cx="8356209" cy="4389120"/>
          </a:xfrm>
          <a:prstGeom prst="rect">
            <a:avLst/>
          </a:prstGeom>
          <a:noFill/>
          <a:ln w="635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 name="Rectangle 2"/>
          <p:cNvSpPr/>
          <p:nvPr/>
        </p:nvSpPr>
        <p:spPr>
          <a:xfrm>
            <a:off x="3089146" y="1280259"/>
            <a:ext cx="5666936" cy="464871"/>
          </a:xfrm>
          <a:prstGeom prst="rect">
            <a:avLst/>
          </a:prstGeom>
        </p:spPr>
        <p:txBody>
          <a:bodyPr wrap="none">
            <a:spAutoFit/>
          </a:bodyPr>
          <a:lstStyle/>
          <a:p>
            <a:pPr>
              <a:lnSpc>
                <a:spcPct val="150000"/>
              </a:lnSpc>
            </a:pPr>
            <a:r>
              <a:rPr lang="en-GB" dirty="0">
                <a:solidFill>
                  <a:srgbClr val="FF6600"/>
                </a:solidFill>
              </a:rPr>
              <a:t>Pronouns</a:t>
            </a:r>
            <a:r>
              <a:rPr lang="en-GB" dirty="0"/>
              <a:t> can stand in the place of a noun or noun phrase.</a:t>
            </a:r>
          </a:p>
        </p:txBody>
      </p:sp>
      <p:sp>
        <p:nvSpPr>
          <p:cNvPr id="22" name="Rounded Rectangular Callout 2">
            <a:extLst>
              <a:ext uri="{FF2B5EF4-FFF2-40B4-BE49-F238E27FC236}">
                <a16:creationId xmlns:a16="http://schemas.microsoft.com/office/drawing/2014/main" id="{14B2424B-C77C-4020-932A-B559725D8593}"/>
              </a:ext>
            </a:extLst>
          </p:cNvPr>
          <p:cNvSpPr/>
          <p:nvPr/>
        </p:nvSpPr>
        <p:spPr>
          <a:xfrm>
            <a:off x="6854152" y="2272326"/>
            <a:ext cx="1791131" cy="1235269"/>
          </a:xfrm>
          <a:prstGeom prst="wedgeRoundRectCallout">
            <a:avLst>
              <a:gd name="adj1" fmla="val 46048"/>
              <a:gd name="adj2" fmla="val 67205"/>
              <a:gd name="adj3" fmla="val 16667"/>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500" dirty="0">
                <a:solidFill>
                  <a:schemeClr val="tx1"/>
                </a:solidFill>
              </a:rPr>
              <a:t>What pronouns could replace these </a:t>
            </a:r>
            <a:r>
              <a:rPr lang="en-GB" sz="1500" b="1" dirty="0">
                <a:solidFill>
                  <a:schemeClr val="tx1"/>
                </a:solidFill>
              </a:rPr>
              <a:t>nouns</a:t>
            </a:r>
            <a:r>
              <a:rPr lang="en-GB" sz="1500" dirty="0">
                <a:solidFill>
                  <a:schemeClr val="tx1"/>
                </a:solidFill>
              </a:rPr>
              <a:t> and </a:t>
            </a:r>
            <a:r>
              <a:rPr lang="en-GB" sz="1500" b="1" dirty="0">
                <a:solidFill>
                  <a:schemeClr val="tx1"/>
                </a:solidFill>
              </a:rPr>
              <a:t>noun phrases</a:t>
            </a:r>
            <a:r>
              <a:rPr lang="en-GB" sz="1500" dirty="0">
                <a:solidFill>
                  <a:schemeClr val="tx1"/>
                </a:solidFill>
              </a:rPr>
              <a:t>?</a:t>
            </a:r>
          </a:p>
        </p:txBody>
      </p:sp>
      <p:pic>
        <p:nvPicPr>
          <p:cNvPr id="35" name="Picture 34" descr="A close up of a logo&#10;&#10;Description generated with very high confidence">
            <a:extLst>
              <a:ext uri="{FF2B5EF4-FFF2-40B4-BE49-F238E27FC236}">
                <a16:creationId xmlns:a16="http://schemas.microsoft.com/office/drawing/2014/main" id="{C380B88B-DE7D-422A-8602-277C6843C3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4993" y="5112689"/>
            <a:ext cx="1474680" cy="771371"/>
          </a:xfrm>
          <a:prstGeom prst="rect">
            <a:avLst/>
          </a:prstGeom>
        </p:spPr>
      </p:pic>
    </p:spTree>
    <p:extLst>
      <p:ext uri="{BB962C8B-B14F-4D97-AF65-F5344CB8AC3E}">
        <p14:creationId xmlns:p14="http://schemas.microsoft.com/office/powerpoint/2010/main" val="326982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9828" y="1205426"/>
            <a:ext cx="8356209" cy="4389120"/>
          </a:xfrm>
          <a:prstGeom prst="rect">
            <a:avLst/>
          </a:prstGeom>
          <a:noFill/>
          <a:ln w="635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3" name="Callout: Line 32">
            <a:extLst>
              <a:ext uri="{FF2B5EF4-FFF2-40B4-BE49-F238E27FC236}">
                <a16:creationId xmlns:a16="http://schemas.microsoft.com/office/drawing/2014/main" id="{504FD555-A238-4804-88EF-7F49D8F3D389}"/>
              </a:ext>
            </a:extLst>
          </p:cNvPr>
          <p:cNvSpPr/>
          <p:nvPr/>
        </p:nvSpPr>
        <p:spPr>
          <a:xfrm>
            <a:off x="7176523" y="4252326"/>
            <a:ext cx="840659" cy="331839"/>
          </a:xfrm>
          <a:prstGeom prst="borderCallout1">
            <a:avLst>
              <a:gd name="adj1" fmla="val 105417"/>
              <a:gd name="adj2" fmla="val 50878"/>
              <a:gd name="adj3" fmla="val 159167"/>
              <a:gd name="adj4" fmla="val 5114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2" name="Callout: Line 31">
            <a:extLst>
              <a:ext uri="{FF2B5EF4-FFF2-40B4-BE49-F238E27FC236}">
                <a16:creationId xmlns:a16="http://schemas.microsoft.com/office/drawing/2014/main" id="{B7D61A54-42A6-479C-9175-BF7D58EC5E73}"/>
              </a:ext>
            </a:extLst>
          </p:cNvPr>
          <p:cNvSpPr/>
          <p:nvPr/>
        </p:nvSpPr>
        <p:spPr>
          <a:xfrm>
            <a:off x="4145190" y="4246393"/>
            <a:ext cx="840659" cy="331839"/>
          </a:xfrm>
          <a:prstGeom prst="borderCallout1">
            <a:avLst>
              <a:gd name="adj1" fmla="val 105417"/>
              <a:gd name="adj2" fmla="val 50878"/>
              <a:gd name="adj3" fmla="val 159167"/>
              <a:gd name="adj4" fmla="val 5114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extBox 1"/>
          <p:cNvSpPr txBox="1"/>
          <p:nvPr/>
        </p:nvSpPr>
        <p:spPr>
          <a:xfrm>
            <a:off x="487251" y="1268159"/>
            <a:ext cx="7930166" cy="507831"/>
          </a:xfrm>
          <a:prstGeom prst="rect">
            <a:avLst/>
          </a:prstGeom>
          <a:noFill/>
        </p:spPr>
        <p:txBody>
          <a:bodyPr wrap="square" rtlCol="0">
            <a:spAutoFit/>
          </a:bodyPr>
          <a:lstStyle/>
          <a:p>
            <a:r>
              <a:rPr lang="en-GB" sz="2700" b="1" dirty="0">
                <a:solidFill>
                  <a:srgbClr val="FF6600"/>
                </a:solidFill>
              </a:rPr>
              <a:t>Pronouns</a:t>
            </a:r>
            <a:r>
              <a:rPr lang="en-GB" sz="600" dirty="0">
                <a:solidFill>
                  <a:srgbClr val="0000CC"/>
                </a:solidFill>
                <a:latin typeface="Calibri" panose="020F0502020204030204" pitchFamily="34" charset="0"/>
                <a:ea typeface="Times New Roman" panose="02020603050405020304" pitchFamily="18" charset="0"/>
                <a:cs typeface="Arial" panose="020B0604020202020204" pitchFamily="34" charset="0"/>
              </a:rPr>
              <a:t> </a:t>
            </a:r>
            <a:endParaRPr lang="en-GB" sz="600" dirty="0">
              <a:latin typeface="Times New Roman" panose="02020603050405020304" pitchFamily="18" charset="0"/>
              <a:ea typeface="Times New Roman" panose="02020603050405020304" pitchFamily="18" charset="0"/>
            </a:endParaRPr>
          </a:p>
        </p:txBody>
      </p:sp>
      <p:sp>
        <p:nvSpPr>
          <p:cNvPr id="3" name="Rectangle 2"/>
          <p:cNvSpPr/>
          <p:nvPr/>
        </p:nvSpPr>
        <p:spPr>
          <a:xfrm>
            <a:off x="3089146" y="1280259"/>
            <a:ext cx="5666936" cy="464871"/>
          </a:xfrm>
          <a:prstGeom prst="rect">
            <a:avLst/>
          </a:prstGeom>
        </p:spPr>
        <p:txBody>
          <a:bodyPr wrap="none">
            <a:spAutoFit/>
          </a:bodyPr>
          <a:lstStyle/>
          <a:p>
            <a:pPr>
              <a:lnSpc>
                <a:spcPct val="150000"/>
              </a:lnSpc>
            </a:pPr>
            <a:r>
              <a:rPr lang="en-GB" dirty="0">
                <a:solidFill>
                  <a:srgbClr val="FF6600"/>
                </a:solidFill>
              </a:rPr>
              <a:t>Pronouns</a:t>
            </a:r>
            <a:r>
              <a:rPr lang="en-GB" dirty="0"/>
              <a:t> can stand in the place of a noun or noun phrase.</a:t>
            </a:r>
          </a:p>
        </p:txBody>
      </p:sp>
      <p:sp>
        <p:nvSpPr>
          <p:cNvPr id="17" name="Rectangle 16">
            <a:extLst>
              <a:ext uri="{FF2B5EF4-FFF2-40B4-BE49-F238E27FC236}">
                <a16:creationId xmlns:a16="http://schemas.microsoft.com/office/drawing/2014/main" id="{F41C36DC-E0C7-42D0-B728-2A9AFAA537F6}"/>
              </a:ext>
            </a:extLst>
          </p:cNvPr>
          <p:cNvSpPr/>
          <p:nvPr/>
        </p:nvSpPr>
        <p:spPr>
          <a:xfrm>
            <a:off x="643844" y="2799486"/>
            <a:ext cx="5548028" cy="375552"/>
          </a:xfrm>
          <a:prstGeom prst="rect">
            <a:avLst/>
          </a:prstGeom>
          <a:solidFill>
            <a:srgbClr val="CEE1F2"/>
          </a:solidFill>
        </p:spPr>
        <p:txBody>
          <a:bodyPr wrap="square">
            <a:spAutoFit/>
          </a:bodyPr>
          <a:lstStyle/>
          <a:p>
            <a:pPr algn="ctr">
              <a:lnSpc>
                <a:spcPct val="107000"/>
              </a:lnSpc>
              <a:spcAft>
                <a:spcPts val="600"/>
              </a:spcAft>
            </a:pPr>
            <a:r>
              <a:rPr lang="en-GB" b="1" i="1" dirty="0">
                <a:latin typeface="+mj-lt"/>
                <a:ea typeface="Calibri" panose="020F0502020204030204" pitchFamily="34" charset="0"/>
                <a:cs typeface="Times New Roman" panose="02020603050405020304" pitchFamily="18" charset="0"/>
              </a:rPr>
              <a:t>Mr Dursley </a:t>
            </a:r>
            <a:r>
              <a:rPr lang="en-GB" i="1" dirty="0">
                <a:latin typeface="+mj-lt"/>
                <a:ea typeface="Calibri" panose="020F0502020204030204" pitchFamily="34" charset="0"/>
                <a:cs typeface="Times New Roman" panose="02020603050405020304" pitchFamily="18" charset="0"/>
              </a:rPr>
              <a:t>came into the room carrying </a:t>
            </a:r>
            <a:r>
              <a:rPr lang="en-GB" b="1" i="1" dirty="0">
                <a:latin typeface="+mj-lt"/>
                <a:ea typeface="Calibri" panose="020F0502020204030204" pitchFamily="34" charset="0"/>
                <a:cs typeface="Times New Roman" panose="02020603050405020304" pitchFamily="18" charset="0"/>
              </a:rPr>
              <a:t>two cups of tea</a:t>
            </a:r>
            <a:r>
              <a:rPr lang="en-GB" i="1" dirty="0">
                <a:latin typeface="+mj-lt"/>
                <a:ea typeface="Calibri" panose="020F0502020204030204" pitchFamily="34" charset="0"/>
                <a:cs typeface="Times New Roman" panose="02020603050405020304" pitchFamily="18" charset="0"/>
              </a:rPr>
              <a:t>.</a:t>
            </a:r>
          </a:p>
        </p:txBody>
      </p:sp>
      <p:sp>
        <p:nvSpPr>
          <p:cNvPr id="19" name="Rectangle 18">
            <a:extLst>
              <a:ext uri="{FF2B5EF4-FFF2-40B4-BE49-F238E27FC236}">
                <a16:creationId xmlns:a16="http://schemas.microsoft.com/office/drawing/2014/main" id="{00A5F09F-1572-46C9-B3FD-9E8D8698D61C}"/>
              </a:ext>
            </a:extLst>
          </p:cNvPr>
          <p:cNvSpPr/>
          <p:nvPr/>
        </p:nvSpPr>
        <p:spPr>
          <a:xfrm>
            <a:off x="643844" y="3770054"/>
            <a:ext cx="5317165" cy="671915"/>
          </a:xfrm>
          <a:prstGeom prst="rect">
            <a:avLst/>
          </a:prstGeom>
          <a:solidFill>
            <a:srgbClr val="CEE1F2"/>
          </a:solidFill>
        </p:spPr>
        <p:txBody>
          <a:bodyPr wrap="square">
            <a:spAutoFit/>
          </a:bodyPr>
          <a:lstStyle/>
          <a:p>
            <a:pPr algn="ctr">
              <a:lnSpc>
                <a:spcPct val="107000"/>
              </a:lnSpc>
              <a:spcAft>
                <a:spcPts val="600"/>
              </a:spcAft>
            </a:pPr>
            <a:r>
              <a:rPr lang="en-GB" b="1" i="1" dirty="0">
                <a:latin typeface="+mj-lt"/>
                <a:ea typeface="Calibri" panose="020F0502020204030204" pitchFamily="34" charset="0"/>
                <a:cs typeface="Times New Roman" panose="02020603050405020304" pitchFamily="18" charset="0"/>
              </a:rPr>
              <a:t>Mr Dursley </a:t>
            </a:r>
            <a:r>
              <a:rPr lang="en-GB" i="1" dirty="0">
                <a:latin typeface="+mj-lt"/>
                <a:ea typeface="Calibri" panose="020F0502020204030204" pitchFamily="34" charset="0"/>
                <a:cs typeface="Times New Roman" panose="02020603050405020304" pitchFamily="18" charset="0"/>
              </a:rPr>
              <a:t>would have to say something to </a:t>
            </a:r>
            <a:r>
              <a:rPr lang="en-GB" b="1" i="1" dirty="0">
                <a:latin typeface="+mj-lt"/>
                <a:ea typeface="Calibri" panose="020F0502020204030204" pitchFamily="34" charset="0"/>
                <a:cs typeface="Times New Roman" panose="02020603050405020304" pitchFamily="18" charset="0"/>
              </a:rPr>
              <a:t>Mrs Dursley</a:t>
            </a:r>
            <a:r>
              <a:rPr lang="en-GB" i="1" dirty="0">
                <a:latin typeface="+mj-lt"/>
                <a:ea typeface="Calibri" panose="020F0502020204030204" pitchFamily="34" charset="0"/>
                <a:cs typeface="Times New Roman" panose="02020603050405020304" pitchFamily="18" charset="0"/>
              </a:rPr>
              <a:t>.</a:t>
            </a:r>
          </a:p>
        </p:txBody>
      </p:sp>
      <p:sp>
        <p:nvSpPr>
          <p:cNvPr id="20" name="Callout: Line 19">
            <a:extLst>
              <a:ext uri="{FF2B5EF4-FFF2-40B4-BE49-F238E27FC236}">
                <a16:creationId xmlns:a16="http://schemas.microsoft.com/office/drawing/2014/main" id="{58B043D7-10D5-46BD-BB4B-293C931DC8EE}"/>
              </a:ext>
            </a:extLst>
          </p:cNvPr>
          <p:cNvSpPr/>
          <p:nvPr/>
        </p:nvSpPr>
        <p:spPr>
          <a:xfrm>
            <a:off x="1024309" y="2309544"/>
            <a:ext cx="840659" cy="331839"/>
          </a:xfrm>
          <a:prstGeom prst="borderCallout1">
            <a:avLst>
              <a:gd name="adj1" fmla="val 105417"/>
              <a:gd name="adj2" fmla="val 50878"/>
              <a:gd name="adj3" fmla="val 159167"/>
              <a:gd name="adj4" fmla="val 5114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1" name="Callout: Line 20">
            <a:extLst>
              <a:ext uri="{FF2B5EF4-FFF2-40B4-BE49-F238E27FC236}">
                <a16:creationId xmlns:a16="http://schemas.microsoft.com/office/drawing/2014/main" id="{6C1B1446-F218-4C8E-ABA4-CC50A5A37EC1}"/>
              </a:ext>
            </a:extLst>
          </p:cNvPr>
          <p:cNvSpPr/>
          <p:nvPr/>
        </p:nvSpPr>
        <p:spPr>
          <a:xfrm>
            <a:off x="1024309" y="3312611"/>
            <a:ext cx="840659" cy="331839"/>
          </a:xfrm>
          <a:prstGeom prst="borderCallout1">
            <a:avLst>
              <a:gd name="adj1" fmla="val 105417"/>
              <a:gd name="adj2" fmla="val 50878"/>
              <a:gd name="adj3" fmla="val 159167"/>
              <a:gd name="adj4" fmla="val 5114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2" name="Rounded Rectangular Callout 2">
            <a:extLst>
              <a:ext uri="{FF2B5EF4-FFF2-40B4-BE49-F238E27FC236}">
                <a16:creationId xmlns:a16="http://schemas.microsoft.com/office/drawing/2014/main" id="{14B2424B-C77C-4020-932A-B559725D8593}"/>
              </a:ext>
            </a:extLst>
          </p:cNvPr>
          <p:cNvSpPr/>
          <p:nvPr/>
        </p:nvSpPr>
        <p:spPr>
          <a:xfrm>
            <a:off x="6854152" y="2272326"/>
            <a:ext cx="1791131" cy="1235269"/>
          </a:xfrm>
          <a:prstGeom prst="wedgeRoundRectCallout">
            <a:avLst>
              <a:gd name="adj1" fmla="val 46048"/>
              <a:gd name="adj2" fmla="val 67205"/>
              <a:gd name="adj3" fmla="val 16667"/>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500" dirty="0">
                <a:solidFill>
                  <a:schemeClr val="tx1"/>
                </a:solidFill>
              </a:rPr>
              <a:t>What </a:t>
            </a:r>
            <a:r>
              <a:rPr lang="en-GB" sz="1500" dirty="0">
                <a:solidFill>
                  <a:srgbClr val="FF6600"/>
                </a:solidFill>
              </a:rPr>
              <a:t>pronouns</a:t>
            </a:r>
            <a:r>
              <a:rPr lang="en-GB" sz="1500" dirty="0">
                <a:solidFill>
                  <a:schemeClr val="tx1"/>
                </a:solidFill>
              </a:rPr>
              <a:t> could replace these </a:t>
            </a:r>
            <a:r>
              <a:rPr lang="en-GB" sz="1500" b="1" dirty="0">
                <a:solidFill>
                  <a:schemeClr val="tx1"/>
                </a:solidFill>
              </a:rPr>
              <a:t>nouns</a:t>
            </a:r>
            <a:r>
              <a:rPr lang="en-GB" sz="1500" dirty="0">
                <a:solidFill>
                  <a:schemeClr val="tx1"/>
                </a:solidFill>
              </a:rPr>
              <a:t> and </a:t>
            </a:r>
            <a:r>
              <a:rPr lang="en-GB" sz="1500" b="1" dirty="0">
                <a:solidFill>
                  <a:schemeClr val="tx1"/>
                </a:solidFill>
              </a:rPr>
              <a:t>noun phrases</a:t>
            </a:r>
            <a:r>
              <a:rPr lang="en-GB" sz="1500" dirty="0">
                <a:solidFill>
                  <a:schemeClr val="tx1"/>
                </a:solidFill>
              </a:rPr>
              <a:t>?</a:t>
            </a:r>
          </a:p>
        </p:txBody>
      </p:sp>
      <p:sp>
        <p:nvSpPr>
          <p:cNvPr id="23" name="Callout: Line 22">
            <a:extLst>
              <a:ext uri="{FF2B5EF4-FFF2-40B4-BE49-F238E27FC236}">
                <a16:creationId xmlns:a16="http://schemas.microsoft.com/office/drawing/2014/main" id="{E17943E0-D273-4C8A-86D4-8D017C182A58}"/>
              </a:ext>
            </a:extLst>
          </p:cNvPr>
          <p:cNvSpPr/>
          <p:nvPr/>
        </p:nvSpPr>
        <p:spPr>
          <a:xfrm>
            <a:off x="4896181" y="3251946"/>
            <a:ext cx="840659" cy="331839"/>
          </a:xfrm>
          <a:prstGeom prst="borderCallout1">
            <a:avLst>
              <a:gd name="adj1" fmla="val 105417"/>
              <a:gd name="adj2" fmla="val 50878"/>
              <a:gd name="adj3" fmla="val 159167"/>
              <a:gd name="adj4" fmla="val 5114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4" name="Rectangle 23">
            <a:extLst>
              <a:ext uri="{FF2B5EF4-FFF2-40B4-BE49-F238E27FC236}">
                <a16:creationId xmlns:a16="http://schemas.microsoft.com/office/drawing/2014/main" id="{E58B426D-537A-480C-83D4-91E69D7D5756}"/>
              </a:ext>
            </a:extLst>
          </p:cNvPr>
          <p:cNvSpPr/>
          <p:nvPr/>
        </p:nvSpPr>
        <p:spPr>
          <a:xfrm>
            <a:off x="643843" y="4740621"/>
            <a:ext cx="7876351" cy="671915"/>
          </a:xfrm>
          <a:prstGeom prst="rect">
            <a:avLst/>
          </a:prstGeom>
          <a:solidFill>
            <a:srgbClr val="CEE1F2"/>
          </a:solidFill>
        </p:spPr>
        <p:txBody>
          <a:bodyPr wrap="square">
            <a:spAutoFit/>
          </a:bodyPr>
          <a:lstStyle/>
          <a:p>
            <a:pPr algn="ctr">
              <a:lnSpc>
                <a:spcPct val="107000"/>
              </a:lnSpc>
              <a:spcAft>
                <a:spcPts val="600"/>
              </a:spcAft>
            </a:pPr>
            <a:r>
              <a:rPr lang="en-GB" b="1" i="1" dirty="0">
                <a:latin typeface="+mj-lt"/>
                <a:ea typeface="Calibri" panose="020F0502020204030204" pitchFamily="34" charset="0"/>
                <a:cs typeface="Times New Roman" panose="02020603050405020304" pitchFamily="18" charset="0"/>
              </a:rPr>
              <a:t>The news </a:t>
            </a:r>
            <a:r>
              <a:rPr lang="en-GB" i="1" dirty="0">
                <a:latin typeface="+mj-lt"/>
                <a:ea typeface="Calibri" panose="020F0502020204030204" pitchFamily="34" charset="0"/>
                <a:cs typeface="Times New Roman" panose="02020603050405020304" pitchFamily="18" charset="0"/>
              </a:rPr>
              <a:t>could not be ignored. </a:t>
            </a:r>
            <a:r>
              <a:rPr lang="en-GB" b="1" i="1" dirty="0">
                <a:latin typeface="+mj-lt"/>
                <a:ea typeface="Calibri" panose="020F0502020204030204" pitchFamily="34" charset="0"/>
                <a:cs typeface="Times New Roman" panose="02020603050405020304" pitchFamily="18" charset="0"/>
              </a:rPr>
              <a:t>Mr and Mrs Dursley </a:t>
            </a:r>
            <a:r>
              <a:rPr lang="en-GB" i="1" dirty="0">
                <a:latin typeface="+mj-lt"/>
                <a:ea typeface="Calibri" panose="020F0502020204030204" pitchFamily="34" charset="0"/>
                <a:cs typeface="Times New Roman" panose="02020603050405020304" pitchFamily="18" charset="0"/>
              </a:rPr>
              <a:t>needed to talk about </a:t>
            </a:r>
            <a:r>
              <a:rPr lang="en-GB" b="1" i="1" dirty="0">
                <a:latin typeface="+mj-lt"/>
                <a:ea typeface="Calibri" panose="020F0502020204030204" pitchFamily="34" charset="0"/>
                <a:cs typeface="Times New Roman" panose="02020603050405020304" pitchFamily="18" charset="0"/>
              </a:rPr>
              <a:t>the news</a:t>
            </a:r>
            <a:r>
              <a:rPr lang="en-GB" i="1" dirty="0">
                <a:latin typeface="+mj-lt"/>
                <a:ea typeface="Calibri" panose="020F0502020204030204" pitchFamily="34" charset="0"/>
                <a:cs typeface="Times New Roman" panose="02020603050405020304" pitchFamily="18" charset="0"/>
              </a:rPr>
              <a:t>.</a:t>
            </a:r>
          </a:p>
        </p:txBody>
      </p:sp>
      <p:sp>
        <p:nvSpPr>
          <p:cNvPr id="25" name="Callout: Line 24">
            <a:extLst>
              <a:ext uri="{FF2B5EF4-FFF2-40B4-BE49-F238E27FC236}">
                <a16:creationId xmlns:a16="http://schemas.microsoft.com/office/drawing/2014/main" id="{EAA7A8B4-0A5C-4C2D-8F2A-E6F1CA5F60A6}"/>
              </a:ext>
            </a:extLst>
          </p:cNvPr>
          <p:cNvSpPr/>
          <p:nvPr/>
        </p:nvSpPr>
        <p:spPr>
          <a:xfrm>
            <a:off x="971389" y="4293728"/>
            <a:ext cx="840659" cy="331839"/>
          </a:xfrm>
          <a:prstGeom prst="borderCallout1">
            <a:avLst>
              <a:gd name="adj1" fmla="val 105417"/>
              <a:gd name="adj2" fmla="val 50878"/>
              <a:gd name="adj3" fmla="val 159167"/>
              <a:gd name="adj4" fmla="val 5114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6" name="Callout: Line 25">
            <a:extLst>
              <a:ext uri="{FF2B5EF4-FFF2-40B4-BE49-F238E27FC236}">
                <a16:creationId xmlns:a16="http://schemas.microsoft.com/office/drawing/2014/main" id="{59C8086A-B91C-4EBA-A55A-723264CFB162}"/>
              </a:ext>
            </a:extLst>
          </p:cNvPr>
          <p:cNvSpPr/>
          <p:nvPr/>
        </p:nvSpPr>
        <p:spPr>
          <a:xfrm>
            <a:off x="1024309" y="2309544"/>
            <a:ext cx="840659" cy="331839"/>
          </a:xfrm>
          <a:prstGeom prst="borderCallout1">
            <a:avLst>
              <a:gd name="adj1" fmla="val 105417"/>
              <a:gd name="adj2" fmla="val 50878"/>
              <a:gd name="adj3" fmla="val 159167"/>
              <a:gd name="adj4" fmla="val 5114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6600"/>
                </a:solidFill>
              </a:rPr>
              <a:t>He</a:t>
            </a:r>
            <a:endParaRPr lang="en-GB" sz="1350" dirty="0">
              <a:solidFill>
                <a:srgbClr val="FF6600"/>
              </a:solidFill>
            </a:endParaRPr>
          </a:p>
        </p:txBody>
      </p:sp>
      <p:sp>
        <p:nvSpPr>
          <p:cNvPr id="27" name="Callout: Line 26">
            <a:extLst>
              <a:ext uri="{FF2B5EF4-FFF2-40B4-BE49-F238E27FC236}">
                <a16:creationId xmlns:a16="http://schemas.microsoft.com/office/drawing/2014/main" id="{B77D3209-C9E9-45AB-8E8B-E68470AB6510}"/>
              </a:ext>
            </a:extLst>
          </p:cNvPr>
          <p:cNvSpPr/>
          <p:nvPr/>
        </p:nvSpPr>
        <p:spPr>
          <a:xfrm>
            <a:off x="1024309" y="3312611"/>
            <a:ext cx="840659" cy="331839"/>
          </a:xfrm>
          <a:prstGeom prst="borderCallout1">
            <a:avLst>
              <a:gd name="adj1" fmla="val 105417"/>
              <a:gd name="adj2" fmla="val 50878"/>
              <a:gd name="adj3" fmla="val 159167"/>
              <a:gd name="adj4" fmla="val 5114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6600"/>
                </a:solidFill>
              </a:rPr>
              <a:t>He</a:t>
            </a:r>
            <a:endParaRPr lang="en-GB" sz="1350" dirty="0">
              <a:solidFill>
                <a:srgbClr val="FF6600"/>
              </a:solidFill>
            </a:endParaRPr>
          </a:p>
        </p:txBody>
      </p:sp>
      <p:sp>
        <p:nvSpPr>
          <p:cNvPr id="28" name="Callout: Line 27">
            <a:extLst>
              <a:ext uri="{FF2B5EF4-FFF2-40B4-BE49-F238E27FC236}">
                <a16:creationId xmlns:a16="http://schemas.microsoft.com/office/drawing/2014/main" id="{744268C0-C7FC-465A-9DB8-E8898A3650BB}"/>
              </a:ext>
            </a:extLst>
          </p:cNvPr>
          <p:cNvSpPr/>
          <p:nvPr/>
        </p:nvSpPr>
        <p:spPr>
          <a:xfrm>
            <a:off x="4896181" y="3251946"/>
            <a:ext cx="840659" cy="331839"/>
          </a:xfrm>
          <a:prstGeom prst="borderCallout1">
            <a:avLst>
              <a:gd name="adj1" fmla="val 105417"/>
              <a:gd name="adj2" fmla="val 50878"/>
              <a:gd name="adj3" fmla="val 159167"/>
              <a:gd name="adj4" fmla="val 5114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6600"/>
                </a:solidFill>
              </a:rPr>
              <a:t>her</a:t>
            </a:r>
            <a:endParaRPr lang="en-GB" sz="1350" dirty="0">
              <a:solidFill>
                <a:srgbClr val="FF6600"/>
              </a:solidFill>
            </a:endParaRPr>
          </a:p>
        </p:txBody>
      </p:sp>
      <p:sp>
        <p:nvSpPr>
          <p:cNvPr id="29" name="Callout: Line 28">
            <a:extLst>
              <a:ext uri="{FF2B5EF4-FFF2-40B4-BE49-F238E27FC236}">
                <a16:creationId xmlns:a16="http://schemas.microsoft.com/office/drawing/2014/main" id="{D4E6C3D5-019E-403B-8212-2C549A24C1DC}"/>
              </a:ext>
            </a:extLst>
          </p:cNvPr>
          <p:cNvSpPr/>
          <p:nvPr/>
        </p:nvSpPr>
        <p:spPr>
          <a:xfrm>
            <a:off x="971389" y="4293728"/>
            <a:ext cx="840659" cy="331839"/>
          </a:xfrm>
          <a:prstGeom prst="borderCallout1">
            <a:avLst>
              <a:gd name="adj1" fmla="val 105417"/>
              <a:gd name="adj2" fmla="val 50878"/>
              <a:gd name="adj3" fmla="val 159167"/>
              <a:gd name="adj4" fmla="val 5114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6600"/>
                </a:solidFill>
              </a:rPr>
              <a:t>It</a:t>
            </a:r>
            <a:endParaRPr lang="en-GB" sz="1350" dirty="0">
              <a:solidFill>
                <a:srgbClr val="FF6600"/>
              </a:solidFill>
            </a:endParaRPr>
          </a:p>
        </p:txBody>
      </p:sp>
      <p:sp>
        <p:nvSpPr>
          <p:cNvPr id="30" name="Callout: Line 29">
            <a:extLst>
              <a:ext uri="{FF2B5EF4-FFF2-40B4-BE49-F238E27FC236}">
                <a16:creationId xmlns:a16="http://schemas.microsoft.com/office/drawing/2014/main" id="{A029E501-8B65-4698-93C6-4D6B643A0CD2}"/>
              </a:ext>
            </a:extLst>
          </p:cNvPr>
          <p:cNvSpPr/>
          <p:nvPr/>
        </p:nvSpPr>
        <p:spPr>
          <a:xfrm>
            <a:off x="4145190" y="4252326"/>
            <a:ext cx="840659" cy="331839"/>
          </a:xfrm>
          <a:prstGeom prst="borderCallout1">
            <a:avLst>
              <a:gd name="adj1" fmla="val 105417"/>
              <a:gd name="adj2" fmla="val 50878"/>
              <a:gd name="adj3" fmla="val 159167"/>
              <a:gd name="adj4" fmla="val 5114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6600"/>
                </a:solidFill>
              </a:rPr>
              <a:t>They</a:t>
            </a:r>
            <a:endParaRPr lang="en-GB" sz="1350" dirty="0">
              <a:solidFill>
                <a:srgbClr val="FF6600"/>
              </a:solidFill>
            </a:endParaRPr>
          </a:p>
        </p:txBody>
      </p:sp>
      <p:sp>
        <p:nvSpPr>
          <p:cNvPr id="31" name="Callout: Line 30">
            <a:extLst>
              <a:ext uri="{FF2B5EF4-FFF2-40B4-BE49-F238E27FC236}">
                <a16:creationId xmlns:a16="http://schemas.microsoft.com/office/drawing/2014/main" id="{346E6390-89C4-4113-A1E9-C041A7B5B83E}"/>
              </a:ext>
            </a:extLst>
          </p:cNvPr>
          <p:cNvSpPr/>
          <p:nvPr/>
        </p:nvSpPr>
        <p:spPr>
          <a:xfrm>
            <a:off x="7176523" y="4252326"/>
            <a:ext cx="840659" cy="331839"/>
          </a:xfrm>
          <a:prstGeom prst="borderCallout1">
            <a:avLst>
              <a:gd name="adj1" fmla="val 105417"/>
              <a:gd name="adj2" fmla="val 50878"/>
              <a:gd name="adj3" fmla="val 159167"/>
              <a:gd name="adj4" fmla="val 5114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6600"/>
                </a:solidFill>
              </a:rPr>
              <a:t>it</a:t>
            </a:r>
            <a:endParaRPr lang="en-GB" sz="1350" dirty="0">
              <a:solidFill>
                <a:srgbClr val="FF6600"/>
              </a:solidFill>
            </a:endParaRPr>
          </a:p>
        </p:txBody>
      </p:sp>
      <p:sp>
        <p:nvSpPr>
          <p:cNvPr id="35" name="Callout: Line 34">
            <a:extLst>
              <a:ext uri="{FF2B5EF4-FFF2-40B4-BE49-F238E27FC236}">
                <a16:creationId xmlns:a16="http://schemas.microsoft.com/office/drawing/2014/main" id="{B9BD3489-3D7A-4CD7-960C-C8D7957781AE}"/>
              </a:ext>
            </a:extLst>
          </p:cNvPr>
          <p:cNvSpPr/>
          <p:nvPr/>
        </p:nvSpPr>
        <p:spPr>
          <a:xfrm>
            <a:off x="4870056" y="2309544"/>
            <a:ext cx="840659" cy="331839"/>
          </a:xfrm>
          <a:prstGeom prst="borderCallout1">
            <a:avLst>
              <a:gd name="adj1" fmla="val 105417"/>
              <a:gd name="adj2" fmla="val 50878"/>
              <a:gd name="adj3" fmla="val 159167"/>
              <a:gd name="adj4" fmla="val 5114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4" name="Callout: Line 33">
            <a:extLst>
              <a:ext uri="{FF2B5EF4-FFF2-40B4-BE49-F238E27FC236}">
                <a16:creationId xmlns:a16="http://schemas.microsoft.com/office/drawing/2014/main" id="{0B33BD34-0419-4370-8F16-74309A39D9AA}"/>
              </a:ext>
            </a:extLst>
          </p:cNvPr>
          <p:cNvSpPr/>
          <p:nvPr/>
        </p:nvSpPr>
        <p:spPr>
          <a:xfrm>
            <a:off x="4870056" y="2298941"/>
            <a:ext cx="840659" cy="331839"/>
          </a:xfrm>
          <a:prstGeom prst="borderCallout1">
            <a:avLst>
              <a:gd name="adj1" fmla="val 105417"/>
              <a:gd name="adj2" fmla="val 50878"/>
              <a:gd name="adj3" fmla="val 159167"/>
              <a:gd name="adj4" fmla="val 5114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FF6600"/>
                </a:solidFill>
              </a:rPr>
              <a:t>them</a:t>
            </a:r>
            <a:endParaRPr lang="en-GB" sz="1350" dirty="0">
              <a:solidFill>
                <a:srgbClr val="FF6600"/>
              </a:solidFill>
            </a:endParaRPr>
          </a:p>
        </p:txBody>
      </p:sp>
      <p:pic>
        <p:nvPicPr>
          <p:cNvPr id="12" name="Picture 11" descr="A close up of a logo&#10;&#10;Description generated with very high confidence">
            <a:extLst>
              <a:ext uri="{FF2B5EF4-FFF2-40B4-BE49-F238E27FC236}">
                <a16:creationId xmlns:a16="http://schemas.microsoft.com/office/drawing/2014/main" id="{32B13863-7AAE-4800-AE63-5157AFAC7D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4993" y="5112689"/>
            <a:ext cx="1474680" cy="771371"/>
          </a:xfrm>
          <a:prstGeom prst="rect">
            <a:avLst/>
          </a:prstGeom>
        </p:spPr>
      </p:pic>
    </p:spTree>
    <p:extLst>
      <p:ext uri="{BB962C8B-B14F-4D97-AF65-F5344CB8AC3E}">
        <p14:creationId xmlns:p14="http://schemas.microsoft.com/office/powerpoint/2010/main" val="411868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7251" y="1268158"/>
            <a:ext cx="7930166" cy="415498"/>
          </a:xfrm>
          <a:prstGeom prst="rect">
            <a:avLst/>
          </a:prstGeom>
          <a:noFill/>
        </p:spPr>
        <p:txBody>
          <a:bodyPr wrap="square" rtlCol="0">
            <a:spAutoFit/>
          </a:bodyPr>
          <a:lstStyle/>
          <a:p>
            <a:r>
              <a:rPr lang="en-GB" sz="2100" b="1" dirty="0">
                <a:solidFill>
                  <a:schemeClr val="accent2">
                    <a:lumMod val="50000"/>
                  </a:schemeClr>
                </a:solidFill>
              </a:rPr>
              <a:t>Conjunctions</a:t>
            </a:r>
            <a:r>
              <a:rPr lang="en-GB" sz="2100" dirty="0">
                <a:solidFill>
                  <a:schemeClr val="accent2">
                    <a:lumMod val="50000"/>
                  </a:schemeClr>
                </a:solidFill>
                <a:ea typeface="Times New Roman" panose="02020603050405020304" pitchFamily="18" charset="0"/>
                <a:cs typeface="Arial" panose="020B0604020202020204" pitchFamily="34" charset="0"/>
              </a:rPr>
              <a:t> </a:t>
            </a:r>
            <a:endParaRPr lang="en-GB" sz="2100" dirty="0">
              <a:solidFill>
                <a:schemeClr val="accent2">
                  <a:lumMod val="50000"/>
                </a:schemeClr>
              </a:solidFill>
              <a:ea typeface="Times New Roman" panose="02020603050405020304" pitchFamily="18" charset="0"/>
            </a:endParaRPr>
          </a:p>
        </p:txBody>
      </p:sp>
      <p:sp>
        <p:nvSpPr>
          <p:cNvPr id="7" name="Rectangle 6"/>
          <p:cNvSpPr/>
          <p:nvPr/>
        </p:nvSpPr>
        <p:spPr>
          <a:xfrm>
            <a:off x="379828" y="1205426"/>
            <a:ext cx="8356209" cy="4389120"/>
          </a:xfrm>
          <a:prstGeom prst="rect">
            <a:avLst/>
          </a:prstGeom>
          <a:noFill/>
          <a:ln w="635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 name="Rectangle 2"/>
          <p:cNvSpPr/>
          <p:nvPr/>
        </p:nvSpPr>
        <p:spPr>
          <a:xfrm>
            <a:off x="477508" y="1673369"/>
            <a:ext cx="5115629" cy="880369"/>
          </a:xfrm>
          <a:prstGeom prst="rect">
            <a:avLst/>
          </a:prstGeom>
        </p:spPr>
        <p:txBody>
          <a:bodyPr wrap="square">
            <a:spAutoFit/>
          </a:bodyPr>
          <a:lstStyle/>
          <a:p>
            <a:pPr algn="ctr">
              <a:lnSpc>
                <a:spcPct val="150000"/>
              </a:lnSpc>
            </a:pPr>
            <a:r>
              <a:rPr lang="en-GB" dirty="0">
                <a:solidFill>
                  <a:schemeClr val="accent2">
                    <a:lumMod val="50000"/>
                  </a:schemeClr>
                </a:solidFill>
              </a:rPr>
              <a:t>Co-ordinating conjunctions</a:t>
            </a:r>
            <a:r>
              <a:rPr lang="en-GB" dirty="0"/>
              <a:t> join two words or clauses.</a:t>
            </a:r>
          </a:p>
        </p:txBody>
      </p:sp>
      <p:sp>
        <p:nvSpPr>
          <p:cNvPr id="12" name="TextBox 11">
            <a:extLst>
              <a:ext uri="{FF2B5EF4-FFF2-40B4-BE49-F238E27FC236}">
                <a16:creationId xmlns:a16="http://schemas.microsoft.com/office/drawing/2014/main" id="{0171C5CF-E6BD-4031-AF3E-59559EABA0EF}"/>
              </a:ext>
            </a:extLst>
          </p:cNvPr>
          <p:cNvSpPr txBox="1"/>
          <p:nvPr/>
        </p:nvSpPr>
        <p:spPr>
          <a:xfrm>
            <a:off x="7158670" y="1336011"/>
            <a:ext cx="1444022" cy="1379101"/>
          </a:xfrm>
          <a:prstGeom prst="roundRect">
            <a:avLst/>
          </a:prstGeom>
          <a:solidFill>
            <a:schemeClr val="accent2">
              <a:lumMod val="60000"/>
              <a:lumOff val="40000"/>
            </a:schemeClr>
          </a:solidFill>
        </p:spPr>
        <p:txBody>
          <a:bodyPr wrap="square" rtlCol="0">
            <a:spAutoFit/>
          </a:bodyPr>
          <a:lstStyle/>
          <a:p>
            <a:pPr algn="ctr"/>
            <a:r>
              <a:rPr lang="en-GB" sz="1500" b="1" dirty="0"/>
              <a:t>Co-ordinating conjunctions</a:t>
            </a:r>
          </a:p>
          <a:p>
            <a:pPr algn="ctr"/>
            <a:r>
              <a:rPr lang="en-GB" sz="1500" dirty="0">
                <a:solidFill>
                  <a:schemeClr val="accent2">
                    <a:lumMod val="50000"/>
                  </a:schemeClr>
                </a:solidFill>
              </a:rPr>
              <a:t>and</a:t>
            </a:r>
          </a:p>
          <a:p>
            <a:pPr algn="ctr"/>
            <a:r>
              <a:rPr lang="en-GB" sz="1500" dirty="0">
                <a:solidFill>
                  <a:schemeClr val="accent2">
                    <a:lumMod val="50000"/>
                  </a:schemeClr>
                </a:solidFill>
              </a:rPr>
              <a:t>but</a:t>
            </a:r>
          </a:p>
          <a:p>
            <a:pPr algn="ctr"/>
            <a:r>
              <a:rPr lang="en-GB" sz="1500" dirty="0">
                <a:solidFill>
                  <a:schemeClr val="accent2">
                    <a:lumMod val="50000"/>
                  </a:schemeClr>
                </a:solidFill>
              </a:rPr>
              <a:t>or</a:t>
            </a:r>
          </a:p>
        </p:txBody>
      </p:sp>
      <p:sp>
        <p:nvSpPr>
          <p:cNvPr id="13" name="TextBox 12">
            <a:extLst>
              <a:ext uri="{FF2B5EF4-FFF2-40B4-BE49-F238E27FC236}">
                <a16:creationId xmlns:a16="http://schemas.microsoft.com/office/drawing/2014/main" id="{9696CFEB-CCA2-43A5-B53E-D1699546B082}"/>
              </a:ext>
            </a:extLst>
          </p:cNvPr>
          <p:cNvSpPr txBox="1"/>
          <p:nvPr/>
        </p:nvSpPr>
        <p:spPr>
          <a:xfrm>
            <a:off x="539181" y="3010801"/>
            <a:ext cx="7455788" cy="464871"/>
          </a:xfrm>
          <a:prstGeom prst="rect">
            <a:avLst/>
          </a:prstGeom>
          <a:noFill/>
        </p:spPr>
        <p:txBody>
          <a:bodyPr wrap="square" rtlCol="0">
            <a:spAutoFit/>
          </a:bodyPr>
          <a:lstStyle/>
          <a:p>
            <a:pPr>
              <a:lnSpc>
                <a:spcPct val="150000"/>
              </a:lnSpc>
            </a:pPr>
            <a:r>
              <a:rPr lang="en-GB" i="1" dirty="0">
                <a:latin typeface="+mj-lt"/>
              </a:rPr>
              <a:t>Mr Dursley was snoring </a:t>
            </a:r>
            <a:r>
              <a:rPr lang="en-GB" b="1" i="1" dirty="0">
                <a:solidFill>
                  <a:schemeClr val="accent2">
                    <a:lumMod val="50000"/>
                  </a:schemeClr>
                </a:solidFill>
                <a:latin typeface="+mj-lt"/>
              </a:rPr>
              <a:t>but</a:t>
            </a:r>
            <a:r>
              <a:rPr lang="en-GB" i="1" dirty="0">
                <a:latin typeface="+mj-lt"/>
              </a:rPr>
              <a:t> the cat was showing no sign of sleepiness.</a:t>
            </a:r>
          </a:p>
        </p:txBody>
      </p:sp>
      <p:sp>
        <p:nvSpPr>
          <p:cNvPr id="14" name="TextBox 13">
            <a:extLst>
              <a:ext uri="{FF2B5EF4-FFF2-40B4-BE49-F238E27FC236}">
                <a16:creationId xmlns:a16="http://schemas.microsoft.com/office/drawing/2014/main" id="{4183B6A4-4942-4344-B0FE-520FA8CC68FC}"/>
              </a:ext>
            </a:extLst>
          </p:cNvPr>
          <p:cNvSpPr txBox="1"/>
          <p:nvPr/>
        </p:nvSpPr>
        <p:spPr>
          <a:xfrm>
            <a:off x="539180" y="2216778"/>
            <a:ext cx="7826306" cy="464871"/>
          </a:xfrm>
          <a:prstGeom prst="rect">
            <a:avLst/>
          </a:prstGeom>
          <a:noFill/>
        </p:spPr>
        <p:txBody>
          <a:bodyPr wrap="square" rtlCol="0">
            <a:spAutoFit/>
          </a:bodyPr>
          <a:lstStyle/>
          <a:p>
            <a:pPr>
              <a:lnSpc>
                <a:spcPct val="150000"/>
              </a:lnSpc>
            </a:pPr>
            <a:r>
              <a:rPr lang="en-GB" i="1" dirty="0">
                <a:latin typeface="+mj-lt"/>
              </a:rPr>
              <a:t>The cat sat </a:t>
            </a:r>
            <a:r>
              <a:rPr lang="en-GB" b="1" i="1" dirty="0">
                <a:solidFill>
                  <a:schemeClr val="accent2">
                    <a:lumMod val="50000"/>
                  </a:schemeClr>
                </a:solidFill>
                <a:latin typeface="+mj-lt"/>
              </a:rPr>
              <a:t>and</a:t>
            </a:r>
            <a:r>
              <a:rPr lang="en-GB" i="1" dirty="0">
                <a:latin typeface="+mj-lt"/>
              </a:rPr>
              <a:t> waited.</a:t>
            </a:r>
          </a:p>
        </p:txBody>
      </p:sp>
      <p:sp>
        <p:nvSpPr>
          <p:cNvPr id="15" name="TextBox 14">
            <a:extLst>
              <a:ext uri="{FF2B5EF4-FFF2-40B4-BE49-F238E27FC236}">
                <a16:creationId xmlns:a16="http://schemas.microsoft.com/office/drawing/2014/main" id="{CDFA795A-0529-41FA-83A1-58A73034661E}"/>
              </a:ext>
            </a:extLst>
          </p:cNvPr>
          <p:cNvSpPr txBox="1"/>
          <p:nvPr/>
        </p:nvSpPr>
        <p:spPr>
          <a:xfrm>
            <a:off x="539180" y="2625961"/>
            <a:ext cx="7826306" cy="464871"/>
          </a:xfrm>
          <a:prstGeom prst="rect">
            <a:avLst/>
          </a:prstGeom>
          <a:noFill/>
        </p:spPr>
        <p:txBody>
          <a:bodyPr wrap="square" rtlCol="0">
            <a:spAutoFit/>
          </a:bodyPr>
          <a:lstStyle/>
          <a:p>
            <a:pPr>
              <a:lnSpc>
                <a:spcPct val="150000"/>
              </a:lnSpc>
            </a:pPr>
            <a:r>
              <a:rPr lang="en-GB" i="1" dirty="0">
                <a:latin typeface="+mj-lt"/>
              </a:rPr>
              <a:t>The cat might have been reading a map </a:t>
            </a:r>
            <a:r>
              <a:rPr lang="en-GB" b="1" i="1" dirty="0">
                <a:solidFill>
                  <a:schemeClr val="accent2">
                    <a:lumMod val="50000"/>
                  </a:schemeClr>
                </a:solidFill>
                <a:latin typeface="+mj-lt"/>
              </a:rPr>
              <a:t>or</a:t>
            </a:r>
            <a:r>
              <a:rPr lang="en-GB" i="1" dirty="0">
                <a:latin typeface="+mj-lt"/>
              </a:rPr>
              <a:t> he may have imagined it.</a:t>
            </a:r>
          </a:p>
        </p:txBody>
      </p:sp>
      <p:sp>
        <p:nvSpPr>
          <p:cNvPr id="5" name="Rectangle 4">
            <a:extLst>
              <a:ext uri="{FF2B5EF4-FFF2-40B4-BE49-F238E27FC236}">
                <a16:creationId xmlns:a16="http://schemas.microsoft.com/office/drawing/2014/main" id="{21112103-3D0F-4F08-9062-DFA8576A84C5}"/>
              </a:ext>
            </a:extLst>
          </p:cNvPr>
          <p:cNvSpPr/>
          <p:nvPr/>
        </p:nvSpPr>
        <p:spPr>
          <a:xfrm>
            <a:off x="539181" y="3580210"/>
            <a:ext cx="7152349" cy="464871"/>
          </a:xfrm>
          <a:prstGeom prst="rect">
            <a:avLst/>
          </a:prstGeom>
        </p:spPr>
        <p:txBody>
          <a:bodyPr wrap="square">
            <a:spAutoFit/>
          </a:bodyPr>
          <a:lstStyle/>
          <a:p>
            <a:pPr lvl="0">
              <a:lnSpc>
                <a:spcPct val="150000"/>
              </a:lnSpc>
            </a:pPr>
            <a:r>
              <a:rPr lang="en-GB" dirty="0">
                <a:solidFill>
                  <a:srgbClr val="ED7D31">
                    <a:lumMod val="50000"/>
                  </a:srgbClr>
                </a:solidFill>
              </a:rPr>
              <a:t>Subordinating conjunctions</a:t>
            </a:r>
            <a:r>
              <a:rPr lang="en-GB" dirty="0">
                <a:solidFill>
                  <a:prstClr val="black"/>
                </a:solidFill>
              </a:rPr>
              <a:t> introduce subordinate clauses.</a:t>
            </a:r>
          </a:p>
        </p:txBody>
      </p:sp>
      <p:sp>
        <p:nvSpPr>
          <p:cNvPr id="18" name="TextBox 17">
            <a:extLst>
              <a:ext uri="{FF2B5EF4-FFF2-40B4-BE49-F238E27FC236}">
                <a16:creationId xmlns:a16="http://schemas.microsoft.com/office/drawing/2014/main" id="{B8863F46-08CC-4DAC-8A45-96C0AC272434}"/>
              </a:ext>
            </a:extLst>
          </p:cNvPr>
          <p:cNvSpPr txBox="1"/>
          <p:nvPr/>
        </p:nvSpPr>
        <p:spPr>
          <a:xfrm>
            <a:off x="7158670" y="2934917"/>
            <a:ext cx="1444022" cy="2758738"/>
          </a:xfrm>
          <a:prstGeom prst="roundRect">
            <a:avLst/>
          </a:prstGeom>
          <a:solidFill>
            <a:schemeClr val="accent2">
              <a:lumMod val="60000"/>
              <a:lumOff val="40000"/>
            </a:schemeClr>
          </a:solidFill>
        </p:spPr>
        <p:txBody>
          <a:bodyPr wrap="square" rtlCol="0">
            <a:spAutoFit/>
          </a:bodyPr>
          <a:lstStyle/>
          <a:p>
            <a:pPr algn="ctr"/>
            <a:r>
              <a:rPr lang="en-GB" sz="1500" b="1" dirty="0"/>
              <a:t>Subordinating conjunctions</a:t>
            </a:r>
          </a:p>
          <a:p>
            <a:pPr algn="ctr"/>
            <a:r>
              <a:rPr lang="en-GB" sz="1500" dirty="0">
                <a:solidFill>
                  <a:schemeClr val="accent2">
                    <a:lumMod val="50000"/>
                  </a:schemeClr>
                </a:solidFill>
              </a:rPr>
              <a:t>when</a:t>
            </a:r>
          </a:p>
          <a:p>
            <a:pPr algn="ctr"/>
            <a:r>
              <a:rPr lang="en-GB" sz="1500" dirty="0">
                <a:solidFill>
                  <a:schemeClr val="accent2">
                    <a:lumMod val="50000"/>
                  </a:schemeClr>
                </a:solidFill>
              </a:rPr>
              <a:t>while</a:t>
            </a:r>
          </a:p>
          <a:p>
            <a:pPr algn="ctr"/>
            <a:r>
              <a:rPr lang="en-GB" sz="1500" dirty="0">
                <a:solidFill>
                  <a:schemeClr val="accent2">
                    <a:lumMod val="50000"/>
                  </a:schemeClr>
                </a:solidFill>
              </a:rPr>
              <a:t>before</a:t>
            </a:r>
          </a:p>
          <a:p>
            <a:pPr algn="ctr"/>
            <a:r>
              <a:rPr lang="en-GB" sz="1500" dirty="0">
                <a:solidFill>
                  <a:schemeClr val="accent2">
                    <a:lumMod val="50000"/>
                  </a:schemeClr>
                </a:solidFill>
              </a:rPr>
              <a:t>because</a:t>
            </a:r>
          </a:p>
          <a:p>
            <a:pPr algn="ctr"/>
            <a:r>
              <a:rPr lang="en-GB" sz="1500" dirty="0">
                <a:solidFill>
                  <a:schemeClr val="accent2">
                    <a:lumMod val="50000"/>
                  </a:schemeClr>
                </a:solidFill>
              </a:rPr>
              <a:t>so</a:t>
            </a:r>
          </a:p>
          <a:p>
            <a:pPr algn="ctr"/>
            <a:r>
              <a:rPr lang="en-GB" sz="1500" dirty="0">
                <a:solidFill>
                  <a:schemeClr val="accent2">
                    <a:lumMod val="50000"/>
                  </a:schemeClr>
                </a:solidFill>
              </a:rPr>
              <a:t>if</a:t>
            </a:r>
          </a:p>
          <a:p>
            <a:pPr algn="ctr"/>
            <a:r>
              <a:rPr lang="en-GB" sz="1500" dirty="0">
                <a:solidFill>
                  <a:schemeClr val="accent2">
                    <a:lumMod val="50000"/>
                  </a:schemeClr>
                </a:solidFill>
              </a:rPr>
              <a:t>unless</a:t>
            </a:r>
          </a:p>
          <a:p>
            <a:pPr algn="ctr"/>
            <a:r>
              <a:rPr lang="en-GB" sz="1500" dirty="0">
                <a:solidFill>
                  <a:schemeClr val="accent2">
                    <a:lumMod val="50000"/>
                  </a:schemeClr>
                </a:solidFill>
              </a:rPr>
              <a:t>although</a:t>
            </a:r>
          </a:p>
        </p:txBody>
      </p:sp>
      <p:sp>
        <p:nvSpPr>
          <p:cNvPr id="29" name="TextBox 28">
            <a:extLst>
              <a:ext uri="{FF2B5EF4-FFF2-40B4-BE49-F238E27FC236}">
                <a16:creationId xmlns:a16="http://schemas.microsoft.com/office/drawing/2014/main" id="{9A02889E-03DA-4526-9031-65526F2096C4}"/>
              </a:ext>
            </a:extLst>
          </p:cNvPr>
          <p:cNvSpPr txBox="1"/>
          <p:nvPr/>
        </p:nvSpPr>
        <p:spPr>
          <a:xfrm>
            <a:off x="539181" y="4850363"/>
            <a:ext cx="7455788" cy="464871"/>
          </a:xfrm>
          <a:prstGeom prst="rect">
            <a:avLst/>
          </a:prstGeom>
          <a:noFill/>
        </p:spPr>
        <p:txBody>
          <a:bodyPr wrap="square" rtlCol="0">
            <a:spAutoFit/>
          </a:bodyPr>
          <a:lstStyle/>
          <a:p>
            <a:pPr>
              <a:lnSpc>
                <a:spcPct val="150000"/>
              </a:lnSpc>
            </a:pPr>
            <a:r>
              <a:rPr lang="en-GB" b="1" i="1" dirty="0">
                <a:solidFill>
                  <a:schemeClr val="accent2">
                    <a:lumMod val="50000"/>
                  </a:schemeClr>
                </a:solidFill>
                <a:latin typeface="+mj-lt"/>
              </a:rPr>
              <a:t>Because</a:t>
            </a:r>
            <a:r>
              <a:rPr lang="en-GB" i="1" dirty="0">
                <a:latin typeface="+mj-lt"/>
              </a:rPr>
              <a:t> he sensed he was being watched, Dumbledore looked up.</a:t>
            </a:r>
          </a:p>
        </p:txBody>
      </p:sp>
      <p:sp>
        <p:nvSpPr>
          <p:cNvPr id="30" name="TextBox 29">
            <a:extLst>
              <a:ext uri="{FF2B5EF4-FFF2-40B4-BE49-F238E27FC236}">
                <a16:creationId xmlns:a16="http://schemas.microsoft.com/office/drawing/2014/main" id="{A30F88D0-6578-476E-9C72-0101C02F01F3}"/>
              </a:ext>
            </a:extLst>
          </p:cNvPr>
          <p:cNvSpPr txBox="1"/>
          <p:nvPr/>
        </p:nvSpPr>
        <p:spPr>
          <a:xfrm>
            <a:off x="539180" y="4056340"/>
            <a:ext cx="7826306" cy="464871"/>
          </a:xfrm>
          <a:prstGeom prst="rect">
            <a:avLst/>
          </a:prstGeom>
          <a:noFill/>
        </p:spPr>
        <p:txBody>
          <a:bodyPr wrap="square" rtlCol="0">
            <a:spAutoFit/>
          </a:bodyPr>
          <a:lstStyle/>
          <a:p>
            <a:pPr>
              <a:lnSpc>
                <a:spcPct val="150000"/>
              </a:lnSpc>
            </a:pPr>
            <a:r>
              <a:rPr lang="en-GB" i="1" dirty="0">
                <a:latin typeface="+mj-lt"/>
              </a:rPr>
              <a:t>It was nearly midnight </a:t>
            </a:r>
            <a:r>
              <a:rPr lang="en-GB" b="1" i="1" dirty="0">
                <a:solidFill>
                  <a:schemeClr val="accent2">
                    <a:lumMod val="50000"/>
                  </a:schemeClr>
                </a:solidFill>
                <a:latin typeface="+mj-lt"/>
              </a:rPr>
              <a:t>before</a:t>
            </a:r>
            <a:r>
              <a:rPr lang="en-GB" i="1" dirty="0">
                <a:latin typeface="+mj-lt"/>
              </a:rPr>
              <a:t> the cat moved.</a:t>
            </a:r>
          </a:p>
        </p:txBody>
      </p:sp>
      <p:sp>
        <p:nvSpPr>
          <p:cNvPr id="31" name="TextBox 30">
            <a:extLst>
              <a:ext uri="{FF2B5EF4-FFF2-40B4-BE49-F238E27FC236}">
                <a16:creationId xmlns:a16="http://schemas.microsoft.com/office/drawing/2014/main" id="{66773265-B71B-4563-ABD8-5E971875486F}"/>
              </a:ext>
            </a:extLst>
          </p:cNvPr>
          <p:cNvSpPr txBox="1"/>
          <p:nvPr/>
        </p:nvSpPr>
        <p:spPr>
          <a:xfrm>
            <a:off x="539180" y="4465524"/>
            <a:ext cx="7826306" cy="464871"/>
          </a:xfrm>
          <a:prstGeom prst="rect">
            <a:avLst/>
          </a:prstGeom>
          <a:noFill/>
        </p:spPr>
        <p:txBody>
          <a:bodyPr wrap="square" rtlCol="0">
            <a:spAutoFit/>
          </a:bodyPr>
          <a:lstStyle/>
          <a:p>
            <a:pPr>
              <a:lnSpc>
                <a:spcPct val="150000"/>
              </a:lnSpc>
            </a:pPr>
            <a:r>
              <a:rPr lang="en-GB" i="1" dirty="0">
                <a:latin typeface="+mj-lt"/>
              </a:rPr>
              <a:t>A man appeared </a:t>
            </a:r>
            <a:r>
              <a:rPr lang="en-GB" b="1" i="1" dirty="0">
                <a:solidFill>
                  <a:schemeClr val="accent2">
                    <a:lumMod val="50000"/>
                  </a:schemeClr>
                </a:solidFill>
                <a:latin typeface="+mj-lt"/>
              </a:rPr>
              <a:t>while</a:t>
            </a:r>
            <a:r>
              <a:rPr lang="en-GB" i="1" dirty="0">
                <a:latin typeface="+mj-lt"/>
              </a:rPr>
              <a:t> the cat waited.</a:t>
            </a:r>
          </a:p>
        </p:txBody>
      </p:sp>
      <p:sp>
        <p:nvSpPr>
          <p:cNvPr id="33" name="Rounded Rectangular Callout 2">
            <a:extLst>
              <a:ext uri="{FF2B5EF4-FFF2-40B4-BE49-F238E27FC236}">
                <a16:creationId xmlns:a16="http://schemas.microsoft.com/office/drawing/2014/main" id="{8F2A77C2-2F5B-4F5C-8915-88F2C6832711}"/>
              </a:ext>
            </a:extLst>
          </p:cNvPr>
          <p:cNvSpPr/>
          <p:nvPr/>
        </p:nvSpPr>
        <p:spPr>
          <a:xfrm>
            <a:off x="5593138" y="1971434"/>
            <a:ext cx="1791131" cy="638251"/>
          </a:xfrm>
          <a:prstGeom prst="wedgeRoundRectCallout">
            <a:avLst>
              <a:gd name="adj1" fmla="val 46048"/>
              <a:gd name="adj2" fmla="val 67205"/>
              <a:gd name="adj3" fmla="val 16667"/>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500" dirty="0">
                <a:solidFill>
                  <a:schemeClr val="tx1"/>
                </a:solidFill>
              </a:rPr>
              <a:t>What </a:t>
            </a:r>
            <a:r>
              <a:rPr lang="en-GB" sz="1500" dirty="0">
                <a:solidFill>
                  <a:schemeClr val="accent2">
                    <a:lumMod val="50000"/>
                  </a:schemeClr>
                </a:solidFill>
              </a:rPr>
              <a:t>conjunctions</a:t>
            </a:r>
            <a:r>
              <a:rPr lang="en-GB" sz="1500" dirty="0">
                <a:solidFill>
                  <a:schemeClr val="tx1"/>
                </a:solidFill>
              </a:rPr>
              <a:t> could be inserted</a:t>
            </a:r>
          </a:p>
        </p:txBody>
      </p:sp>
      <p:sp>
        <p:nvSpPr>
          <p:cNvPr id="6" name="Rectangle 5">
            <a:extLst>
              <a:ext uri="{FF2B5EF4-FFF2-40B4-BE49-F238E27FC236}">
                <a16:creationId xmlns:a16="http://schemas.microsoft.com/office/drawing/2014/main" id="{B66F4BFD-938E-46DC-9B6F-3C3E57AD5B86}"/>
              </a:ext>
            </a:extLst>
          </p:cNvPr>
          <p:cNvSpPr/>
          <p:nvPr/>
        </p:nvSpPr>
        <p:spPr>
          <a:xfrm>
            <a:off x="1659534" y="2345310"/>
            <a:ext cx="362995" cy="22199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n>
                <a:solidFill>
                  <a:schemeClr val="tx1"/>
                </a:solidFill>
              </a:ln>
              <a:solidFill>
                <a:schemeClr val="bg1"/>
              </a:solidFill>
            </a:endParaRPr>
          </a:p>
        </p:txBody>
      </p:sp>
      <p:sp>
        <p:nvSpPr>
          <p:cNvPr id="34" name="Rectangle 33">
            <a:extLst>
              <a:ext uri="{FF2B5EF4-FFF2-40B4-BE49-F238E27FC236}">
                <a16:creationId xmlns:a16="http://schemas.microsoft.com/office/drawing/2014/main" id="{FAB98706-5A72-4F2B-A37F-2A2264AC6171}"/>
              </a:ext>
            </a:extLst>
          </p:cNvPr>
          <p:cNvSpPr/>
          <p:nvPr/>
        </p:nvSpPr>
        <p:spPr>
          <a:xfrm>
            <a:off x="4259904" y="2785902"/>
            <a:ext cx="250103" cy="22489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n>
                <a:solidFill>
                  <a:schemeClr val="tx1"/>
                </a:solidFill>
              </a:ln>
              <a:solidFill>
                <a:schemeClr val="bg1"/>
              </a:solidFill>
            </a:endParaRPr>
          </a:p>
        </p:txBody>
      </p:sp>
      <p:sp>
        <p:nvSpPr>
          <p:cNvPr id="35" name="Rectangle 34">
            <a:extLst>
              <a:ext uri="{FF2B5EF4-FFF2-40B4-BE49-F238E27FC236}">
                <a16:creationId xmlns:a16="http://schemas.microsoft.com/office/drawing/2014/main" id="{C1863410-0045-48B3-A6EC-FF4E22C17BCB}"/>
              </a:ext>
            </a:extLst>
          </p:cNvPr>
          <p:cNvSpPr/>
          <p:nvPr/>
        </p:nvSpPr>
        <p:spPr>
          <a:xfrm>
            <a:off x="2778071" y="3134350"/>
            <a:ext cx="360336" cy="28563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n>
                <a:solidFill>
                  <a:schemeClr val="tx1"/>
                </a:solidFill>
              </a:ln>
              <a:solidFill>
                <a:schemeClr val="bg1"/>
              </a:solidFill>
            </a:endParaRPr>
          </a:p>
        </p:txBody>
      </p:sp>
      <p:sp>
        <p:nvSpPr>
          <p:cNvPr id="36" name="Rectangle 35">
            <a:extLst>
              <a:ext uri="{FF2B5EF4-FFF2-40B4-BE49-F238E27FC236}">
                <a16:creationId xmlns:a16="http://schemas.microsoft.com/office/drawing/2014/main" id="{EF81A6C1-DF0E-4645-B089-2BF91E0EA006}"/>
              </a:ext>
            </a:extLst>
          </p:cNvPr>
          <p:cNvSpPr/>
          <p:nvPr/>
        </p:nvSpPr>
        <p:spPr>
          <a:xfrm>
            <a:off x="2672328" y="4243161"/>
            <a:ext cx="640435" cy="22236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n>
                <a:solidFill>
                  <a:schemeClr val="tx1"/>
                </a:solidFill>
              </a:ln>
              <a:solidFill>
                <a:schemeClr val="bg1"/>
              </a:solidFill>
            </a:endParaRPr>
          </a:p>
        </p:txBody>
      </p:sp>
      <p:sp>
        <p:nvSpPr>
          <p:cNvPr id="37" name="Rounded Rectangular Callout 2">
            <a:extLst>
              <a:ext uri="{FF2B5EF4-FFF2-40B4-BE49-F238E27FC236}">
                <a16:creationId xmlns:a16="http://schemas.microsoft.com/office/drawing/2014/main" id="{9D65AC30-DF67-46A5-B7F8-AD64A72DBB0B}"/>
              </a:ext>
            </a:extLst>
          </p:cNvPr>
          <p:cNvSpPr/>
          <p:nvPr/>
        </p:nvSpPr>
        <p:spPr>
          <a:xfrm>
            <a:off x="5593137" y="4243161"/>
            <a:ext cx="1791131" cy="638251"/>
          </a:xfrm>
          <a:prstGeom prst="wedgeRoundRectCallout">
            <a:avLst>
              <a:gd name="adj1" fmla="val 46048"/>
              <a:gd name="adj2" fmla="val 67205"/>
              <a:gd name="adj3" fmla="val 16667"/>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500" dirty="0">
                <a:solidFill>
                  <a:schemeClr val="tx1"/>
                </a:solidFill>
              </a:rPr>
              <a:t>What </a:t>
            </a:r>
            <a:r>
              <a:rPr lang="en-GB" sz="1500" dirty="0">
                <a:solidFill>
                  <a:schemeClr val="accent2">
                    <a:lumMod val="50000"/>
                  </a:schemeClr>
                </a:solidFill>
              </a:rPr>
              <a:t>conjunctions</a:t>
            </a:r>
            <a:r>
              <a:rPr lang="en-GB" sz="1500" dirty="0">
                <a:solidFill>
                  <a:schemeClr val="tx1"/>
                </a:solidFill>
              </a:rPr>
              <a:t> could be inserted</a:t>
            </a:r>
          </a:p>
        </p:txBody>
      </p:sp>
      <p:sp>
        <p:nvSpPr>
          <p:cNvPr id="38" name="Rectangle 37">
            <a:extLst>
              <a:ext uri="{FF2B5EF4-FFF2-40B4-BE49-F238E27FC236}">
                <a16:creationId xmlns:a16="http://schemas.microsoft.com/office/drawing/2014/main" id="{917880B1-7B35-492E-AA9F-32F4A7D2A95D}"/>
              </a:ext>
            </a:extLst>
          </p:cNvPr>
          <p:cNvSpPr/>
          <p:nvPr/>
        </p:nvSpPr>
        <p:spPr>
          <a:xfrm>
            <a:off x="2150389" y="4626890"/>
            <a:ext cx="521939" cy="22347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n>
                <a:solidFill>
                  <a:schemeClr val="tx1"/>
                </a:solidFill>
              </a:ln>
              <a:solidFill>
                <a:schemeClr val="bg1"/>
              </a:solidFill>
            </a:endParaRPr>
          </a:p>
        </p:txBody>
      </p:sp>
      <p:sp>
        <p:nvSpPr>
          <p:cNvPr id="39" name="Rectangle 38">
            <a:extLst>
              <a:ext uri="{FF2B5EF4-FFF2-40B4-BE49-F238E27FC236}">
                <a16:creationId xmlns:a16="http://schemas.microsoft.com/office/drawing/2014/main" id="{F8773ADB-4542-42AC-82D3-FF15FA80239A}"/>
              </a:ext>
            </a:extLst>
          </p:cNvPr>
          <p:cNvSpPr/>
          <p:nvPr/>
        </p:nvSpPr>
        <p:spPr>
          <a:xfrm>
            <a:off x="584546" y="5017954"/>
            <a:ext cx="798678" cy="19864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ln>
                <a:solidFill>
                  <a:schemeClr val="tx1"/>
                </a:solidFill>
              </a:ln>
              <a:solidFill>
                <a:schemeClr val="bg1"/>
              </a:solidFill>
            </a:endParaRPr>
          </a:p>
        </p:txBody>
      </p:sp>
    </p:spTree>
    <p:extLst>
      <p:ext uri="{BB962C8B-B14F-4D97-AF65-F5344CB8AC3E}">
        <p14:creationId xmlns:p14="http://schemas.microsoft.com/office/powerpoint/2010/main" val="368967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childTnLst>
                                </p:cTn>
                              </p:par>
                              <p:par>
                                <p:cTn id="14" presetID="1" presetClass="entr" presetSubtype="0" fill="hold" grpId="1"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childTnLst>
                                </p:cTn>
                              </p:par>
                              <p:par>
                                <p:cTn id="20" presetID="1" presetClass="entr" presetSubtype="0" fill="hold" grpId="1" nodeType="withEffect">
                                  <p:stCondLst>
                                    <p:cond delay="0"/>
                                  </p:stCondLst>
                                  <p:childTnLst>
                                    <p:set>
                                      <p:cBhvr>
                                        <p:cTn id="21" dur="1" fill="hold">
                                          <p:stCondLst>
                                            <p:cond delay="0"/>
                                          </p:stCondLst>
                                        </p:cTn>
                                        <p:tgtEl>
                                          <p:spTgt spid="3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childTnLst>
                                </p:cTn>
                              </p:par>
                              <p:par>
                                <p:cTn id="26" presetID="1" presetClass="entr" presetSubtype="0" fill="hold" grpId="1" nodeType="withEffect">
                                  <p:stCondLst>
                                    <p:cond delay="0"/>
                                  </p:stCondLst>
                                  <p:childTnLst>
                                    <p:set>
                                      <p:cBhvr>
                                        <p:cTn id="27" dur="1" fill="hold">
                                          <p:stCondLst>
                                            <p:cond delay="0"/>
                                          </p:stCondLst>
                                        </p:cTn>
                                        <p:tgtEl>
                                          <p:spTgt spid="3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34"/>
                                        </p:tgtEl>
                                      </p:cBhvr>
                                    </p:animEffect>
                                    <p:set>
                                      <p:cBhvr>
                                        <p:cTn id="41" dur="1" fill="hold">
                                          <p:stCondLst>
                                            <p:cond delay="499"/>
                                          </p:stCondLst>
                                        </p:cTn>
                                        <p:tgtEl>
                                          <p:spTgt spid="3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35"/>
                                        </p:tgtEl>
                                      </p:cBhvr>
                                    </p:animEffect>
                                    <p:set>
                                      <p:cBhvr>
                                        <p:cTn id="46" dur="1" fill="hold">
                                          <p:stCondLst>
                                            <p:cond delay="499"/>
                                          </p:stCondLst>
                                        </p:cTn>
                                        <p:tgtEl>
                                          <p:spTgt spid="3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0">
                                            <p:txEl>
                                              <p:pRg st="0" end="0"/>
                                            </p:txEl>
                                          </p:spTgt>
                                        </p:tgtEl>
                                        <p:attrNameLst>
                                          <p:attrName>style.visibility</p:attrName>
                                        </p:attrNameLst>
                                      </p:cBhvr>
                                      <p:to>
                                        <p:strVal val="visible"/>
                                      </p:to>
                                    </p:set>
                                  </p:childTnLst>
                                </p:cTn>
                              </p:par>
                              <p:par>
                                <p:cTn id="62" presetID="1" presetClass="entr" presetSubtype="0" fill="hold" grpId="1" nodeType="withEffect">
                                  <p:stCondLst>
                                    <p:cond delay="0"/>
                                  </p:stCondLst>
                                  <p:childTnLst>
                                    <p:set>
                                      <p:cBhvr>
                                        <p:cTn id="63" dur="1" fill="hold">
                                          <p:stCondLst>
                                            <p:cond delay="0"/>
                                          </p:stCondLst>
                                        </p:cTn>
                                        <p:tgtEl>
                                          <p:spTgt spid="3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31">
                                            <p:txEl>
                                              <p:pRg st="0" end="0"/>
                                            </p:txEl>
                                          </p:spTgt>
                                        </p:tgtEl>
                                        <p:attrNameLst>
                                          <p:attrName>style.visibility</p:attrName>
                                        </p:attrNameLst>
                                      </p:cBhvr>
                                      <p:to>
                                        <p:strVal val="visible"/>
                                      </p:to>
                                    </p:set>
                                  </p:childTnLst>
                                </p:cTn>
                              </p:par>
                              <p:par>
                                <p:cTn id="68" presetID="1" presetClass="entr" presetSubtype="0" fill="hold" grpId="1" nodeType="withEffect">
                                  <p:stCondLst>
                                    <p:cond delay="0"/>
                                  </p:stCondLst>
                                  <p:childTnLst>
                                    <p:set>
                                      <p:cBhvr>
                                        <p:cTn id="69" dur="1" fill="hold">
                                          <p:stCondLst>
                                            <p:cond delay="0"/>
                                          </p:stCondLst>
                                        </p:cTn>
                                        <p:tgtEl>
                                          <p:spTgt spid="38"/>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9">
                                            <p:txEl>
                                              <p:pRg st="0" end="0"/>
                                            </p:txEl>
                                          </p:spTgt>
                                        </p:tgtEl>
                                        <p:attrNameLst>
                                          <p:attrName>style.visibility</p:attrName>
                                        </p:attrNameLst>
                                      </p:cBhvr>
                                      <p:to>
                                        <p:strVal val="visible"/>
                                      </p:to>
                                    </p:set>
                                  </p:childTnLst>
                                </p:cTn>
                              </p:par>
                              <p:par>
                                <p:cTn id="74" presetID="1" presetClass="entr" presetSubtype="0" fill="hold" grpId="1" nodeType="withEffect">
                                  <p:stCondLst>
                                    <p:cond delay="0"/>
                                  </p:stCondLst>
                                  <p:childTnLst>
                                    <p:set>
                                      <p:cBhvr>
                                        <p:cTn id="75" dur="1" fill="hold">
                                          <p:stCondLst>
                                            <p:cond delay="0"/>
                                          </p:stCondLst>
                                        </p:cTn>
                                        <p:tgtEl>
                                          <p:spTgt spid="39"/>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37"/>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0" nodeType="clickEffect">
                                  <p:stCondLst>
                                    <p:cond delay="0"/>
                                  </p:stCondLst>
                                  <p:childTnLst>
                                    <p:animEffect transition="out" filter="fade">
                                      <p:cBhvr>
                                        <p:cTn id="83" dur="500"/>
                                        <p:tgtEl>
                                          <p:spTgt spid="36"/>
                                        </p:tgtEl>
                                      </p:cBhvr>
                                    </p:animEffect>
                                    <p:set>
                                      <p:cBhvr>
                                        <p:cTn id="84" dur="1" fill="hold">
                                          <p:stCondLst>
                                            <p:cond delay="499"/>
                                          </p:stCondLst>
                                        </p:cTn>
                                        <p:tgtEl>
                                          <p:spTgt spid="36"/>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0" nodeType="clickEffect">
                                  <p:stCondLst>
                                    <p:cond delay="0"/>
                                  </p:stCondLst>
                                  <p:childTnLst>
                                    <p:animEffect transition="out" filter="fade">
                                      <p:cBhvr>
                                        <p:cTn id="88" dur="500"/>
                                        <p:tgtEl>
                                          <p:spTgt spid="38"/>
                                        </p:tgtEl>
                                      </p:cBhvr>
                                    </p:animEffect>
                                    <p:set>
                                      <p:cBhvr>
                                        <p:cTn id="89" dur="1" fill="hold">
                                          <p:stCondLst>
                                            <p:cond delay="499"/>
                                          </p:stCondLst>
                                        </p:cTn>
                                        <p:tgtEl>
                                          <p:spTgt spid="38"/>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0" nodeType="clickEffect">
                                  <p:stCondLst>
                                    <p:cond delay="0"/>
                                  </p:stCondLst>
                                  <p:childTnLst>
                                    <p:animEffect transition="out" filter="fade">
                                      <p:cBhvr>
                                        <p:cTn id="93" dur="500"/>
                                        <p:tgtEl>
                                          <p:spTgt spid="39"/>
                                        </p:tgtEl>
                                      </p:cBhvr>
                                    </p:animEffect>
                                    <p:set>
                                      <p:cBhvr>
                                        <p:cTn id="94"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uiExpand="1" build="p"/>
      <p:bldP spid="14" grpId="0" uiExpand="1" build="p"/>
      <p:bldP spid="15" grpId="0" uiExpand="1" build="p"/>
      <p:bldP spid="5" grpId="0"/>
      <p:bldP spid="18" grpId="0" animBg="1"/>
      <p:bldP spid="29" grpId="0" uiExpand="1" build="p"/>
      <p:bldP spid="30" grpId="0" uiExpand="1" build="p"/>
      <p:bldP spid="31" grpId="0" uiExpand="1" build="p"/>
      <p:bldP spid="33" grpId="0" animBg="1"/>
      <p:bldP spid="6" grpId="0" animBg="1"/>
      <p:bldP spid="6" grpId="1" animBg="1"/>
      <p:bldP spid="34" grpId="0" animBg="1"/>
      <p:bldP spid="34" grpId="1" animBg="1"/>
      <p:bldP spid="35" grpId="0" animBg="1"/>
      <p:bldP spid="35" grpId="1" animBg="1"/>
      <p:bldP spid="36" grpId="0" animBg="1"/>
      <p:bldP spid="36" grpId="1" animBg="1"/>
      <p:bldP spid="37" grpId="0" animBg="1"/>
      <p:bldP spid="38" grpId="0" animBg="1"/>
      <p:bldP spid="38" grpId="1" animBg="1"/>
      <p:bldP spid="39" grpId="0" animBg="1"/>
      <p:bldP spid="3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436C3CBA-A70F-4842-8E8D-49B82EA1658A}"/>
              </a:ext>
            </a:extLst>
          </p:cNvPr>
          <p:cNvSpPr/>
          <p:nvPr/>
        </p:nvSpPr>
        <p:spPr>
          <a:xfrm>
            <a:off x="3650205" y="3347992"/>
            <a:ext cx="1227803" cy="730046"/>
          </a:xfrm>
          <a:prstGeom prst="roundRect">
            <a:avLst/>
          </a:prstGeom>
          <a:solidFill>
            <a:schemeClr val="accent2">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chemeClr val="tx1"/>
                </a:solidFill>
                <a:latin typeface="Comic Sans MS" panose="030F0702030302020204" pitchFamily="66" charset="0"/>
              </a:rPr>
              <a:t>conjunction</a:t>
            </a:r>
          </a:p>
        </p:txBody>
      </p:sp>
      <p:sp>
        <p:nvSpPr>
          <p:cNvPr id="19" name="Rectangle: Rounded Corners 18">
            <a:extLst>
              <a:ext uri="{FF2B5EF4-FFF2-40B4-BE49-F238E27FC236}">
                <a16:creationId xmlns:a16="http://schemas.microsoft.com/office/drawing/2014/main" id="{3105517F-B810-41AD-B27B-D7169ECE8DF9}"/>
              </a:ext>
            </a:extLst>
          </p:cNvPr>
          <p:cNvSpPr/>
          <p:nvPr/>
        </p:nvSpPr>
        <p:spPr>
          <a:xfrm>
            <a:off x="7157261" y="2390773"/>
            <a:ext cx="1227803" cy="730046"/>
          </a:xfrm>
          <a:prstGeom prst="roundRec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chemeClr val="tx1"/>
                </a:solidFill>
                <a:latin typeface="Comic Sans MS" panose="030F0702030302020204" pitchFamily="66" charset="0"/>
              </a:rPr>
              <a:t>adverb</a:t>
            </a:r>
          </a:p>
        </p:txBody>
      </p:sp>
      <p:sp>
        <p:nvSpPr>
          <p:cNvPr id="17" name="Rectangle: Rounded Corners 16">
            <a:extLst>
              <a:ext uri="{FF2B5EF4-FFF2-40B4-BE49-F238E27FC236}">
                <a16:creationId xmlns:a16="http://schemas.microsoft.com/office/drawing/2014/main" id="{67FE8203-CDD4-40D2-84BC-917EB0100921}"/>
              </a:ext>
            </a:extLst>
          </p:cNvPr>
          <p:cNvSpPr/>
          <p:nvPr/>
        </p:nvSpPr>
        <p:spPr>
          <a:xfrm>
            <a:off x="5357975" y="3347992"/>
            <a:ext cx="1227803" cy="730046"/>
          </a:xfrm>
          <a:prstGeom prst="roundRect">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chemeClr val="tx1"/>
                </a:solidFill>
                <a:latin typeface="Comic Sans MS" panose="030F0702030302020204" pitchFamily="66" charset="0"/>
              </a:rPr>
              <a:t>adjective</a:t>
            </a:r>
          </a:p>
        </p:txBody>
      </p:sp>
      <p:sp>
        <p:nvSpPr>
          <p:cNvPr id="14" name="Rectangle: Rounded Corners 13">
            <a:extLst>
              <a:ext uri="{FF2B5EF4-FFF2-40B4-BE49-F238E27FC236}">
                <a16:creationId xmlns:a16="http://schemas.microsoft.com/office/drawing/2014/main" id="{6D1A7400-63C3-4075-ABE1-1E407A873134}"/>
              </a:ext>
            </a:extLst>
          </p:cNvPr>
          <p:cNvSpPr/>
          <p:nvPr/>
        </p:nvSpPr>
        <p:spPr>
          <a:xfrm>
            <a:off x="7133091" y="1487309"/>
            <a:ext cx="1227803" cy="730046"/>
          </a:xfrm>
          <a:prstGeom prst="roundRec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chemeClr val="tx1"/>
                </a:solidFill>
                <a:latin typeface="Comic Sans MS" panose="030F0702030302020204" pitchFamily="66" charset="0"/>
              </a:rPr>
              <a:t>preposition</a:t>
            </a:r>
          </a:p>
        </p:txBody>
      </p:sp>
      <p:sp>
        <p:nvSpPr>
          <p:cNvPr id="10" name="Rectangle: Rounded Corners 9">
            <a:extLst>
              <a:ext uri="{FF2B5EF4-FFF2-40B4-BE49-F238E27FC236}">
                <a16:creationId xmlns:a16="http://schemas.microsoft.com/office/drawing/2014/main" id="{8CEF5FAD-EEB6-4B94-AC6A-5C30D8206807}"/>
              </a:ext>
            </a:extLst>
          </p:cNvPr>
          <p:cNvSpPr/>
          <p:nvPr/>
        </p:nvSpPr>
        <p:spPr>
          <a:xfrm>
            <a:off x="3654105" y="1493323"/>
            <a:ext cx="1227803" cy="730046"/>
          </a:xfrm>
          <a:prstGeom prst="roundRect">
            <a:avLst/>
          </a:prstGeom>
          <a:solidFill>
            <a:srgbClr val="008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chemeClr val="tx1"/>
                </a:solidFill>
                <a:latin typeface="Comic Sans MS" panose="030F0702030302020204" pitchFamily="66" charset="0"/>
              </a:rPr>
              <a:t>verb</a:t>
            </a:r>
            <a:endParaRPr lang="en-GB" sz="2700" b="1" dirty="0">
              <a:solidFill>
                <a:schemeClr val="tx1"/>
              </a:solidFill>
              <a:latin typeface="Comic Sans MS" panose="030F0702030302020204" pitchFamily="66" charset="0"/>
            </a:endParaRPr>
          </a:p>
        </p:txBody>
      </p:sp>
      <p:sp>
        <p:nvSpPr>
          <p:cNvPr id="9" name="Rectangle: Rounded Corners 8">
            <a:extLst>
              <a:ext uri="{FF2B5EF4-FFF2-40B4-BE49-F238E27FC236}">
                <a16:creationId xmlns:a16="http://schemas.microsoft.com/office/drawing/2014/main" id="{AC416662-A723-4A2D-AAE1-FA613AA69F14}"/>
              </a:ext>
            </a:extLst>
          </p:cNvPr>
          <p:cNvSpPr/>
          <p:nvPr/>
        </p:nvSpPr>
        <p:spPr>
          <a:xfrm>
            <a:off x="3650207" y="1495316"/>
            <a:ext cx="1227803" cy="730046"/>
          </a:xfrm>
          <a:prstGeom prst="roundRect">
            <a:avLst/>
          </a:prstGeom>
          <a:solidFill>
            <a:srgbClr val="FF993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tx1"/>
                </a:solidFill>
                <a:latin typeface="Comic Sans MS" panose="030F0702030302020204" pitchFamily="66" charset="0"/>
              </a:rPr>
              <a:t>landed</a:t>
            </a:r>
          </a:p>
        </p:txBody>
      </p:sp>
      <p:sp>
        <p:nvSpPr>
          <p:cNvPr id="2" name="Title 1"/>
          <p:cNvSpPr>
            <a:spLocks noGrp="1"/>
          </p:cNvSpPr>
          <p:nvPr>
            <p:ph type="ctrTitle"/>
          </p:nvPr>
        </p:nvSpPr>
        <p:spPr>
          <a:xfrm>
            <a:off x="449557" y="1010343"/>
            <a:ext cx="2202003" cy="3180401"/>
          </a:xfrm>
        </p:spPr>
        <p:txBody>
          <a:bodyPr>
            <a:noAutofit/>
          </a:bodyPr>
          <a:lstStyle/>
          <a:p>
            <a:pPr algn="l"/>
            <a:r>
              <a:rPr lang="en-GB" sz="2400" dirty="0">
                <a:latin typeface="+mn-lt"/>
              </a:rPr>
              <a:t>Word Classes – </a:t>
            </a:r>
            <a:r>
              <a:rPr lang="en-GB" sz="1800" dirty="0">
                <a:latin typeface="+mn-lt"/>
              </a:rPr>
              <a:t>Check your knowledge</a:t>
            </a:r>
            <a:br>
              <a:rPr lang="en-GB" dirty="0"/>
            </a:br>
            <a:br>
              <a:rPr lang="en-GB" sz="2400" dirty="0">
                <a:latin typeface="+mn-lt"/>
              </a:rPr>
            </a:br>
            <a:r>
              <a:rPr lang="en-GB" sz="1500" dirty="0">
                <a:latin typeface="+mn-lt"/>
              </a:rPr>
              <a:t>1) Noun</a:t>
            </a:r>
            <a:br>
              <a:rPr lang="en-GB" sz="1500" dirty="0">
                <a:latin typeface="+mn-lt"/>
              </a:rPr>
            </a:br>
            <a:r>
              <a:rPr lang="en-GB" sz="1500" dirty="0">
                <a:latin typeface="+mn-lt"/>
              </a:rPr>
              <a:t>2) Verb</a:t>
            </a:r>
            <a:br>
              <a:rPr lang="en-GB" sz="1500" dirty="0">
                <a:latin typeface="+mn-lt"/>
              </a:rPr>
            </a:br>
            <a:r>
              <a:rPr lang="en-GB" sz="1500" dirty="0">
                <a:latin typeface="+mn-lt"/>
              </a:rPr>
              <a:t>3) Adjective</a:t>
            </a:r>
            <a:br>
              <a:rPr lang="en-GB" sz="1500" dirty="0">
                <a:latin typeface="+mn-lt"/>
              </a:rPr>
            </a:br>
            <a:r>
              <a:rPr lang="en-GB" sz="1500" dirty="0">
                <a:latin typeface="+mn-lt"/>
              </a:rPr>
              <a:t>4) Adverb</a:t>
            </a:r>
            <a:br>
              <a:rPr lang="en-GB" sz="1500" dirty="0">
                <a:latin typeface="+mn-lt"/>
              </a:rPr>
            </a:br>
            <a:r>
              <a:rPr lang="en-GB" sz="1500" dirty="0">
                <a:latin typeface="+mn-lt"/>
              </a:rPr>
              <a:t>5) Preposition</a:t>
            </a:r>
            <a:br>
              <a:rPr lang="en-GB" sz="1500" dirty="0">
                <a:latin typeface="+mn-lt"/>
              </a:rPr>
            </a:br>
            <a:r>
              <a:rPr lang="en-GB" sz="1500" dirty="0">
                <a:latin typeface="+mn-lt"/>
              </a:rPr>
              <a:t>6) Determiner</a:t>
            </a:r>
            <a:br>
              <a:rPr lang="en-GB" sz="1500" dirty="0">
                <a:latin typeface="+mn-lt"/>
              </a:rPr>
            </a:br>
            <a:r>
              <a:rPr lang="en-GB" sz="1500" dirty="0">
                <a:latin typeface="+mn-lt"/>
              </a:rPr>
              <a:t>7) Pronoun</a:t>
            </a:r>
            <a:br>
              <a:rPr lang="en-GB" sz="1500" dirty="0">
                <a:latin typeface="+mn-lt"/>
              </a:rPr>
            </a:br>
            <a:r>
              <a:rPr lang="en-GB" sz="1500" dirty="0">
                <a:latin typeface="+mn-lt"/>
              </a:rPr>
              <a:t>8) Conjunction</a:t>
            </a:r>
            <a:endParaRPr lang="en-GB" sz="2400" dirty="0">
              <a:solidFill>
                <a:srgbClr val="7030A0"/>
              </a:solidFill>
              <a:latin typeface="+mn-lt"/>
            </a:endParaRPr>
          </a:p>
        </p:txBody>
      </p:sp>
      <p:sp>
        <p:nvSpPr>
          <p:cNvPr id="8" name="Rectangle: Rounded Corners 7">
            <a:extLst>
              <a:ext uri="{FF2B5EF4-FFF2-40B4-BE49-F238E27FC236}">
                <a16:creationId xmlns:a16="http://schemas.microsoft.com/office/drawing/2014/main" id="{7FC5A52D-9479-45D8-9D5B-B4A71F79BE7F}"/>
              </a:ext>
            </a:extLst>
          </p:cNvPr>
          <p:cNvSpPr/>
          <p:nvPr/>
        </p:nvSpPr>
        <p:spPr>
          <a:xfrm>
            <a:off x="5357974" y="1493323"/>
            <a:ext cx="1227803" cy="730046"/>
          </a:xfrm>
          <a:prstGeom prst="roundRect">
            <a:avLst/>
          </a:prstGeom>
          <a:solidFill>
            <a:srgbClr val="0000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chemeClr val="tx1"/>
                </a:solidFill>
                <a:latin typeface="Comic Sans MS" panose="030F0702030302020204" pitchFamily="66" charset="0"/>
              </a:rPr>
              <a:t>noun</a:t>
            </a:r>
          </a:p>
        </p:txBody>
      </p:sp>
      <p:sp>
        <p:nvSpPr>
          <p:cNvPr id="4" name="Rectangle: Rounded Corners 3">
            <a:extLst>
              <a:ext uri="{FF2B5EF4-FFF2-40B4-BE49-F238E27FC236}">
                <a16:creationId xmlns:a16="http://schemas.microsoft.com/office/drawing/2014/main" id="{01487A6D-924D-44E3-8BA0-CD473C5DBEC1}"/>
              </a:ext>
            </a:extLst>
          </p:cNvPr>
          <p:cNvSpPr/>
          <p:nvPr/>
        </p:nvSpPr>
        <p:spPr>
          <a:xfrm>
            <a:off x="5354077" y="1487310"/>
            <a:ext cx="1227803" cy="757649"/>
          </a:xfrm>
          <a:prstGeom prst="roundRect">
            <a:avLst/>
          </a:prstGeom>
          <a:solidFill>
            <a:srgbClr val="FF993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tx1"/>
                </a:solidFill>
                <a:latin typeface="Comic Sans MS" panose="030F0702030302020204" pitchFamily="66" charset="0"/>
              </a:rPr>
              <a:t>motorbike</a:t>
            </a:r>
          </a:p>
        </p:txBody>
      </p:sp>
      <p:sp>
        <p:nvSpPr>
          <p:cNvPr id="16" name="Rectangle 15"/>
          <p:cNvSpPr/>
          <p:nvPr/>
        </p:nvSpPr>
        <p:spPr>
          <a:xfrm>
            <a:off x="393895" y="981570"/>
            <a:ext cx="8356209" cy="4389120"/>
          </a:xfrm>
          <a:prstGeom prst="rect">
            <a:avLst/>
          </a:prstGeom>
          <a:noFill/>
          <a:ln w="635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Speech Bubble: Rectangle with Corners Rounded 4">
            <a:extLst>
              <a:ext uri="{FF2B5EF4-FFF2-40B4-BE49-F238E27FC236}">
                <a16:creationId xmlns:a16="http://schemas.microsoft.com/office/drawing/2014/main" id="{0679D9F7-C45F-4817-8F15-3C4033A71A53}"/>
              </a:ext>
            </a:extLst>
          </p:cNvPr>
          <p:cNvSpPr/>
          <p:nvPr/>
        </p:nvSpPr>
        <p:spPr>
          <a:xfrm>
            <a:off x="2188109" y="4343930"/>
            <a:ext cx="1184363" cy="548715"/>
          </a:xfrm>
          <a:prstGeom prst="wedgeRoundRectCallout">
            <a:avLst>
              <a:gd name="adj1" fmla="val -95814"/>
              <a:gd name="adj2" fmla="val 863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tx1"/>
                </a:solidFill>
                <a:latin typeface="Comic Sans MS" panose="030F0702030302020204" pitchFamily="66" charset="0"/>
              </a:rPr>
              <a:t>Click to check.</a:t>
            </a:r>
          </a:p>
        </p:txBody>
      </p:sp>
      <p:pic>
        <p:nvPicPr>
          <p:cNvPr id="7" name="Picture 6">
            <a:extLst>
              <a:ext uri="{FF2B5EF4-FFF2-40B4-BE49-F238E27FC236}">
                <a16:creationId xmlns:a16="http://schemas.microsoft.com/office/drawing/2014/main" id="{A042D1EB-D2DD-498E-B72A-327B243508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790" y="4478752"/>
            <a:ext cx="793700" cy="827786"/>
          </a:xfrm>
          <a:prstGeom prst="rect">
            <a:avLst/>
          </a:prstGeom>
        </p:spPr>
      </p:pic>
      <p:sp>
        <p:nvSpPr>
          <p:cNvPr id="11" name="Rectangle: Rounded Corners 10">
            <a:extLst>
              <a:ext uri="{FF2B5EF4-FFF2-40B4-BE49-F238E27FC236}">
                <a16:creationId xmlns:a16="http://schemas.microsoft.com/office/drawing/2014/main" id="{B07EFCB7-09B9-47EA-B527-96A432AEABA5}"/>
              </a:ext>
            </a:extLst>
          </p:cNvPr>
          <p:cNvSpPr/>
          <p:nvPr/>
        </p:nvSpPr>
        <p:spPr>
          <a:xfrm>
            <a:off x="7129193" y="1493550"/>
            <a:ext cx="1227803" cy="730046"/>
          </a:xfrm>
          <a:prstGeom prst="roundRect">
            <a:avLst/>
          </a:prstGeom>
          <a:solidFill>
            <a:srgbClr val="FF993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tx1"/>
                </a:solidFill>
                <a:latin typeface="Comic Sans MS" panose="030F0702030302020204" pitchFamily="66" charset="0"/>
              </a:rPr>
              <a:t>on</a:t>
            </a:r>
          </a:p>
        </p:txBody>
      </p:sp>
      <p:sp>
        <p:nvSpPr>
          <p:cNvPr id="15" name="Rectangle: Rounded Corners 14">
            <a:extLst>
              <a:ext uri="{FF2B5EF4-FFF2-40B4-BE49-F238E27FC236}">
                <a16:creationId xmlns:a16="http://schemas.microsoft.com/office/drawing/2014/main" id="{9702F11C-8C98-4D66-BB96-CF24748D2639}"/>
              </a:ext>
            </a:extLst>
          </p:cNvPr>
          <p:cNvSpPr/>
          <p:nvPr/>
        </p:nvSpPr>
        <p:spPr>
          <a:xfrm>
            <a:off x="5359176" y="3347992"/>
            <a:ext cx="1227803" cy="730046"/>
          </a:xfrm>
          <a:prstGeom prst="roundRect">
            <a:avLst/>
          </a:prstGeom>
          <a:solidFill>
            <a:srgbClr val="FF993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tx1"/>
                </a:solidFill>
                <a:latin typeface="Comic Sans MS" panose="030F0702030302020204" pitchFamily="66" charset="0"/>
              </a:rPr>
              <a:t>huge</a:t>
            </a:r>
          </a:p>
        </p:txBody>
      </p:sp>
      <p:sp>
        <p:nvSpPr>
          <p:cNvPr id="18" name="Rectangle: Rounded Corners 17">
            <a:extLst>
              <a:ext uri="{FF2B5EF4-FFF2-40B4-BE49-F238E27FC236}">
                <a16:creationId xmlns:a16="http://schemas.microsoft.com/office/drawing/2014/main" id="{EEB636CB-A88F-4297-A569-0CBD5CB2B0FF}"/>
              </a:ext>
            </a:extLst>
          </p:cNvPr>
          <p:cNvSpPr/>
          <p:nvPr/>
        </p:nvSpPr>
        <p:spPr>
          <a:xfrm>
            <a:off x="7153363" y="2392765"/>
            <a:ext cx="1227803" cy="730046"/>
          </a:xfrm>
          <a:prstGeom prst="roundRect">
            <a:avLst/>
          </a:prstGeom>
          <a:solidFill>
            <a:srgbClr val="FF993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tx1"/>
                </a:solidFill>
                <a:latin typeface="Comic Sans MS" panose="030F0702030302020204" pitchFamily="66" charset="0"/>
              </a:rPr>
              <a:t>steadily</a:t>
            </a:r>
          </a:p>
        </p:txBody>
      </p:sp>
      <p:sp>
        <p:nvSpPr>
          <p:cNvPr id="21" name="Rectangle: Rounded Corners 20">
            <a:extLst>
              <a:ext uri="{FF2B5EF4-FFF2-40B4-BE49-F238E27FC236}">
                <a16:creationId xmlns:a16="http://schemas.microsoft.com/office/drawing/2014/main" id="{C2FBA7EA-A6F8-4C69-A54F-000A2669AE0D}"/>
              </a:ext>
            </a:extLst>
          </p:cNvPr>
          <p:cNvSpPr/>
          <p:nvPr/>
        </p:nvSpPr>
        <p:spPr>
          <a:xfrm>
            <a:off x="3654104" y="2384737"/>
            <a:ext cx="1227803" cy="730046"/>
          </a:xfrm>
          <a:prstGeom prst="round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chemeClr val="tx1"/>
                </a:solidFill>
                <a:latin typeface="Comic Sans MS" panose="030F0702030302020204" pitchFamily="66" charset="0"/>
              </a:rPr>
              <a:t>determiner</a:t>
            </a:r>
          </a:p>
        </p:txBody>
      </p:sp>
      <p:sp>
        <p:nvSpPr>
          <p:cNvPr id="22" name="Rectangle: Rounded Corners 21">
            <a:extLst>
              <a:ext uri="{FF2B5EF4-FFF2-40B4-BE49-F238E27FC236}">
                <a16:creationId xmlns:a16="http://schemas.microsoft.com/office/drawing/2014/main" id="{91043BD5-0080-4C24-BF74-A589EB249E38}"/>
              </a:ext>
            </a:extLst>
          </p:cNvPr>
          <p:cNvSpPr/>
          <p:nvPr/>
        </p:nvSpPr>
        <p:spPr>
          <a:xfrm>
            <a:off x="7178017" y="3350455"/>
            <a:ext cx="1227803" cy="730046"/>
          </a:xfrm>
          <a:prstGeom prst="roundRect">
            <a:avLst/>
          </a:prstGeom>
          <a:solidFill>
            <a:srgbClr val="FF66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chemeClr val="tx1"/>
                </a:solidFill>
                <a:latin typeface="Comic Sans MS" panose="030F0702030302020204" pitchFamily="66" charset="0"/>
              </a:rPr>
              <a:t>pronoun</a:t>
            </a:r>
          </a:p>
        </p:txBody>
      </p:sp>
      <p:sp>
        <p:nvSpPr>
          <p:cNvPr id="20" name="Rectangle: Rounded Corners 19">
            <a:extLst>
              <a:ext uri="{FF2B5EF4-FFF2-40B4-BE49-F238E27FC236}">
                <a16:creationId xmlns:a16="http://schemas.microsoft.com/office/drawing/2014/main" id="{DDB988DB-D4AA-4E54-A113-FB7C6E9DBBE8}"/>
              </a:ext>
            </a:extLst>
          </p:cNvPr>
          <p:cNvSpPr/>
          <p:nvPr/>
        </p:nvSpPr>
        <p:spPr>
          <a:xfrm>
            <a:off x="3650206" y="2386730"/>
            <a:ext cx="1227803" cy="730046"/>
          </a:xfrm>
          <a:prstGeom prst="roundRect">
            <a:avLst/>
          </a:prstGeom>
          <a:solidFill>
            <a:srgbClr val="FF993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tx1"/>
                </a:solidFill>
                <a:latin typeface="Comic Sans MS" panose="030F0702030302020204" pitchFamily="66" charset="0"/>
              </a:rPr>
              <a:t>a</a:t>
            </a:r>
          </a:p>
        </p:txBody>
      </p:sp>
      <p:sp>
        <p:nvSpPr>
          <p:cNvPr id="23" name="Rectangle: Rounded Corners 22">
            <a:extLst>
              <a:ext uri="{FF2B5EF4-FFF2-40B4-BE49-F238E27FC236}">
                <a16:creationId xmlns:a16="http://schemas.microsoft.com/office/drawing/2014/main" id="{36046555-42BC-4026-9025-BF24C1A0A2D5}"/>
              </a:ext>
            </a:extLst>
          </p:cNvPr>
          <p:cNvSpPr/>
          <p:nvPr/>
        </p:nvSpPr>
        <p:spPr>
          <a:xfrm>
            <a:off x="7178017" y="3349985"/>
            <a:ext cx="1227803" cy="730046"/>
          </a:xfrm>
          <a:prstGeom prst="roundRect">
            <a:avLst/>
          </a:prstGeom>
          <a:solidFill>
            <a:srgbClr val="FF993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tx1"/>
                </a:solidFill>
                <a:latin typeface="Comic Sans MS" panose="030F0702030302020204" pitchFamily="66" charset="0"/>
              </a:rPr>
              <a:t>they</a:t>
            </a:r>
          </a:p>
        </p:txBody>
      </p:sp>
      <p:sp>
        <p:nvSpPr>
          <p:cNvPr id="24" name="Rectangle: Rounded Corners 23">
            <a:extLst>
              <a:ext uri="{FF2B5EF4-FFF2-40B4-BE49-F238E27FC236}">
                <a16:creationId xmlns:a16="http://schemas.microsoft.com/office/drawing/2014/main" id="{50D06C0C-A393-411D-928C-5D659A927058}"/>
              </a:ext>
            </a:extLst>
          </p:cNvPr>
          <p:cNvSpPr/>
          <p:nvPr/>
        </p:nvSpPr>
        <p:spPr>
          <a:xfrm>
            <a:off x="3649004" y="3347992"/>
            <a:ext cx="1227803" cy="730046"/>
          </a:xfrm>
          <a:prstGeom prst="roundRect">
            <a:avLst/>
          </a:prstGeom>
          <a:solidFill>
            <a:srgbClr val="FF993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tx1"/>
                </a:solidFill>
                <a:latin typeface="Comic Sans MS" panose="030F0702030302020204" pitchFamily="66" charset="0"/>
              </a:rPr>
              <a:t>although</a:t>
            </a:r>
          </a:p>
        </p:txBody>
      </p:sp>
      <p:sp>
        <p:nvSpPr>
          <p:cNvPr id="26" name="Rectangle: Rounded Corners 25">
            <a:extLst>
              <a:ext uri="{FF2B5EF4-FFF2-40B4-BE49-F238E27FC236}">
                <a16:creationId xmlns:a16="http://schemas.microsoft.com/office/drawing/2014/main" id="{E78BF679-FCB4-449E-A0A9-BF4284D28B8C}"/>
              </a:ext>
            </a:extLst>
          </p:cNvPr>
          <p:cNvSpPr/>
          <p:nvPr/>
        </p:nvSpPr>
        <p:spPr>
          <a:xfrm>
            <a:off x="5354077" y="2372647"/>
            <a:ext cx="1232902" cy="833897"/>
          </a:xfrm>
          <a:prstGeom prst="roundRect">
            <a:avLst/>
          </a:prstGeom>
          <a:solidFill>
            <a:srgbClr val="FF993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chemeClr val="tx1"/>
                </a:solidFill>
                <a:latin typeface="Comic Sans MS" panose="030F0702030302020204" pitchFamily="66" charset="0"/>
              </a:rPr>
              <a:t>Identify the Word Class</a:t>
            </a:r>
          </a:p>
        </p:txBody>
      </p:sp>
    </p:spTree>
    <p:extLst>
      <p:ext uri="{BB962C8B-B14F-4D97-AF65-F5344CB8AC3E}">
        <p14:creationId xmlns:p14="http://schemas.microsoft.com/office/powerpoint/2010/main" val="11394157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1" presetClass="exit" presetSubtype="1" fill="hold" grpId="0" nodeType="clickEffect">
                                  <p:stCondLst>
                                    <p:cond delay="0"/>
                                  </p:stCondLst>
                                  <p:childTnLst>
                                    <p:animEffect transition="out" filter="wheel(1)">
                                      <p:cBhvr>
                                        <p:cTn id="12" dur="2000"/>
                                        <p:tgtEl>
                                          <p:spTgt spid="4"/>
                                        </p:tgtEl>
                                      </p:cBhvr>
                                    </p:animEffect>
                                    <p:set>
                                      <p:cBhvr>
                                        <p:cTn id="13" dur="1" fill="hold">
                                          <p:stCondLst>
                                            <p:cond delay="1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21" presetClass="exit" presetSubtype="1" fill="hold" grpId="0" nodeType="clickEffect">
                                  <p:stCondLst>
                                    <p:cond delay="0"/>
                                  </p:stCondLst>
                                  <p:childTnLst>
                                    <p:animEffect transition="out" filter="wheel(1)">
                                      <p:cBhvr>
                                        <p:cTn id="18" dur="2000"/>
                                        <p:tgtEl>
                                          <p:spTgt spid="11"/>
                                        </p:tgtEl>
                                      </p:cBhvr>
                                    </p:animEffect>
                                    <p:set>
                                      <p:cBhvr>
                                        <p:cTn id="19" dur="1" fill="hold">
                                          <p:stCondLst>
                                            <p:cond delay="1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21" presetClass="exit" presetSubtype="1" fill="hold" grpId="0" nodeType="clickEffect">
                                  <p:stCondLst>
                                    <p:cond delay="0"/>
                                  </p:stCondLst>
                                  <p:childTnLst>
                                    <p:animEffect transition="out" filter="wheel(1)">
                                      <p:cBhvr>
                                        <p:cTn id="24" dur="2000"/>
                                        <p:tgtEl>
                                          <p:spTgt spid="20"/>
                                        </p:tgtEl>
                                      </p:cBhvr>
                                    </p:animEffect>
                                    <p:set>
                                      <p:cBhvr>
                                        <p:cTn id="25" dur="1" fill="hold">
                                          <p:stCondLst>
                                            <p:cond delay="1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p:stCondLst>
                        <p:cond delay="0"/>
                      </p:stCondLst>
                      <p:childTnLst>
                        <p:par>
                          <p:cTn id="28" fill="hold">
                            <p:stCondLst>
                              <p:cond delay="0"/>
                            </p:stCondLst>
                            <p:childTnLst>
                              <p:par>
                                <p:cTn id="29" presetID="21" presetClass="exit" presetSubtype="1" fill="hold" grpId="0" nodeType="clickEffect">
                                  <p:stCondLst>
                                    <p:cond delay="0"/>
                                  </p:stCondLst>
                                  <p:childTnLst>
                                    <p:animEffect transition="out" filter="wheel(1)">
                                      <p:cBhvr>
                                        <p:cTn id="30" dur="2000"/>
                                        <p:tgtEl>
                                          <p:spTgt spid="18"/>
                                        </p:tgtEl>
                                      </p:cBhvr>
                                    </p:animEffect>
                                    <p:set>
                                      <p:cBhvr>
                                        <p:cTn id="31" dur="1" fill="hold">
                                          <p:stCondLst>
                                            <p:cond delay="1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2" restart="whenNotActive" fill="hold" evtFilter="cancelBubble" nodeType="interactiveSeq">
                <p:stCondLst>
                  <p:cond evt="onClick" delay="0">
                    <p:tgtEl>
                      <p:spTgt spid="24"/>
                    </p:tgtEl>
                  </p:cond>
                </p:stCondLst>
                <p:endSync evt="end" delay="0">
                  <p:rtn val="all"/>
                </p:endSync>
                <p:childTnLst>
                  <p:par>
                    <p:cTn id="33" fill="hold">
                      <p:stCondLst>
                        <p:cond delay="0"/>
                      </p:stCondLst>
                      <p:childTnLst>
                        <p:par>
                          <p:cTn id="34" fill="hold">
                            <p:stCondLst>
                              <p:cond delay="0"/>
                            </p:stCondLst>
                            <p:childTnLst>
                              <p:par>
                                <p:cTn id="35" presetID="21" presetClass="exit" presetSubtype="1" fill="hold" grpId="0" nodeType="clickEffect">
                                  <p:stCondLst>
                                    <p:cond delay="0"/>
                                  </p:stCondLst>
                                  <p:childTnLst>
                                    <p:animEffect transition="out" filter="wheel(1)">
                                      <p:cBhvr>
                                        <p:cTn id="36" dur="2000"/>
                                        <p:tgtEl>
                                          <p:spTgt spid="24"/>
                                        </p:tgtEl>
                                      </p:cBhvr>
                                    </p:animEffect>
                                    <p:set>
                                      <p:cBhvr>
                                        <p:cTn id="37" dur="1" fill="hold">
                                          <p:stCondLst>
                                            <p:cond delay="1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38" restart="whenNotActive" fill="hold" evtFilter="cancelBubble" nodeType="interactiveSeq">
                <p:stCondLst>
                  <p:cond evt="onClick" delay="0">
                    <p:tgtEl>
                      <p:spTgt spid="15"/>
                    </p:tgtEl>
                  </p:cond>
                </p:stCondLst>
                <p:endSync evt="end" delay="0">
                  <p:rtn val="all"/>
                </p:endSync>
                <p:childTnLst>
                  <p:par>
                    <p:cTn id="39" fill="hold">
                      <p:stCondLst>
                        <p:cond delay="0"/>
                      </p:stCondLst>
                      <p:childTnLst>
                        <p:par>
                          <p:cTn id="40" fill="hold">
                            <p:stCondLst>
                              <p:cond delay="0"/>
                            </p:stCondLst>
                            <p:childTnLst>
                              <p:par>
                                <p:cTn id="41" presetID="21" presetClass="exit" presetSubtype="1" fill="hold" grpId="0" nodeType="clickEffect">
                                  <p:stCondLst>
                                    <p:cond delay="0"/>
                                  </p:stCondLst>
                                  <p:childTnLst>
                                    <p:animEffect transition="out" filter="wheel(1)">
                                      <p:cBhvr>
                                        <p:cTn id="42" dur="2000"/>
                                        <p:tgtEl>
                                          <p:spTgt spid="15"/>
                                        </p:tgtEl>
                                      </p:cBhvr>
                                    </p:animEffect>
                                    <p:set>
                                      <p:cBhvr>
                                        <p:cTn id="43" dur="1" fill="hold">
                                          <p:stCondLst>
                                            <p:cond delay="1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21" presetClass="exit" presetSubtype="1" fill="hold" grpId="0" nodeType="clickEffect">
                                  <p:stCondLst>
                                    <p:cond delay="0"/>
                                  </p:stCondLst>
                                  <p:childTnLst>
                                    <p:animEffect transition="out" filter="wheel(1)">
                                      <p:cBhvr>
                                        <p:cTn id="48" dur="2000"/>
                                        <p:tgtEl>
                                          <p:spTgt spid="23"/>
                                        </p:tgtEl>
                                      </p:cBhvr>
                                    </p:animEffect>
                                    <p:set>
                                      <p:cBhvr>
                                        <p:cTn id="49" dur="1" fill="hold">
                                          <p:stCondLst>
                                            <p:cond delay="1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9" grpId="0" animBg="1"/>
      <p:bldP spid="4" grpId="0" animBg="1"/>
      <p:bldP spid="11" grpId="0" animBg="1"/>
      <p:bldP spid="15" grpId="0" animBg="1"/>
      <p:bldP spid="18" grpId="0" animBg="1"/>
      <p:bldP spid="20" grpId="0" animBg="1"/>
      <p:bldP spid="23"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The Troll</a:t>
            </a:r>
          </a:p>
        </p:txBody>
      </p:sp>
      <p:sp>
        <p:nvSpPr>
          <p:cNvPr id="6" name="Content Placeholder 5"/>
          <p:cNvSpPr>
            <a:spLocks noGrp="1"/>
          </p:cNvSpPr>
          <p:nvPr>
            <p:ph idx="1"/>
          </p:nvPr>
        </p:nvSpPr>
        <p:spPr>
          <a:xfrm>
            <a:off x="107504" y="1556792"/>
            <a:ext cx="6408712" cy="5184576"/>
          </a:xfrm>
        </p:spPr>
        <p:txBody>
          <a:bodyPr>
            <a:normAutofit fontScale="62500" lnSpcReduction="20000"/>
          </a:bodyPr>
          <a:lstStyle/>
          <a:p>
            <a:pPr marL="118872" indent="0" algn="just">
              <a:buNone/>
            </a:pPr>
            <a:r>
              <a:rPr lang="en-GB" dirty="0"/>
              <a:t>The troll is a fearsome creature up to twelve feet tall and weighing over a tonne. Notable for its equally prodigious strength and stupidity, the troll is often violent and unpredictable. Trolls originated in Scandinavia but these days they may be found in Britain, Ireland and other areas of northern Europe. </a:t>
            </a:r>
          </a:p>
          <a:p>
            <a:pPr marL="118872" indent="0" algn="just">
              <a:buNone/>
            </a:pPr>
            <a:r>
              <a:rPr lang="en-GB" dirty="0"/>
              <a:t>	Trolls generally converse in grunts that appear to constitute a crude language, though some have been known to understand and to even speak a few human words. The more intelligent of the species have been trained as guardians.</a:t>
            </a:r>
          </a:p>
          <a:p>
            <a:pPr marL="118872" indent="0" algn="just">
              <a:buNone/>
            </a:pPr>
            <a:r>
              <a:rPr lang="en-GB" dirty="0"/>
              <a:t>	There are three types of troll: mountain, forest and river. The mountain troll is the largest and most vicious. It is bald, with a pale-grey skin. The forest troll has a pale-green skin and some specimens have hair, which is green or brown, thin and straggly. The river troll has short horns and may be hairy. It has purplish skin and is often found lurking beneath bridges. Trolls eat raw flesh and are not fussy in their prey, which ranges from wild animals to humans. </a:t>
            </a:r>
          </a:p>
        </p:txBody>
      </p:sp>
      <p:sp>
        <p:nvSpPr>
          <p:cNvPr id="7" name="TextBox 6"/>
          <p:cNvSpPr txBox="1"/>
          <p:nvPr/>
        </p:nvSpPr>
        <p:spPr>
          <a:xfrm>
            <a:off x="6588224" y="1700808"/>
            <a:ext cx="2448272" cy="1477328"/>
          </a:xfrm>
          <a:prstGeom prst="rect">
            <a:avLst/>
          </a:prstGeom>
          <a:solidFill>
            <a:schemeClr val="accent2"/>
          </a:solidFill>
        </p:spPr>
        <p:txBody>
          <a:bodyPr wrap="square" rtlCol="0">
            <a:spAutoFit/>
          </a:bodyPr>
          <a:lstStyle/>
          <a:p>
            <a:pPr algn="ctr"/>
            <a:r>
              <a:rPr lang="en-GB" b="1" dirty="0">
                <a:solidFill>
                  <a:schemeClr val="bg1"/>
                </a:solidFill>
              </a:rPr>
              <a:t>What do you notice about the tone of the description? Where could this extract have come from?</a:t>
            </a:r>
          </a:p>
        </p:txBody>
      </p:sp>
      <p:sp>
        <p:nvSpPr>
          <p:cNvPr id="8" name="TextBox 7"/>
          <p:cNvSpPr txBox="1"/>
          <p:nvPr/>
        </p:nvSpPr>
        <p:spPr>
          <a:xfrm>
            <a:off x="6588224" y="3222231"/>
            <a:ext cx="2448272" cy="1477328"/>
          </a:xfrm>
          <a:prstGeom prst="rect">
            <a:avLst/>
          </a:prstGeom>
          <a:solidFill>
            <a:schemeClr val="accent3"/>
          </a:solidFill>
        </p:spPr>
        <p:txBody>
          <a:bodyPr wrap="square" rtlCol="0">
            <a:spAutoFit/>
          </a:bodyPr>
          <a:lstStyle/>
          <a:p>
            <a:pPr algn="ctr"/>
            <a:r>
              <a:rPr lang="en-GB" b="1" dirty="0">
                <a:solidFill>
                  <a:schemeClr val="bg1"/>
                </a:solidFill>
              </a:rPr>
              <a:t>Why does the writer change paragraphs? Decide on three subheadings for the paragraphs.</a:t>
            </a:r>
          </a:p>
        </p:txBody>
      </p:sp>
      <p:sp>
        <p:nvSpPr>
          <p:cNvPr id="9" name="TextBox 8"/>
          <p:cNvSpPr txBox="1"/>
          <p:nvPr/>
        </p:nvSpPr>
        <p:spPr>
          <a:xfrm>
            <a:off x="6588224" y="4797152"/>
            <a:ext cx="2448272" cy="1477328"/>
          </a:xfrm>
          <a:prstGeom prst="rect">
            <a:avLst/>
          </a:prstGeom>
          <a:solidFill>
            <a:schemeClr val="accent4"/>
          </a:solidFill>
        </p:spPr>
        <p:txBody>
          <a:bodyPr wrap="square" rtlCol="0">
            <a:spAutoFit/>
          </a:bodyPr>
          <a:lstStyle/>
          <a:p>
            <a:pPr algn="ctr"/>
            <a:r>
              <a:rPr lang="en-GB" b="1" dirty="0">
                <a:solidFill>
                  <a:schemeClr val="bg1"/>
                </a:solidFill>
              </a:rPr>
              <a:t>Pick out some of the adjectives in the extract that show the troll’s appearance and personality.</a:t>
            </a:r>
          </a:p>
        </p:txBody>
      </p:sp>
      <p:sp>
        <p:nvSpPr>
          <p:cNvPr id="2" name="TextBox 1">
            <a:extLst>
              <a:ext uri="{FF2B5EF4-FFF2-40B4-BE49-F238E27FC236}">
                <a16:creationId xmlns:a16="http://schemas.microsoft.com/office/drawing/2014/main" id="{17258322-C027-4E55-BDE0-413A887DDC32}"/>
              </a:ext>
            </a:extLst>
          </p:cNvPr>
          <p:cNvSpPr txBox="1"/>
          <p:nvPr/>
        </p:nvSpPr>
        <p:spPr>
          <a:xfrm>
            <a:off x="4599671" y="123001"/>
            <a:ext cx="3024336" cy="1200329"/>
          </a:xfrm>
          <a:prstGeom prst="rect">
            <a:avLst/>
          </a:prstGeom>
          <a:noFill/>
        </p:spPr>
        <p:txBody>
          <a:bodyPr wrap="square" rtlCol="0">
            <a:spAutoFit/>
          </a:bodyPr>
          <a:lstStyle/>
          <a:p>
            <a:r>
              <a:rPr lang="en-GB" dirty="0">
                <a:solidFill>
                  <a:srgbClr val="FFC000"/>
                </a:solidFill>
              </a:rPr>
              <a:t>Remember: an adjective makes sense when you put ‘seems’ in front of it – seems happy, seems sad. </a:t>
            </a:r>
          </a:p>
        </p:txBody>
      </p:sp>
    </p:spTree>
    <p:extLst>
      <p:ext uri="{BB962C8B-B14F-4D97-AF65-F5344CB8AC3E}">
        <p14:creationId xmlns:p14="http://schemas.microsoft.com/office/powerpoint/2010/main" val="4193090416"/>
      </p:ext>
    </p:extLst>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Create your own Fantastic Beast</a:t>
            </a:r>
          </a:p>
        </p:txBody>
      </p:sp>
      <p:sp>
        <p:nvSpPr>
          <p:cNvPr id="5" name="Content Placeholder 4"/>
          <p:cNvSpPr>
            <a:spLocks noGrp="1"/>
          </p:cNvSpPr>
          <p:nvPr>
            <p:ph sz="half" idx="1"/>
          </p:nvPr>
        </p:nvSpPr>
        <p:spPr>
          <a:xfrm>
            <a:off x="179512" y="1556791"/>
            <a:ext cx="5184576" cy="4955821"/>
          </a:xfrm>
        </p:spPr>
        <p:txBody>
          <a:bodyPr>
            <a:normAutofit/>
          </a:bodyPr>
          <a:lstStyle/>
          <a:p>
            <a:pPr marL="118872" indent="0">
              <a:buNone/>
            </a:pPr>
            <a:r>
              <a:rPr lang="en-GB" sz="2000" dirty="0"/>
              <a:t>Create your own magical creature to add to ‘Fantastic Beasts &amp; Where To Find Them’.</a:t>
            </a:r>
          </a:p>
          <a:p>
            <a:pPr marL="118872" indent="0">
              <a:buNone/>
            </a:pPr>
            <a:endParaRPr lang="en-GB" sz="1800" dirty="0"/>
          </a:p>
          <a:p>
            <a:pPr marL="118872" indent="0">
              <a:buNone/>
            </a:pPr>
            <a:r>
              <a:rPr lang="en-GB" sz="2000" dirty="0"/>
              <a:t>Write three paragraphs, focusing on the areas discussed in the troll extract.</a:t>
            </a:r>
          </a:p>
          <a:p>
            <a:pPr marL="118872" indent="0">
              <a:buNone/>
            </a:pPr>
            <a:endParaRPr lang="en-GB" sz="1800" dirty="0"/>
          </a:p>
          <a:p>
            <a:pPr marL="118872" indent="0">
              <a:buNone/>
            </a:pPr>
            <a:r>
              <a:rPr lang="en-GB" sz="2000" dirty="0"/>
              <a:t>Include a sketch when you have finished.</a:t>
            </a:r>
          </a:p>
          <a:p>
            <a:pPr marL="118872" indent="0">
              <a:buNone/>
            </a:pPr>
            <a:endParaRPr lang="en-GB" sz="1800" dirty="0"/>
          </a:p>
          <a:p>
            <a:pPr marL="118872" indent="0">
              <a:buNone/>
            </a:pPr>
            <a:r>
              <a:rPr lang="en-GB" sz="2000" dirty="0"/>
              <a:t>Some ideas:</a:t>
            </a:r>
          </a:p>
          <a:p>
            <a:pPr marL="118872" indent="0">
              <a:buNone/>
            </a:pPr>
            <a:endParaRPr lang="en-GB" sz="2000" dirty="0"/>
          </a:p>
          <a:p>
            <a:endParaRPr lang="en-GB" sz="2000" dirty="0"/>
          </a:p>
          <a:p>
            <a:pPr marL="118872" indent="0">
              <a:buNone/>
            </a:pPr>
            <a:endParaRPr lang="en-GB" sz="2000" dirty="0"/>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621695"/>
            <a:ext cx="3168352" cy="4883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2008609515"/>
              </p:ext>
            </p:extLst>
          </p:nvPr>
        </p:nvGraphicFramePr>
        <p:xfrm>
          <a:off x="467544" y="4581128"/>
          <a:ext cx="4752528" cy="1728192"/>
        </p:xfrm>
        <a:graphic>
          <a:graphicData uri="http://schemas.openxmlformats.org/drawingml/2006/table">
            <a:tbl>
              <a:tblPr firstRow="1" bandRow="1">
                <a:tableStyleId>{BC89EF96-8CEA-46FF-86C4-4CE0E7609802}</a:tableStyleId>
              </a:tblPr>
              <a:tblGrid>
                <a:gridCol w="1584176">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tblGrid>
              <a:tr h="576064">
                <a:tc>
                  <a:txBody>
                    <a:bodyPr/>
                    <a:lstStyle/>
                    <a:p>
                      <a:pPr algn="ctr"/>
                      <a:r>
                        <a:rPr lang="en-GB" dirty="0"/>
                        <a:t>Unicorn</a:t>
                      </a:r>
                    </a:p>
                  </a:txBody>
                  <a:tcPr/>
                </a:tc>
                <a:tc>
                  <a:txBody>
                    <a:bodyPr/>
                    <a:lstStyle/>
                    <a:p>
                      <a:pPr algn="ctr"/>
                      <a:r>
                        <a:rPr lang="en-GB" dirty="0"/>
                        <a:t>Pixie</a:t>
                      </a:r>
                    </a:p>
                  </a:txBody>
                  <a:tcPr/>
                </a:tc>
                <a:tc>
                  <a:txBody>
                    <a:bodyPr/>
                    <a:lstStyle/>
                    <a:p>
                      <a:pPr algn="ctr"/>
                      <a:r>
                        <a:rPr lang="en-GB" dirty="0"/>
                        <a:t>Dragon</a:t>
                      </a:r>
                    </a:p>
                  </a:txBody>
                  <a:tcPr/>
                </a:tc>
                <a:extLst>
                  <a:ext uri="{0D108BD9-81ED-4DB2-BD59-A6C34878D82A}">
                    <a16:rowId xmlns:a16="http://schemas.microsoft.com/office/drawing/2014/main" val="10000"/>
                  </a:ext>
                </a:extLst>
              </a:tr>
              <a:tr h="576064">
                <a:tc>
                  <a:txBody>
                    <a:bodyPr/>
                    <a:lstStyle/>
                    <a:p>
                      <a:pPr algn="ctr"/>
                      <a:r>
                        <a:rPr lang="en-GB" b="1" dirty="0"/>
                        <a:t>Phoenix</a:t>
                      </a:r>
                    </a:p>
                  </a:txBody>
                  <a:tcPr/>
                </a:tc>
                <a:tc>
                  <a:txBody>
                    <a:bodyPr/>
                    <a:lstStyle/>
                    <a:p>
                      <a:pPr algn="ctr"/>
                      <a:r>
                        <a:rPr lang="en-GB" b="1" dirty="0"/>
                        <a:t>Centaur</a:t>
                      </a:r>
                    </a:p>
                  </a:txBody>
                  <a:tcPr/>
                </a:tc>
                <a:tc>
                  <a:txBody>
                    <a:bodyPr/>
                    <a:lstStyle/>
                    <a:p>
                      <a:pPr algn="ctr"/>
                      <a:r>
                        <a:rPr lang="en-GB" b="1" dirty="0"/>
                        <a:t>Chimaera</a:t>
                      </a:r>
                    </a:p>
                  </a:txBody>
                  <a:tcPr/>
                </a:tc>
                <a:extLst>
                  <a:ext uri="{0D108BD9-81ED-4DB2-BD59-A6C34878D82A}">
                    <a16:rowId xmlns:a16="http://schemas.microsoft.com/office/drawing/2014/main" val="10001"/>
                  </a:ext>
                </a:extLst>
              </a:tr>
              <a:tr h="576064">
                <a:tc>
                  <a:txBody>
                    <a:bodyPr/>
                    <a:lstStyle/>
                    <a:p>
                      <a:pPr algn="ctr"/>
                      <a:r>
                        <a:rPr lang="en-GB" b="1" dirty="0"/>
                        <a:t>Sea Serpent</a:t>
                      </a:r>
                    </a:p>
                  </a:txBody>
                  <a:tcPr/>
                </a:tc>
                <a:tc>
                  <a:txBody>
                    <a:bodyPr/>
                    <a:lstStyle/>
                    <a:p>
                      <a:pPr algn="ctr"/>
                      <a:r>
                        <a:rPr lang="en-GB" b="1" dirty="0"/>
                        <a:t>Yeti</a:t>
                      </a:r>
                    </a:p>
                  </a:txBody>
                  <a:tcPr/>
                </a:tc>
                <a:tc>
                  <a:txBody>
                    <a:bodyPr/>
                    <a:lstStyle/>
                    <a:p>
                      <a:pPr algn="ctr"/>
                      <a:r>
                        <a:rPr lang="en-GB" b="1" dirty="0"/>
                        <a:t>Fairy</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7861944"/>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t>Learning Objectives</a:t>
            </a:r>
          </a:p>
        </p:txBody>
      </p:sp>
      <p:sp>
        <p:nvSpPr>
          <p:cNvPr id="5" name="Content Placeholder 4"/>
          <p:cNvSpPr>
            <a:spLocks noGrp="1"/>
          </p:cNvSpPr>
          <p:nvPr>
            <p:ph sz="half" idx="1"/>
          </p:nvPr>
        </p:nvSpPr>
        <p:spPr>
          <a:xfrm>
            <a:off x="107504" y="1556792"/>
            <a:ext cx="5400599" cy="4525963"/>
          </a:xfrm>
        </p:spPr>
        <p:txBody>
          <a:bodyPr>
            <a:normAutofit/>
          </a:bodyPr>
          <a:lstStyle/>
          <a:p>
            <a:pPr marL="0" indent="0">
              <a:buNone/>
            </a:pPr>
            <a:r>
              <a:rPr lang="en-GB" sz="2600" i="1" dirty="0"/>
              <a:t>By the end of the lesson you will…</a:t>
            </a:r>
          </a:p>
          <a:p>
            <a:pPr marL="0" indent="0">
              <a:buNone/>
            </a:pPr>
            <a:endParaRPr lang="en-GB" sz="2600" i="1" dirty="0"/>
          </a:p>
          <a:p>
            <a:pPr>
              <a:buFont typeface="Wingdings" panose="05000000000000000000" pitchFamily="2" charset="2"/>
              <a:buChar char="ü"/>
            </a:pPr>
            <a:r>
              <a:rPr lang="en-GB" sz="2400" dirty="0"/>
              <a:t>Be able to explore the format of a non-fiction text</a:t>
            </a:r>
          </a:p>
          <a:p>
            <a:pPr>
              <a:buFont typeface="Wingdings" panose="05000000000000000000" pitchFamily="2" charset="2"/>
              <a:buChar char="ü"/>
            </a:pPr>
            <a:endParaRPr lang="en-GB" sz="2400" dirty="0"/>
          </a:p>
          <a:p>
            <a:pPr>
              <a:buFont typeface="Wingdings" panose="05000000000000000000" pitchFamily="2" charset="2"/>
              <a:buChar char="ü"/>
            </a:pPr>
            <a:endParaRPr lang="en-GB" sz="2400" dirty="0"/>
          </a:p>
          <a:p>
            <a:pPr>
              <a:buFont typeface="Wingdings" panose="05000000000000000000" pitchFamily="2" charset="2"/>
              <a:buChar char="ü"/>
            </a:pPr>
            <a:r>
              <a:rPr lang="en-GB" sz="2400" dirty="0"/>
              <a:t>Be able to reproduce the format, tone and structure of a non-fiction text</a:t>
            </a:r>
          </a:p>
          <a:p>
            <a:pPr>
              <a:buFont typeface="Wingdings" panose="05000000000000000000" pitchFamily="2" charset="2"/>
              <a:buChar char="ü"/>
            </a:pPr>
            <a:endParaRPr lang="en-GB" sz="2400" dirty="0"/>
          </a:p>
          <a:p>
            <a:pPr>
              <a:buFont typeface="Wingdings" panose="05000000000000000000" pitchFamily="2" charset="2"/>
              <a:buChar char="ü"/>
            </a:pPr>
            <a:r>
              <a:rPr lang="en-GB" sz="2400" dirty="0"/>
              <a:t>To identify word classes</a:t>
            </a:r>
          </a:p>
        </p:txBody>
      </p:sp>
      <p:pic>
        <p:nvPicPr>
          <p:cNvPr id="2150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08104" y="1844824"/>
            <a:ext cx="3151905" cy="3956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9753417"/>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6855" y="-76374"/>
            <a:ext cx="7388942" cy="3816824"/>
          </a:xfrm>
        </p:spPr>
        <p:txBody>
          <a:bodyPr>
            <a:noAutofit/>
          </a:bodyPr>
          <a:lstStyle/>
          <a:p>
            <a:pPr algn="l"/>
            <a:br>
              <a:rPr lang="en-GB" dirty="0"/>
            </a:br>
            <a:br>
              <a:rPr lang="en-GB" dirty="0"/>
            </a:br>
            <a:r>
              <a:rPr lang="en-GB" sz="3600" dirty="0">
                <a:latin typeface="+mn-lt"/>
              </a:rPr>
              <a:t>Word Classes</a:t>
            </a:r>
            <a:br>
              <a:rPr lang="en-GB" dirty="0"/>
            </a:br>
            <a:br>
              <a:rPr lang="en-GB" sz="2400" dirty="0">
                <a:latin typeface="+mn-lt"/>
              </a:rPr>
            </a:br>
            <a:r>
              <a:rPr lang="en-GB" sz="2400" dirty="0">
                <a:latin typeface="+mn-lt"/>
              </a:rPr>
              <a:t>1) Noun</a:t>
            </a:r>
            <a:br>
              <a:rPr lang="en-GB" sz="2400" dirty="0">
                <a:latin typeface="+mn-lt"/>
              </a:rPr>
            </a:br>
            <a:r>
              <a:rPr lang="en-GB" sz="2400" dirty="0">
                <a:latin typeface="+mn-lt"/>
              </a:rPr>
              <a:t>2) Verb</a:t>
            </a:r>
            <a:br>
              <a:rPr lang="en-GB" sz="2400" dirty="0">
                <a:latin typeface="+mn-lt"/>
              </a:rPr>
            </a:br>
            <a:r>
              <a:rPr lang="en-GB" sz="2400" dirty="0">
                <a:latin typeface="+mn-lt"/>
              </a:rPr>
              <a:t>3) Adjective</a:t>
            </a:r>
            <a:br>
              <a:rPr lang="en-GB" sz="2400" dirty="0">
                <a:latin typeface="+mn-lt"/>
              </a:rPr>
            </a:br>
            <a:r>
              <a:rPr lang="en-GB" sz="2400" dirty="0">
                <a:latin typeface="+mn-lt"/>
              </a:rPr>
              <a:t>4) Adverb</a:t>
            </a:r>
            <a:br>
              <a:rPr lang="en-GB" sz="2400" dirty="0">
                <a:latin typeface="+mn-lt"/>
              </a:rPr>
            </a:br>
            <a:r>
              <a:rPr lang="en-GB" sz="2400" dirty="0">
                <a:latin typeface="+mn-lt"/>
              </a:rPr>
              <a:t>5) Preposition</a:t>
            </a:r>
            <a:br>
              <a:rPr lang="en-GB" sz="2400" dirty="0">
                <a:latin typeface="+mn-lt"/>
              </a:rPr>
            </a:br>
            <a:r>
              <a:rPr lang="en-GB" sz="2400" dirty="0">
                <a:latin typeface="+mn-lt"/>
              </a:rPr>
              <a:t>6) Determiner</a:t>
            </a:r>
            <a:br>
              <a:rPr lang="en-GB" sz="2400" dirty="0">
                <a:latin typeface="+mn-lt"/>
              </a:rPr>
            </a:br>
            <a:r>
              <a:rPr lang="en-GB" sz="2400" dirty="0">
                <a:latin typeface="+mn-lt"/>
              </a:rPr>
              <a:t>7) Pronoun</a:t>
            </a:r>
            <a:br>
              <a:rPr lang="en-GB" sz="2400" dirty="0">
                <a:latin typeface="+mn-lt"/>
              </a:rPr>
            </a:br>
            <a:r>
              <a:rPr lang="en-GB" sz="2400" dirty="0">
                <a:latin typeface="+mn-lt"/>
              </a:rPr>
              <a:t>8) Conjunction</a:t>
            </a:r>
            <a:endParaRPr lang="en-GB" sz="2400" dirty="0">
              <a:solidFill>
                <a:srgbClr val="7030A0"/>
              </a:solidFill>
              <a:latin typeface="+mn-lt"/>
            </a:endParaRPr>
          </a:p>
        </p:txBody>
      </p:sp>
      <p:sp>
        <p:nvSpPr>
          <p:cNvPr id="16" name="Rectangle 15"/>
          <p:cNvSpPr/>
          <p:nvPr/>
        </p:nvSpPr>
        <p:spPr>
          <a:xfrm>
            <a:off x="379828" y="1205426"/>
            <a:ext cx="8356209" cy="4389120"/>
          </a:xfrm>
          <a:prstGeom prst="rect">
            <a:avLst/>
          </a:prstGeom>
          <a:noFill/>
          <a:ln w="635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Speech Bubble: Rectangle with Corners Rounded 4">
            <a:extLst>
              <a:ext uri="{FF2B5EF4-FFF2-40B4-BE49-F238E27FC236}">
                <a16:creationId xmlns:a16="http://schemas.microsoft.com/office/drawing/2014/main" id="{0679D9F7-C45F-4817-8F15-3C4033A71A53}"/>
              </a:ext>
            </a:extLst>
          </p:cNvPr>
          <p:cNvSpPr/>
          <p:nvPr/>
        </p:nvSpPr>
        <p:spPr>
          <a:xfrm>
            <a:off x="3204762" y="1988841"/>
            <a:ext cx="3691368" cy="1953102"/>
          </a:xfrm>
          <a:prstGeom prst="wedgeRoundRectCallout">
            <a:avLst>
              <a:gd name="adj1" fmla="val 65319"/>
              <a:gd name="adj2" fmla="val 38120"/>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solidFill>
                  <a:schemeClr val="tx1"/>
                </a:solidFill>
                <a:latin typeface="Comic Sans MS" panose="030F0702030302020204" pitchFamily="66" charset="0"/>
              </a:rPr>
              <a:t>What terms do you remember?</a:t>
            </a:r>
          </a:p>
          <a:p>
            <a:pPr algn="ctr"/>
            <a:endParaRPr lang="en-GB" sz="1350" dirty="0">
              <a:solidFill>
                <a:schemeClr val="tx1"/>
              </a:solidFill>
              <a:latin typeface="Comic Sans MS" panose="030F0702030302020204" pitchFamily="66" charset="0"/>
            </a:endParaRPr>
          </a:p>
          <a:p>
            <a:pPr algn="ctr"/>
            <a:r>
              <a:rPr lang="en-GB" sz="1350" dirty="0">
                <a:solidFill>
                  <a:schemeClr val="tx1"/>
                </a:solidFill>
                <a:latin typeface="Comic Sans MS" panose="030F0702030302020204" pitchFamily="66" charset="0"/>
              </a:rPr>
              <a:t>Can you tell a partner what they mean? </a:t>
            </a:r>
          </a:p>
          <a:p>
            <a:pPr algn="ctr"/>
            <a:endParaRPr lang="en-GB" sz="1350" dirty="0">
              <a:solidFill>
                <a:schemeClr val="tx1"/>
              </a:solidFill>
              <a:latin typeface="Comic Sans MS" panose="030F0702030302020204" pitchFamily="66" charset="0"/>
            </a:endParaRPr>
          </a:p>
          <a:p>
            <a:pPr algn="ctr"/>
            <a:r>
              <a:rPr lang="en-GB" sz="1350" dirty="0">
                <a:solidFill>
                  <a:schemeClr val="tx1"/>
                </a:solidFill>
                <a:latin typeface="Comic Sans MS" panose="030F0702030302020204" pitchFamily="66" charset="0"/>
              </a:rPr>
              <a:t>Can you give examples of any?</a:t>
            </a:r>
          </a:p>
          <a:p>
            <a:pPr algn="ctr"/>
            <a:endParaRPr lang="en-GB" sz="1350" dirty="0">
              <a:solidFill>
                <a:schemeClr val="tx1"/>
              </a:solidFill>
              <a:latin typeface="Comic Sans MS" panose="030F0702030302020204" pitchFamily="66" charset="0"/>
            </a:endParaRPr>
          </a:p>
          <a:p>
            <a:pPr algn="ctr"/>
            <a:r>
              <a:rPr lang="en-GB" sz="1350" dirty="0">
                <a:solidFill>
                  <a:schemeClr val="tx1"/>
                </a:solidFill>
                <a:latin typeface="Comic Sans MS" panose="030F0702030302020204" pitchFamily="66" charset="0"/>
              </a:rPr>
              <a:t>Use the following slides to revise word classes and try to give examples of your own for each word class.</a:t>
            </a:r>
          </a:p>
        </p:txBody>
      </p:sp>
      <p:pic>
        <p:nvPicPr>
          <p:cNvPr id="7" name="Picture 6">
            <a:extLst>
              <a:ext uri="{FF2B5EF4-FFF2-40B4-BE49-F238E27FC236}">
                <a16:creationId xmlns:a16="http://schemas.microsoft.com/office/drawing/2014/main" id="{A042D1EB-D2DD-498E-B72A-327B243508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1930" y="3399985"/>
            <a:ext cx="793700" cy="827786"/>
          </a:xfrm>
          <a:prstGeom prst="rect">
            <a:avLst/>
          </a:prstGeom>
        </p:spPr>
      </p:pic>
    </p:spTree>
    <p:extLst>
      <p:ext uri="{BB962C8B-B14F-4D97-AF65-F5344CB8AC3E}">
        <p14:creationId xmlns:p14="http://schemas.microsoft.com/office/powerpoint/2010/main" val="189957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9208" y="1480119"/>
            <a:ext cx="7930166" cy="923330"/>
          </a:xfrm>
          <a:prstGeom prst="rect">
            <a:avLst/>
          </a:prstGeom>
          <a:noFill/>
        </p:spPr>
        <p:txBody>
          <a:bodyPr wrap="square" rtlCol="0">
            <a:spAutoFit/>
          </a:bodyPr>
          <a:lstStyle/>
          <a:p>
            <a:pPr algn="ctr"/>
            <a:r>
              <a:rPr lang="en-GB" sz="2700" b="1" dirty="0">
                <a:solidFill>
                  <a:srgbClr val="0000FF"/>
                </a:solidFill>
              </a:rPr>
              <a:t>Nouns</a:t>
            </a:r>
            <a:r>
              <a:rPr lang="en-GB" sz="2700" b="1" dirty="0"/>
              <a:t> </a:t>
            </a:r>
          </a:p>
          <a:p>
            <a:pPr algn="ctr"/>
            <a:r>
              <a:rPr lang="en-GB" sz="2100" dirty="0">
                <a:ea typeface="Times New Roman" panose="02020603050405020304" pitchFamily="18" charset="0"/>
                <a:cs typeface="Arial" panose="020B0604020202020204" pitchFamily="34" charset="0"/>
              </a:rPr>
              <a:t>A </a:t>
            </a:r>
            <a:r>
              <a:rPr lang="en-GB" sz="2100" dirty="0">
                <a:solidFill>
                  <a:srgbClr val="0000FF"/>
                </a:solidFill>
                <a:ea typeface="Times New Roman" panose="02020603050405020304" pitchFamily="18" charset="0"/>
                <a:cs typeface="Arial" panose="020B0604020202020204" pitchFamily="34" charset="0"/>
              </a:rPr>
              <a:t>noun</a:t>
            </a:r>
            <a:r>
              <a:rPr lang="en-GB" sz="2100" dirty="0">
                <a:ea typeface="Times New Roman" panose="02020603050405020304" pitchFamily="18" charset="0"/>
                <a:cs typeface="Arial" panose="020B0604020202020204" pitchFamily="34" charset="0"/>
              </a:rPr>
              <a:t> names a person, place, idea, thing or feeling.</a:t>
            </a:r>
            <a:endParaRPr lang="en-GB" sz="2100" dirty="0">
              <a:ea typeface="Times New Roman" panose="02020603050405020304" pitchFamily="18" charset="0"/>
            </a:endParaRPr>
          </a:p>
          <a:p>
            <a:pPr algn="ctr"/>
            <a:r>
              <a:rPr lang="en-GB" sz="600" dirty="0">
                <a:latin typeface="Calibri" panose="020F0502020204030204" pitchFamily="34" charset="0"/>
                <a:ea typeface="Times New Roman" panose="02020603050405020304" pitchFamily="18" charset="0"/>
                <a:cs typeface="Arial" panose="020B0604020202020204" pitchFamily="34" charset="0"/>
              </a:rPr>
              <a:t> </a:t>
            </a:r>
            <a:endParaRPr lang="en-GB" sz="600" dirty="0">
              <a:latin typeface="Times New Roman" panose="02020603050405020304" pitchFamily="18" charset="0"/>
              <a:ea typeface="Times New Roman" panose="02020603050405020304" pitchFamily="18" charset="0"/>
            </a:endParaRPr>
          </a:p>
        </p:txBody>
      </p:sp>
      <p:sp>
        <p:nvSpPr>
          <p:cNvPr id="5" name="TextBox 4"/>
          <p:cNvSpPr txBox="1"/>
          <p:nvPr/>
        </p:nvSpPr>
        <p:spPr>
          <a:xfrm>
            <a:off x="3197608" y="2781784"/>
            <a:ext cx="2713367" cy="1384995"/>
          </a:xfrm>
          <a:prstGeom prst="rect">
            <a:avLst/>
          </a:prstGeom>
          <a:noFill/>
        </p:spPr>
        <p:txBody>
          <a:bodyPr wrap="square" rtlCol="0">
            <a:spAutoFit/>
          </a:bodyPr>
          <a:lstStyle/>
          <a:p>
            <a:pPr algn="ctr"/>
            <a:r>
              <a:rPr lang="en-GB" sz="2100" i="1" dirty="0">
                <a:solidFill>
                  <a:srgbClr val="FF0000"/>
                </a:solidFill>
                <a:latin typeface="+mj-lt"/>
              </a:rPr>
              <a:t>a</a:t>
            </a:r>
            <a:r>
              <a:rPr lang="en-GB" sz="2100" i="1" dirty="0">
                <a:latin typeface="+mj-lt"/>
              </a:rPr>
              <a:t> </a:t>
            </a:r>
            <a:r>
              <a:rPr lang="en-GB" sz="2100" i="1" dirty="0">
                <a:solidFill>
                  <a:srgbClr val="0000FF"/>
                </a:solidFill>
                <a:latin typeface="+mj-lt"/>
              </a:rPr>
              <a:t>boy</a:t>
            </a:r>
            <a:endParaRPr lang="en-GB" sz="2100" i="1" dirty="0">
              <a:latin typeface="+mj-lt"/>
            </a:endParaRPr>
          </a:p>
          <a:p>
            <a:pPr algn="ctr"/>
            <a:r>
              <a:rPr lang="en-GB" sz="2100" i="1" dirty="0">
                <a:solidFill>
                  <a:srgbClr val="FF0000"/>
                </a:solidFill>
                <a:latin typeface="+mj-lt"/>
              </a:rPr>
              <a:t>the</a:t>
            </a:r>
            <a:r>
              <a:rPr lang="en-GB" sz="2100" i="1" dirty="0">
                <a:latin typeface="+mj-lt"/>
              </a:rPr>
              <a:t> </a:t>
            </a:r>
            <a:r>
              <a:rPr lang="en-GB" sz="2100" i="1" dirty="0">
                <a:solidFill>
                  <a:srgbClr val="0000FF"/>
                </a:solidFill>
                <a:latin typeface="+mj-lt"/>
              </a:rPr>
              <a:t>cupboard</a:t>
            </a:r>
            <a:endParaRPr lang="en-GB" sz="2100" i="1" dirty="0">
              <a:latin typeface="+mj-lt"/>
            </a:endParaRPr>
          </a:p>
          <a:p>
            <a:pPr algn="ctr"/>
            <a:r>
              <a:rPr lang="en-GB" sz="2100" i="1" dirty="0">
                <a:solidFill>
                  <a:srgbClr val="FF0000"/>
                </a:solidFill>
                <a:latin typeface="+mj-lt"/>
              </a:rPr>
              <a:t>an</a:t>
            </a:r>
            <a:r>
              <a:rPr lang="en-GB" sz="2100" i="1" dirty="0">
                <a:latin typeface="+mj-lt"/>
              </a:rPr>
              <a:t> </a:t>
            </a:r>
            <a:r>
              <a:rPr lang="en-GB" sz="2100" i="1" dirty="0">
                <a:solidFill>
                  <a:srgbClr val="0000FF"/>
                </a:solidFill>
                <a:latin typeface="+mj-lt"/>
              </a:rPr>
              <a:t>owl</a:t>
            </a:r>
          </a:p>
          <a:p>
            <a:pPr algn="ctr"/>
            <a:r>
              <a:rPr lang="en-GB" sz="2100" i="1" dirty="0">
                <a:solidFill>
                  <a:srgbClr val="FF0000"/>
                </a:solidFill>
                <a:latin typeface="+mj-lt"/>
              </a:rPr>
              <a:t>a</a:t>
            </a:r>
            <a:r>
              <a:rPr lang="en-GB" sz="2100" i="1" dirty="0">
                <a:latin typeface="+mj-lt"/>
              </a:rPr>
              <a:t> </a:t>
            </a:r>
            <a:r>
              <a:rPr lang="en-GB" sz="2100" i="1" dirty="0">
                <a:solidFill>
                  <a:srgbClr val="0000FF"/>
                </a:solidFill>
                <a:latin typeface="+mj-lt"/>
              </a:rPr>
              <a:t>mystery</a:t>
            </a:r>
          </a:p>
        </p:txBody>
      </p:sp>
      <p:sp>
        <p:nvSpPr>
          <p:cNvPr id="7" name="Rectangle 6"/>
          <p:cNvSpPr/>
          <p:nvPr/>
        </p:nvSpPr>
        <p:spPr>
          <a:xfrm>
            <a:off x="379828" y="1205426"/>
            <a:ext cx="8356209" cy="4389120"/>
          </a:xfrm>
          <a:prstGeom prst="rect">
            <a:avLst/>
          </a:prstGeom>
          <a:noFill/>
          <a:ln w="635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extBox 7"/>
          <p:cNvSpPr txBox="1"/>
          <p:nvPr/>
        </p:nvSpPr>
        <p:spPr>
          <a:xfrm>
            <a:off x="822998" y="4383463"/>
            <a:ext cx="7462587" cy="784830"/>
          </a:xfrm>
          <a:prstGeom prst="rect">
            <a:avLst/>
          </a:prstGeom>
          <a:noFill/>
        </p:spPr>
        <p:txBody>
          <a:bodyPr wrap="square" rtlCol="0">
            <a:spAutoFit/>
          </a:bodyPr>
          <a:lstStyle/>
          <a:p>
            <a:pPr algn="ctr"/>
            <a:r>
              <a:rPr lang="en-GB" sz="2400" dirty="0">
                <a:ea typeface="Times New Roman" panose="02020603050405020304" pitchFamily="18" charset="0"/>
                <a:cs typeface="Arial" panose="020B0604020202020204" pitchFamily="34" charset="0"/>
              </a:rPr>
              <a:t>In front of a </a:t>
            </a:r>
            <a:r>
              <a:rPr lang="en-GB" sz="2400" dirty="0">
                <a:solidFill>
                  <a:srgbClr val="0000FF"/>
                </a:solidFill>
                <a:ea typeface="Times New Roman" panose="02020603050405020304" pitchFamily="18" charset="0"/>
                <a:cs typeface="Arial" panose="020B0604020202020204" pitchFamily="34" charset="0"/>
              </a:rPr>
              <a:t>noun</a:t>
            </a:r>
            <a:r>
              <a:rPr lang="en-GB" sz="2400" dirty="0">
                <a:ea typeface="Times New Roman" panose="02020603050405020304" pitchFamily="18" charset="0"/>
                <a:cs typeface="Arial" panose="020B0604020202020204" pitchFamily="34" charset="0"/>
              </a:rPr>
              <a:t>, we often have </a:t>
            </a:r>
            <a:endParaRPr lang="en-GB" sz="2400" dirty="0">
              <a:ea typeface="Times New Roman" panose="02020603050405020304" pitchFamily="18" charset="0"/>
            </a:endParaRPr>
          </a:p>
          <a:p>
            <a:pPr algn="ctr"/>
            <a:r>
              <a:rPr lang="en-GB" sz="2100" dirty="0">
                <a:solidFill>
                  <a:srgbClr val="FF0000"/>
                </a:solidFill>
                <a:latin typeface="Calibri" panose="020F0502020204030204" pitchFamily="34" charset="0"/>
                <a:ea typeface="Times New Roman" panose="02020603050405020304" pitchFamily="18" charset="0"/>
                <a:cs typeface="Arial" panose="020B0604020202020204" pitchFamily="34" charset="0"/>
              </a:rPr>
              <a:t>a      an     the</a:t>
            </a:r>
            <a:endParaRPr lang="en-GB" sz="788" dirty="0">
              <a:solidFill>
                <a:srgbClr val="FF0000"/>
              </a:solidFill>
              <a:latin typeface="Times New Roman" panose="02020603050405020304" pitchFamily="18" charset="0"/>
              <a:ea typeface="Times New Roman" panose="02020603050405020304" pitchFamily="18" charset="0"/>
            </a:endParaRPr>
          </a:p>
        </p:txBody>
      </p:sp>
      <p:sp>
        <p:nvSpPr>
          <p:cNvPr id="9" name="Rectangle 8"/>
          <p:cNvSpPr/>
          <p:nvPr/>
        </p:nvSpPr>
        <p:spPr>
          <a:xfrm>
            <a:off x="5910974" y="4989005"/>
            <a:ext cx="1323110" cy="323165"/>
          </a:xfrm>
          <a:prstGeom prst="rect">
            <a:avLst/>
          </a:prstGeom>
          <a:solidFill>
            <a:schemeClr val="bg1"/>
          </a:solidFill>
          <a:ln w="19050">
            <a:solidFill>
              <a:srgbClr val="FF0000"/>
            </a:solidFill>
          </a:ln>
        </p:spPr>
        <p:txBody>
          <a:bodyPr wrap="square">
            <a:spAutoFit/>
          </a:bodyPr>
          <a:lstStyle/>
          <a:p>
            <a:pPr algn="ctr"/>
            <a:r>
              <a:rPr lang="en-GB" sz="1500" dirty="0"/>
              <a:t>determiners</a:t>
            </a:r>
            <a:endParaRPr lang="en-GB" sz="1200" dirty="0"/>
          </a:p>
        </p:txBody>
      </p:sp>
      <p:cxnSp>
        <p:nvCxnSpPr>
          <p:cNvPr id="10" name="Straight Arrow Connector 9"/>
          <p:cNvCxnSpPr>
            <a:cxnSpLocks/>
          </p:cNvCxnSpPr>
          <p:nvPr/>
        </p:nvCxnSpPr>
        <p:spPr>
          <a:xfrm flipH="1" flipV="1">
            <a:off x="5335607" y="4989004"/>
            <a:ext cx="575367" cy="14384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EB0C588E-D610-413A-AC06-61D0B92FA9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616" y="4246802"/>
            <a:ext cx="1392324" cy="1183558"/>
          </a:xfrm>
          <a:prstGeom prst="rect">
            <a:avLst/>
          </a:prstGeom>
        </p:spPr>
      </p:pic>
    </p:spTree>
    <p:extLst>
      <p:ext uri="{BB962C8B-B14F-4D97-AF65-F5344CB8AC3E}">
        <p14:creationId xmlns:p14="http://schemas.microsoft.com/office/powerpoint/2010/main" val="32045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9208" y="1480119"/>
            <a:ext cx="7930166" cy="923330"/>
          </a:xfrm>
          <a:prstGeom prst="rect">
            <a:avLst/>
          </a:prstGeom>
          <a:noFill/>
        </p:spPr>
        <p:txBody>
          <a:bodyPr wrap="square" rtlCol="0">
            <a:spAutoFit/>
          </a:bodyPr>
          <a:lstStyle/>
          <a:p>
            <a:pPr algn="ctr"/>
            <a:r>
              <a:rPr lang="en-GB" sz="2700" b="1" dirty="0">
                <a:solidFill>
                  <a:srgbClr val="0000FF"/>
                </a:solidFill>
              </a:rPr>
              <a:t>Nouns</a:t>
            </a:r>
            <a:r>
              <a:rPr lang="en-GB" sz="2700" b="1" dirty="0"/>
              <a:t> </a:t>
            </a:r>
          </a:p>
          <a:p>
            <a:pPr algn="ctr"/>
            <a:r>
              <a:rPr lang="en-GB" sz="2100" dirty="0">
                <a:ea typeface="Times New Roman" panose="02020603050405020304" pitchFamily="18" charset="0"/>
                <a:cs typeface="Arial" panose="020B0604020202020204" pitchFamily="34" charset="0"/>
              </a:rPr>
              <a:t>A </a:t>
            </a:r>
            <a:r>
              <a:rPr lang="en-GB" sz="2100" dirty="0">
                <a:solidFill>
                  <a:srgbClr val="0000FF"/>
                </a:solidFill>
                <a:ea typeface="Times New Roman" panose="02020603050405020304" pitchFamily="18" charset="0"/>
                <a:cs typeface="Arial" panose="020B0604020202020204" pitchFamily="34" charset="0"/>
              </a:rPr>
              <a:t>noun</a:t>
            </a:r>
            <a:r>
              <a:rPr lang="en-GB" sz="2100" dirty="0">
                <a:ea typeface="Times New Roman" panose="02020603050405020304" pitchFamily="18" charset="0"/>
                <a:cs typeface="Arial" panose="020B0604020202020204" pitchFamily="34" charset="0"/>
              </a:rPr>
              <a:t> names a person, place, idea, thing or feeling.</a:t>
            </a:r>
            <a:endParaRPr lang="en-GB" sz="2100" dirty="0">
              <a:ea typeface="Times New Roman" panose="02020603050405020304" pitchFamily="18" charset="0"/>
            </a:endParaRPr>
          </a:p>
          <a:p>
            <a:pPr algn="ctr"/>
            <a:r>
              <a:rPr lang="en-GB" sz="600" dirty="0">
                <a:latin typeface="Calibri" panose="020F0502020204030204" pitchFamily="34" charset="0"/>
                <a:ea typeface="Times New Roman" panose="02020603050405020304" pitchFamily="18" charset="0"/>
                <a:cs typeface="Arial" panose="020B0604020202020204" pitchFamily="34" charset="0"/>
              </a:rPr>
              <a:t> </a:t>
            </a:r>
            <a:endParaRPr lang="en-GB" sz="600" dirty="0">
              <a:latin typeface="Times New Roman" panose="02020603050405020304" pitchFamily="18" charset="0"/>
              <a:ea typeface="Times New Roman" panose="02020603050405020304" pitchFamily="18" charset="0"/>
            </a:endParaRPr>
          </a:p>
        </p:txBody>
      </p:sp>
      <p:sp>
        <p:nvSpPr>
          <p:cNvPr id="5" name="TextBox 4"/>
          <p:cNvSpPr txBox="1"/>
          <p:nvPr/>
        </p:nvSpPr>
        <p:spPr>
          <a:xfrm>
            <a:off x="2177524" y="2655712"/>
            <a:ext cx="4753532" cy="1384995"/>
          </a:xfrm>
          <a:prstGeom prst="rect">
            <a:avLst/>
          </a:prstGeom>
          <a:noFill/>
        </p:spPr>
        <p:txBody>
          <a:bodyPr wrap="square" rtlCol="0">
            <a:spAutoFit/>
          </a:bodyPr>
          <a:lstStyle/>
          <a:p>
            <a:pPr algn="ctr"/>
            <a:r>
              <a:rPr lang="en-GB" sz="2100" b="1" i="1" dirty="0">
                <a:solidFill>
                  <a:srgbClr val="0000FF"/>
                </a:solidFill>
                <a:latin typeface="+mj-lt"/>
              </a:rPr>
              <a:t>H</a:t>
            </a:r>
            <a:r>
              <a:rPr lang="en-GB" sz="2100" i="1" dirty="0">
                <a:solidFill>
                  <a:srgbClr val="0000FF"/>
                </a:solidFill>
                <a:latin typeface="+mj-lt"/>
              </a:rPr>
              <a:t>arry</a:t>
            </a:r>
          </a:p>
          <a:p>
            <a:pPr algn="ctr"/>
            <a:r>
              <a:rPr lang="en-GB" sz="2100" b="1" i="1" dirty="0">
                <a:solidFill>
                  <a:srgbClr val="0000FF"/>
                </a:solidFill>
                <a:latin typeface="+mj-lt"/>
              </a:rPr>
              <a:t>P</a:t>
            </a:r>
            <a:r>
              <a:rPr lang="en-GB" sz="2100" i="1" dirty="0">
                <a:solidFill>
                  <a:srgbClr val="0000FF"/>
                </a:solidFill>
                <a:latin typeface="+mj-lt"/>
              </a:rPr>
              <a:t>rivet </a:t>
            </a:r>
            <a:r>
              <a:rPr lang="en-GB" sz="2100" b="1" i="1" dirty="0">
                <a:solidFill>
                  <a:srgbClr val="0000FF"/>
                </a:solidFill>
                <a:latin typeface="+mj-lt"/>
              </a:rPr>
              <a:t>D</a:t>
            </a:r>
            <a:r>
              <a:rPr lang="en-GB" sz="2100" i="1" dirty="0">
                <a:solidFill>
                  <a:srgbClr val="0000FF"/>
                </a:solidFill>
                <a:latin typeface="+mj-lt"/>
              </a:rPr>
              <a:t>rive</a:t>
            </a:r>
            <a:endParaRPr lang="en-GB" sz="2100" i="1" dirty="0">
              <a:latin typeface="+mj-lt"/>
            </a:endParaRPr>
          </a:p>
          <a:p>
            <a:pPr algn="ctr"/>
            <a:r>
              <a:rPr lang="en-GB" sz="2100" b="1" i="1" dirty="0">
                <a:solidFill>
                  <a:srgbClr val="0000FF"/>
                </a:solidFill>
                <a:latin typeface="+mj-lt"/>
              </a:rPr>
              <a:t>H</a:t>
            </a:r>
            <a:r>
              <a:rPr lang="en-GB" sz="2100" i="1" dirty="0">
                <a:solidFill>
                  <a:srgbClr val="0000FF"/>
                </a:solidFill>
                <a:latin typeface="+mj-lt"/>
              </a:rPr>
              <a:t>edwig </a:t>
            </a:r>
            <a:r>
              <a:rPr lang="en-GB" sz="2100" i="1" dirty="0">
                <a:solidFill>
                  <a:srgbClr val="FF0000"/>
                </a:solidFill>
                <a:latin typeface="+mj-lt"/>
              </a:rPr>
              <a:t>an</a:t>
            </a:r>
            <a:r>
              <a:rPr lang="en-GB" sz="2100" i="1" dirty="0">
                <a:solidFill>
                  <a:srgbClr val="0000FF"/>
                </a:solidFill>
                <a:latin typeface="+mj-lt"/>
              </a:rPr>
              <a:t> owl</a:t>
            </a:r>
          </a:p>
          <a:p>
            <a:pPr algn="ctr"/>
            <a:r>
              <a:rPr lang="en-GB" sz="2100" i="1" dirty="0">
                <a:solidFill>
                  <a:srgbClr val="FF0000"/>
                </a:solidFill>
                <a:latin typeface="+mj-lt"/>
              </a:rPr>
              <a:t>My</a:t>
            </a:r>
            <a:r>
              <a:rPr lang="en-GB" sz="2100" i="1" dirty="0">
                <a:latin typeface="+mj-lt"/>
              </a:rPr>
              <a:t> favourite </a:t>
            </a:r>
            <a:r>
              <a:rPr lang="en-GB" sz="2100" i="1" dirty="0">
                <a:solidFill>
                  <a:srgbClr val="0000FF"/>
                </a:solidFill>
                <a:latin typeface="+mj-lt"/>
              </a:rPr>
              <a:t>treat</a:t>
            </a:r>
            <a:r>
              <a:rPr lang="en-GB" sz="2100" i="1" dirty="0">
                <a:latin typeface="+mj-lt"/>
              </a:rPr>
              <a:t> is </a:t>
            </a:r>
            <a:r>
              <a:rPr lang="en-GB" sz="2100" i="1" dirty="0">
                <a:solidFill>
                  <a:srgbClr val="FF0000"/>
                </a:solidFill>
                <a:latin typeface="+mj-lt"/>
              </a:rPr>
              <a:t>a</a:t>
            </a:r>
            <a:r>
              <a:rPr lang="en-GB" sz="2100" i="1" dirty="0">
                <a:latin typeface="+mj-lt"/>
              </a:rPr>
              <a:t> </a:t>
            </a:r>
            <a:r>
              <a:rPr lang="en-GB" sz="2100" b="1" i="1" dirty="0">
                <a:solidFill>
                  <a:srgbClr val="0000FF"/>
                </a:solidFill>
                <a:latin typeface="+mj-lt"/>
              </a:rPr>
              <a:t>C</a:t>
            </a:r>
            <a:r>
              <a:rPr lang="en-GB" sz="2100" i="1" dirty="0">
                <a:solidFill>
                  <a:srgbClr val="0000FF"/>
                </a:solidFill>
                <a:latin typeface="+mj-lt"/>
              </a:rPr>
              <a:t>hocolate </a:t>
            </a:r>
            <a:r>
              <a:rPr lang="en-GB" sz="2100" b="1" i="1" dirty="0">
                <a:solidFill>
                  <a:srgbClr val="0000FF"/>
                </a:solidFill>
                <a:latin typeface="+mj-lt"/>
              </a:rPr>
              <a:t>F</a:t>
            </a:r>
            <a:r>
              <a:rPr lang="en-GB" sz="2100" i="1" dirty="0">
                <a:solidFill>
                  <a:srgbClr val="0000FF"/>
                </a:solidFill>
                <a:latin typeface="+mj-lt"/>
              </a:rPr>
              <a:t>rog.</a:t>
            </a:r>
          </a:p>
        </p:txBody>
      </p:sp>
      <p:sp>
        <p:nvSpPr>
          <p:cNvPr id="7" name="Rectangle 6"/>
          <p:cNvSpPr/>
          <p:nvPr/>
        </p:nvSpPr>
        <p:spPr>
          <a:xfrm>
            <a:off x="379828" y="1205426"/>
            <a:ext cx="8356209" cy="4389120"/>
          </a:xfrm>
          <a:prstGeom prst="rect">
            <a:avLst/>
          </a:prstGeom>
          <a:noFill/>
          <a:ln w="635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extBox 7"/>
          <p:cNvSpPr txBox="1"/>
          <p:nvPr/>
        </p:nvSpPr>
        <p:spPr>
          <a:xfrm>
            <a:off x="982705" y="4466952"/>
            <a:ext cx="7462587" cy="830997"/>
          </a:xfrm>
          <a:prstGeom prst="rect">
            <a:avLst/>
          </a:prstGeom>
          <a:noFill/>
        </p:spPr>
        <p:txBody>
          <a:bodyPr wrap="square" rtlCol="0">
            <a:spAutoFit/>
          </a:bodyPr>
          <a:lstStyle/>
          <a:p>
            <a:pPr algn="ctr"/>
            <a:r>
              <a:rPr lang="en-GB" sz="2400" dirty="0">
                <a:ea typeface="Times New Roman" panose="02020603050405020304" pitchFamily="18" charset="0"/>
                <a:cs typeface="Arial" panose="020B0604020202020204" pitchFamily="34" charset="0"/>
              </a:rPr>
              <a:t>When a noun is a particular name it is called a </a:t>
            </a:r>
          </a:p>
          <a:p>
            <a:pPr algn="ctr"/>
            <a:r>
              <a:rPr lang="en-GB" sz="2400" b="1" dirty="0">
                <a:solidFill>
                  <a:srgbClr val="0000FF"/>
                </a:solidFill>
                <a:ea typeface="Times New Roman" panose="02020603050405020304" pitchFamily="18" charset="0"/>
                <a:cs typeface="Arial" panose="020B0604020202020204" pitchFamily="34" charset="0"/>
              </a:rPr>
              <a:t>proper</a:t>
            </a:r>
            <a:r>
              <a:rPr lang="en-GB" sz="2400" dirty="0">
                <a:solidFill>
                  <a:srgbClr val="0000FF"/>
                </a:solidFill>
                <a:ea typeface="Times New Roman" panose="02020603050405020304" pitchFamily="18" charset="0"/>
                <a:cs typeface="Arial" panose="020B0604020202020204" pitchFamily="34" charset="0"/>
              </a:rPr>
              <a:t> noun</a:t>
            </a:r>
            <a:r>
              <a:rPr lang="en-GB" sz="2400" dirty="0">
                <a:ea typeface="Times New Roman" panose="02020603050405020304" pitchFamily="18" charset="0"/>
                <a:cs typeface="Arial" panose="020B0604020202020204" pitchFamily="34" charset="0"/>
              </a:rPr>
              <a:t>.</a:t>
            </a:r>
            <a:endParaRPr lang="en-GB" sz="2400" dirty="0">
              <a:ea typeface="Times New Roman" panose="02020603050405020304" pitchFamily="18" charset="0"/>
            </a:endParaRPr>
          </a:p>
        </p:txBody>
      </p:sp>
      <p:pic>
        <p:nvPicPr>
          <p:cNvPr id="12" name="Picture 11">
            <a:extLst>
              <a:ext uri="{FF2B5EF4-FFF2-40B4-BE49-F238E27FC236}">
                <a16:creationId xmlns:a16="http://schemas.microsoft.com/office/drawing/2014/main" id="{EB0C588E-D610-413A-AC06-61D0B92FA9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616" y="4246802"/>
            <a:ext cx="1392324" cy="1183558"/>
          </a:xfrm>
          <a:prstGeom prst="rect">
            <a:avLst/>
          </a:prstGeom>
        </p:spPr>
      </p:pic>
      <p:sp>
        <p:nvSpPr>
          <p:cNvPr id="13" name="Rectangle 12">
            <a:extLst>
              <a:ext uri="{FF2B5EF4-FFF2-40B4-BE49-F238E27FC236}">
                <a16:creationId xmlns:a16="http://schemas.microsoft.com/office/drawing/2014/main" id="{DD9E0FDB-A7A6-4092-83D0-2B5F84BC6098}"/>
              </a:ext>
            </a:extLst>
          </p:cNvPr>
          <p:cNvSpPr/>
          <p:nvPr/>
        </p:nvSpPr>
        <p:spPr>
          <a:xfrm>
            <a:off x="757990" y="2638238"/>
            <a:ext cx="1793207" cy="784830"/>
          </a:xfrm>
          <a:prstGeom prst="rect">
            <a:avLst/>
          </a:prstGeom>
          <a:solidFill>
            <a:schemeClr val="bg1"/>
          </a:solidFill>
          <a:ln w="19050">
            <a:solidFill>
              <a:srgbClr val="0000FF"/>
            </a:solidFill>
          </a:ln>
        </p:spPr>
        <p:txBody>
          <a:bodyPr wrap="square">
            <a:spAutoFit/>
          </a:bodyPr>
          <a:lstStyle/>
          <a:p>
            <a:pPr algn="ctr"/>
            <a:r>
              <a:rPr lang="en-GB" sz="1500" dirty="0"/>
              <a:t>Proper nouns  are shown using capital letters.</a:t>
            </a:r>
            <a:endParaRPr lang="en-GB" sz="1200" dirty="0"/>
          </a:p>
        </p:txBody>
      </p:sp>
      <p:cxnSp>
        <p:nvCxnSpPr>
          <p:cNvPr id="4" name="Straight Connector 3">
            <a:extLst>
              <a:ext uri="{FF2B5EF4-FFF2-40B4-BE49-F238E27FC236}">
                <a16:creationId xmlns:a16="http://schemas.microsoft.com/office/drawing/2014/main" id="{8BE33B03-399B-4192-A259-D2312BF761F9}"/>
              </a:ext>
            </a:extLst>
          </p:cNvPr>
          <p:cNvCxnSpPr>
            <a:cxnSpLocks/>
          </p:cNvCxnSpPr>
          <p:nvPr/>
        </p:nvCxnSpPr>
        <p:spPr>
          <a:xfrm>
            <a:off x="2550695" y="2875861"/>
            <a:ext cx="1648327"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2593E200-57D7-4584-BBFA-DE590AD0BD29}"/>
              </a:ext>
            </a:extLst>
          </p:cNvPr>
          <p:cNvCxnSpPr>
            <a:cxnSpLocks/>
          </p:cNvCxnSpPr>
          <p:nvPr/>
        </p:nvCxnSpPr>
        <p:spPr>
          <a:xfrm>
            <a:off x="2550694" y="3019112"/>
            <a:ext cx="1359569" cy="184297"/>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F36D14B1-B67C-4177-9881-161E6380312A}"/>
              </a:ext>
            </a:extLst>
          </p:cNvPr>
          <p:cNvCxnSpPr>
            <a:cxnSpLocks/>
          </p:cNvCxnSpPr>
          <p:nvPr/>
        </p:nvCxnSpPr>
        <p:spPr>
          <a:xfrm>
            <a:off x="2550695" y="3254857"/>
            <a:ext cx="1167064" cy="273404"/>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99AD957F-3FB6-44B1-B696-14E3749B2B68}"/>
              </a:ext>
            </a:extLst>
          </p:cNvPr>
          <p:cNvCxnSpPr>
            <a:cxnSpLocks/>
          </p:cNvCxnSpPr>
          <p:nvPr/>
        </p:nvCxnSpPr>
        <p:spPr>
          <a:xfrm flipV="1">
            <a:off x="4763783" y="2600516"/>
            <a:ext cx="1768752" cy="462644"/>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739ED4C5-700F-4DED-AE79-3E5258BEEB9C}"/>
              </a:ext>
            </a:extLst>
          </p:cNvPr>
          <p:cNvCxnSpPr>
            <a:cxnSpLocks/>
          </p:cNvCxnSpPr>
          <p:nvPr/>
        </p:nvCxnSpPr>
        <p:spPr>
          <a:xfrm flipV="1">
            <a:off x="5137292" y="3283309"/>
            <a:ext cx="1540235" cy="418838"/>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22524ED6-B14B-4911-89C4-EBE7B9A474BD}"/>
              </a:ext>
            </a:extLst>
          </p:cNvPr>
          <p:cNvCxnSpPr>
            <a:cxnSpLocks/>
          </p:cNvCxnSpPr>
          <p:nvPr/>
        </p:nvCxnSpPr>
        <p:spPr>
          <a:xfrm flipV="1">
            <a:off x="6233435" y="3528260"/>
            <a:ext cx="444092" cy="12902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2683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9208" y="1480119"/>
            <a:ext cx="7930166" cy="1154162"/>
          </a:xfrm>
          <a:prstGeom prst="rect">
            <a:avLst/>
          </a:prstGeom>
          <a:noFill/>
        </p:spPr>
        <p:txBody>
          <a:bodyPr wrap="square" rtlCol="0">
            <a:spAutoFit/>
          </a:bodyPr>
          <a:lstStyle/>
          <a:p>
            <a:pPr algn="ctr"/>
            <a:r>
              <a:rPr lang="en-GB" sz="2700" b="1" dirty="0">
                <a:solidFill>
                  <a:srgbClr val="008000"/>
                </a:solidFill>
              </a:rPr>
              <a:t>Verbs</a:t>
            </a:r>
            <a:r>
              <a:rPr lang="en-GB" sz="2700" b="1" dirty="0"/>
              <a:t> </a:t>
            </a:r>
          </a:p>
          <a:p>
            <a:pPr algn="ctr"/>
            <a:r>
              <a:rPr lang="en-GB" sz="2100" dirty="0"/>
              <a:t>Verbs indicate that someone or something is </a:t>
            </a:r>
          </a:p>
          <a:p>
            <a:pPr algn="ctr"/>
            <a:r>
              <a:rPr lang="en-GB" sz="2100" dirty="0">
                <a:solidFill>
                  <a:srgbClr val="008000"/>
                </a:solidFill>
              </a:rPr>
              <a:t>doing</a:t>
            </a:r>
            <a:r>
              <a:rPr lang="en-GB" sz="2100" dirty="0"/>
              <a:t>, </a:t>
            </a:r>
            <a:r>
              <a:rPr lang="en-GB" sz="2100" dirty="0">
                <a:solidFill>
                  <a:srgbClr val="008000"/>
                </a:solidFill>
              </a:rPr>
              <a:t>feeling</a:t>
            </a:r>
            <a:r>
              <a:rPr lang="en-GB" sz="2100" dirty="0"/>
              <a:t> or </a:t>
            </a:r>
            <a:r>
              <a:rPr lang="en-GB" sz="2100" dirty="0">
                <a:solidFill>
                  <a:srgbClr val="008000"/>
                </a:solidFill>
              </a:rPr>
              <a:t>being</a:t>
            </a:r>
            <a:r>
              <a:rPr lang="en-GB" sz="2100" dirty="0"/>
              <a:t>.  </a:t>
            </a:r>
          </a:p>
        </p:txBody>
      </p:sp>
      <p:sp>
        <p:nvSpPr>
          <p:cNvPr id="5" name="TextBox 4"/>
          <p:cNvSpPr txBox="1"/>
          <p:nvPr/>
        </p:nvSpPr>
        <p:spPr>
          <a:xfrm>
            <a:off x="3197608" y="2781784"/>
            <a:ext cx="2713367" cy="1384995"/>
          </a:xfrm>
          <a:prstGeom prst="rect">
            <a:avLst/>
          </a:prstGeom>
          <a:noFill/>
        </p:spPr>
        <p:txBody>
          <a:bodyPr wrap="square" rtlCol="0">
            <a:spAutoFit/>
          </a:bodyPr>
          <a:lstStyle/>
          <a:p>
            <a:pPr algn="ctr"/>
            <a:r>
              <a:rPr lang="en-GB" sz="2100" i="1" dirty="0">
                <a:latin typeface="+mj-lt"/>
              </a:rPr>
              <a:t>Dursley </a:t>
            </a:r>
            <a:r>
              <a:rPr lang="en-GB" sz="2100" i="1" dirty="0">
                <a:solidFill>
                  <a:srgbClr val="008000"/>
                </a:solidFill>
                <a:latin typeface="+mj-lt"/>
              </a:rPr>
              <a:t>blinked</a:t>
            </a:r>
            <a:r>
              <a:rPr lang="en-GB" sz="2100" i="1" dirty="0">
                <a:latin typeface="+mj-lt"/>
              </a:rPr>
              <a:t>.</a:t>
            </a:r>
          </a:p>
          <a:p>
            <a:pPr algn="ctr"/>
            <a:r>
              <a:rPr lang="en-GB" sz="2100" i="1" dirty="0">
                <a:latin typeface="+mj-lt"/>
              </a:rPr>
              <a:t>The cat </a:t>
            </a:r>
            <a:r>
              <a:rPr lang="en-GB" sz="2100" i="1" dirty="0">
                <a:solidFill>
                  <a:srgbClr val="008000"/>
                </a:solidFill>
                <a:latin typeface="+mj-lt"/>
              </a:rPr>
              <a:t>waited</a:t>
            </a:r>
            <a:r>
              <a:rPr lang="en-GB" sz="2100" i="1" dirty="0">
                <a:latin typeface="+mj-lt"/>
              </a:rPr>
              <a:t>.</a:t>
            </a:r>
          </a:p>
          <a:p>
            <a:pPr algn="ctr"/>
            <a:r>
              <a:rPr lang="en-GB" sz="2100" i="1" dirty="0">
                <a:latin typeface="+mj-lt"/>
              </a:rPr>
              <a:t>They </a:t>
            </a:r>
            <a:r>
              <a:rPr lang="en-GB" sz="2100" i="1" dirty="0">
                <a:solidFill>
                  <a:srgbClr val="008000"/>
                </a:solidFill>
                <a:latin typeface="+mj-lt"/>
              </a:rPr>
              <a:t>have </a:t>
            </a:r>
            <a:r>
              <a:rPr lang="en-GB" sz="2100" i="1" dirty="0">
                <a:latin typeface="+mj-lt"/>
              </a:rPr>
              <a:t>a secret.</a:t>
            </a:r>
          </a:p>
          <a:p>
            <a:pPr algn="ctr"/>
            <a:r>
              <a:rPr lang="en-GB" sz="2100" i="1" dirty="0">
                <a:latin typeface="+mj-lt"/>
              </a:rPr>
              <a:t>I </a:t>
            </a:r>
            <a:r>
              <a:rPr lang="en-GB" sz="2100" i="1" dirty="0">
                <a:solidFill>
                  <a:srgbClr val="008000"/>
                </a:solidFill>
                <a:latin typeface="+mj-lt"/>
              </a:rPr>
              <a:t>wish</a:t>
            </a:r>
            <a:r>
              <a:rPr lang="en-GB" sz="2100" i="1" dirty="0">
                <a:latin typeface="+mj-lt"/>
              </a:rPr>
              <a:t>!</a:t>
            </a:r>
          </a:p>
        </p:txBody>
      </p:sp>
      <p:sp>
        <p:nvSpPr>
          <p:cNvPr id="7" name="Rectangle 6"/>
          <p:cNvSpPr/>
          <p:nvPr/>
        </p:nvSpPr>
        <p:spPr>
          <a:xfrm>
            <a:off x="379828" y="1205426"/>
            <a:ext cx="8356209" cy="4389120"/>
          </a:xfrm>
          <a:prstGeom prst="rect">
            <a:avLst/>
          </a:prstGeom>
          <a:noFill/>
          <a:ln w="635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extBox 7"/>
          <p:cNvSpPr txBox="1"/>
          <p:nvPr/>
        </p:nvSpPr>
        <p:spPr>
          <a:xfrm>
            <a:off x="822998" y="4383463"/>
            <a:ext cx="7462587" cy="738664"/>
          </a:xfrm>
          <a:prstGeom prst="rect">
            <a:avLst/>
          </a:prstGeom>
          <a:noFill/>
        </p:spPr>
        <p:txBody>
          <a:bodyPr wrap="square" rtlCol="0">
            <a:spAutoFit/>
          </a:bodyPr>
          <a:lstStyle/>
          <a:p>
            <a:pPr algn="ctr"/>
            <a:r>
              <a:rPr lang="en-GB" sz="2100" dirty="0"/>
              <a:t>Usually </a:t>
            </a:r>
            <a:r>
              <a:rPr lang="en-GB" sz="2100" b="1" dirty="0">
                <a:solidFill>
                  <a:srgbClr val="008000"/>
                </a:solidFill>
              </a:rPr>
              <a:t>verbs</a:t>
            </a:r>
            <a:r>
              <a:rPr lang="en-GB" sz="2100" dirty="0"/>
              <a:t> have the name of a person or thing or a pronoun in front of them. </a:t>
            </a:r>
          </a:p>
        </p:txBody>
      </p:sp>
      <p:cxnSp>
        <p:nvCxnSpPr>
          <p:cNvPr id="4" name="Straight Connector 3">
            <a:extLst>
              <a:ext uri="{FF2B5EF4-FFF2-40B4-BE49-F238E27FC236}">
                <a16:creationId xmlns:a16="http://schemas.microsoft.com/office/drawing/2014/main" id="{C7FBA8FD-E510-4024-94ED-13FA1556056B}"/>
              </a:ext>
            </a:extLst>
          </p:cNvPr>
          <p:cNvCxnSpPr>
            <a:cxnSpLocks/>
          </p:cNvCxnSpPr>
          <p:nvPr/>
        </p:nvCxnSpPr>
        <p:spPr>
          <a:xfrm>
            <a:off x="3693694" y="3105482"/>
            <a:ext cx="80276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140EBA5C-F96C-4AAA-8666-E9EFD3D82F71}"/>
              </a:ext>
            </a:extLst>
          </p:cNvPr>
          <p:cNvCxnSpPr>
            <a:cxnSpLocks/>
          </p:cNvCxnSpPr>
          <p:nvPr/>
        </p:nvCxnSpPr>
        <p:spPr>
          <a:xfrm>
            <a:off x="3780846" y="3434466"/>
            <a:ext cx="715618"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AC721CF3-A60F-4A15-A44C-EA1F3C8B0E8A}"/>
              </a:ext>
            </a:extLst>
          </p:cNvPr>
          <p:cNvCxnSpPr>
            <a:cxnSpLocks/>
          </p:cNvCxnSpPr>
          <p:nvPr/>
        </p:nvCxnSpPr>
        <p:spPr>
          <a:xfrm>
            <a:off x="3565819" y="3780348"/>
            <a:ext cx="45223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E22C3077-48CA-4E1A-8D00-1B4F3568AD12}"/>
              </a:ext>
            </a:extLst>
          </p:cNvPr>
          <p:cNvCxnSpPr>
            <a:cxnSpLocks/>
          </p:cNvCxnSpPr>
          <p:nvPr/>
        </p:nvCxnSpPr>
        <p:spPr>
          <a:xfrm>
            <a:off x="4174435" y="4072559"/>
            <a:ext cx="134178"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0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9208" y="1480120"/>
            <a:ext cx="7930166" cy="1246495"/>
          </a:xfrm>
          <a:prstGeom prst="rect">
            <a:avLst/>
          </a:prstGeom>
          <a:noFill/>
        </p:spPr>
        <p:txBody>
          <a:bodyPr wrap="square" rtlCol="0">
            <a:spAutoFit/>
          </a:bodyPr>
          <a:lstStyle/>
          <a:p>
            <a:pPr algn="ctr"/>
            <a:r>
              <a:rPr lang="en-GB" sz="2700" b="1" dirty="0">
                <a:solidFill>
                  <a:srgbClr val="00B050"/>
                </a:solidFill>
              </a:rPr>
              <a:t>Adjectives</a:t>
            </a:r>
            <a:r>
              <a:rPr lang="en-GB" sz="2400" b="1" dirty="0"/>
              <a:t> </a:t>
            </a:r>
          </a:p>
          <a:p>
            <a:pPr algn="ctr"/>
            <a:r>
              <a:rPr lang="en-GB" sz="2100" dirty="0">
                <a:cs typeface="Arial" panose="020B0604020202020204" pitchFamily="34" charset="0"/>
              </a:rPr>
              <a:t>An </a:t>
            </a:r>
            <a:r>
              <a:rPr lang="en-GB" sz="2100" dirty="0">
                <a:solidFill>
                  <a:srgbClr val="00B050"/>
                </a:solidFill>
                <a:cs typeface="Arial" panose="020B0604020202020204" pitchFamily="34" charset="0"/>
              </a:rPr>
              <a:t>adjective</a:t>
            </a:r>
            <a:r>
              <a:rPr lang="en-GB" sz="2100" dirty="0">
                <a:cs typeface="Arial" panose="020B0604020202020204" pitchFamily="34" charset="0"/>
              </a:rPr>
              <a:t> is a describing word.  </a:t>
            </a:r>
          </a:p>
          <a:p>
            <a:pPr algn="ctr"/>
            <a:r>
              <a:rPr lang="en-GB" sz="2100" dirty="0">
                <a:cs typeface="Arial" panose="020B0604020202020204" pitchFamily="34" charset="0"/>
              </a:rPr>
              <a:t>It tells you more about a </a:t>
            </a:r>
            <a:r>
              <a:rPr lang="en-GB" sz="2100" dirty="0">
                <a:solidFill>
                  <a:srgbClr val="0000FF"/>
                </a:solidFill>
                <a:cs typeface="Arial" panose="020B0604020202020204" pitchFamily="34" charset="0"/>
              </a:rPr>
              <a:t>noun</a:t>
            </a:r>
            <a:r>
              <a:rPr lang="en-GB" sz="2100" dirty="0">
                <a:cs typeface="Arial" panose="020B0604020202020204" pitchFamily="34" charset="0"/>
              </a:rPr>
              <a:t>.</a:t>
            </a:r>
            <a:endParaRPr lang="en-GB" sz="2100" dirty="0"/>
          </a:p>
          <a:p>
            <a:pPr algn="ctr"/>
            <a:endParaRPr lang="en-GB" sz="600" dirty="0">
              <a:latin typeface="Times New Roman" panose="02020603050405020304" pitchFamily="18" charset="0"/>
              <a:ea typeface="Times New Roman" panose="02020603050405020304" pitchFamily="18" charset="0"/>
            </a:endParaRPr>
          </a:p>
        </p:txBody>
      </p:sp>
      <p:sp>
        <p:nvSpPr>
          <p:cNvPr id="5" name="TextBox 4"/>
          <p:cNvSpPr txBox="1"/>
          <p:nvPr/>
        </p:nvSpPr>
        <p:spPr>
          <a:xfrm>
            <a:off x="3197608" y="2781784"/>
            <a:ext cx="2713367" cy="1384995"/>
          </a:xfrm>
          <a:prstGeom prst="rect">
            <a:avLst/>
          </a:prstGeom>
          <a:noFill/>
        </p:spPr>
        <p:txBody>
          <a:bodyPr wrap="square" rtlCol="0">
            <a:spAutoFit/>
          </a:bodyPr>
          <a:lstStyle/>
          <a:p>
            <a:pPr algn="ctr"/>
            <a:r>
              <a:rPr lang="en-GB" sz="2100" i="1" dirty="0">
                <a:latin typeface="+mj-lt"/>
              </a:rPr>
              <a:t>those </a:t>
            </a:r>
            <a:r>
              <a:rPr lang="en-GB" sz="2100" i="1" dirty="0">
                <a:solidFill>
                  <a:srgbClr val="00B050"/>
                </a:solidFill>
                <a:latin typeface="+mj-lt"/>
              </a:rPr>
              <a:t>funny</a:t>
            </a:r>
            <a:r>
              <a:rPr lang="en-GB" sz="2100" i="1" dirty="0">
                <a:latin typeface="+mj-lt"/>
              </a:rPr>
              <a:t> </a:t>
            </a:r>
            <a:r>
              <a:rPr lang="en-GB" sz="2100" i="1" dirty="0">
                <a:solidFill>
                  <a:srgbClr val="0000FF"/>
                </a:solidFill>
                <a:latin typeface="+mj-lt"/>
              </a:rPr>
              <a:t>clothes</a:t>
            </a:r>
            <a:endParaRPr lang="en-GB" sz="2100" i="1" dirty="0">
              <a:latin typeface="+mj-lt"/>
            </a:endParaRPr>
          </a:p>
          <a:p>
            <a:pPr algn="ctr"/>
            <a:r>
              <a:rPr lang="en-GB" sz="2100" i="1" dirty="0">
                <a:latin typeface="+mj-lt"/>
              </a:rPr>
              <a:t>some </a:t>
            </a:r>
            <a:r>
              <a:rPr lang="en-GB" sz="2100" i="1" dirty="0">
                <a:solidFill>
                  <a:srgbClr val="00B050"/>
                </a:solidFill>
                <a:latin typeface="+mj-lt"/>
              </a:rPr>
              <a:t>mysterious</a:t>
            </a:r>
            <a:r>
              <a:rPr lang="en-GB" sz="2100" i="1" dirty="0">
                <a:latin typeface="+mj-lt"/>
              </a:rPr>
              <a:t> </a:t>
            </a:r>
            <a:r>
              <a:rPr lang="en-GB" sz="2100" i="1" dirty="0">
                <a:solidFill>
                  <a:srgbClr val="0000FF"/>
                </a:solidFill>
                <a:latin typeface="+mj-lt"/>
              </a:rPr>
              <a:t>news</a:t>
            </a:r>
            <a:endParaRPr lang="en-GB" sz="2100" i="1" dirty="0">
              <a:latin typeface="+mj-lt"/>
            </a:endParaRPr>
          </a:p>
          <a:p>
            <a:pPr algn="ctr"/>
            <a:r>
              <a:rPr lang="en-GB" sz="2100" i="1" dirty="0">
                <a:latin typeface="+mj-lt"/>
              </a:rPr>
              <a:t>a </a:t>
            </a:r>
            <a:r>
              <a:rPr lang="en-GB" sz="2100" i="1" dirty="0">
                <a:solidFill>
                  <a:srgbClr val="00B050"/>
                </a:solidFill>
                <a:latin typeface="+mj-lt"/>
              </a:rPr>
              <a:t>nice</a:t>
            </a:r>
            <a:r>
              <a:rPr lang="en-GB" sz="2100" i="1" dirty="0">
                <a:latin typeface="+mj-lt"/>
              </a:rPr>
              <a:t>,</a:t>
            </a:r>
            <a:r>
              <a:rPr lang="en-GB" sz="2100" i="1" dirty="0">
                <a:solidFill>
                  <a:srgbClr val="00B050"/>
                </a:solidFill>
                <a:latin typeface="+mj-lt"/>
              </a:rPr>
              <a:t> normal</a:t>
            </a:r>
            <a:r>
              <a:rPr lang="en-GB" sz="2100" i="1" dirty="0">
                <a:latin typeface="+mj-lt"/>
              </a:rPr>
              <a:t> </a:t>
            </a:r>
            <a:r>
              <a:rPr lang="en-GB" sz="2100" i="1" dirty="0">
                <a:solidFill>
                  <a:srgbClr val="0000FF"/>
                </a:solidFill>
                <a:latin typeface="+mj-lt"/>
              </a:rPr>
              <a:t>day</a:t>
            </a:r>
          </a:p>
          <a:p>
            <a:pPr algn="ctr"/>
            <a:r>
              <a:rPr lang="en-GB" sz="2100" i="1" dirty="0">
                <a:latin typeface="+mj-lt"/>
              </a:rPr>
              <a:t>her </a:t>
            </a:r>
            <a:r>
              <a:rPr lang="en-GB" sz="2100" i="1" dirty="0">
                <a:solidFill>
                  <a:srgbClr val="00B050"/>
                </a:solidFill>
                <a:latin typeface="+mj-lt"/>
              </a:rPr>
              <a:t>pursed</a:t>
            </a:r>
            <a:r>
              <a:rPr lang="en-GB" sz="2100" i="1" dirty="0">
                <a:solidFill>
                  <a:srgbClr val="0000FF"/>
                </a:solidFill>
                <a:latin typeface="+mj-lt"/>
              </a:rPr>
              <a:t> lips</a:t>
            </a:r>
          </a:p>
        </p:txBody>
      </p:sp>
      <p:sp>
        <p:nvSpPr>
          <p:cNvPr id="7" name="Rectangle 6"/>
          <p:cNvSpPr/>
          <p:nvPr/>
        </p:nvSpPr>
        <p:spPr>
          <a:xfrm>
            <a:off x="379828" y="1205426"/>
            <a:ext cx="8356209" cy="4389120"/>
          </a:xfrm>
          <a:prstGeom prst="rect">
            <a:avLst/>
          </a:prstGeom>
          <a:noFill/>
          <a:ln w="635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TextBox 7"/>
          <p:cNvSpPr txBox="1"/>
          <p:nvPr/>
        </p:nvSpPr>
        <p:spPr>
          <a:xfrm>
            <a:off x="1730361" y="4810501"/>
            <a:ext cx="5647858" cy="738664"/>
          </a:xfrm>
          <a:prstGeom prst="rect">
            <a:avLst/>
          </a:prstGeom>
          <a:noFill/>
        </p:spPr>
        <p:txBody>
          <a:bodyPr wrap="square" rtlCol="0">
            <a:spAutoFit/>
          </a:bodyPr>
          <a:lstStyle/>
          <a:p>
            <a:pPr algn="ctr"/>
            <a:r>
              <a:rPr lang="en-GB" sz="2100" dirty="0">
                <a:solidFill>
                  <a:srgbClr val="00B050"/>
                </a:solidFill>
                <a:latin typeface="Calibri" panose="020F0502020204030204" pitchFamily="34" charset="0"/>
                <a:ea typeface="Times New Roman" panose="02020603050405020304" pitchFamily="18" charset="0"/>
                <a:cs typeface="Arial" panose="020B0604020202020204" pitchFamily="34" charset="0"/>
              </a:rPr>
              <a:t>Adjectives</a:t>
            </a:r>
            <a:r>
              <a:rPr lang="en-GB" sz="2100" dirty="0">
                <a:latin typeface="Calibri" panose="020F0502020204030204" pitchFamily="34" charset="0"/>
                <a:ea typeface="Times New Roman" panose="02020603050405020304" pitchFamily="18" charset="0"/>
                <a:cs typeface="Arial" panose="020B0604020202020204" pitchFamily="34" charset="0"/>
              </a:rPr>
              <a:t> sometimes come next to ‘their’ </a:t>
            </a:r>
            <a:r>
              <a:rPr lang="en-GB" sz="2100" dirty="0">
                <a:solidFill>
                  <a:srgbClr val="0000FF"/>
                </a:solidFill>
                <a:latin typeface="Calibri" panose="020F0502020204030204" pitchFamily="34" charset="0"/>
                <a:ea typeface="Times New Roman" panose="02020603050405020304" pitchFamily="18" charset="0"/>
                <a:cs typeface="Arial" panose="020B0604020202020204" pitchFamily="34" charset="0"/>
              </a:rPr>
              <a:t>nouns</a:t>
            </a:r>
            <a:r>
              <a:rPr lang="en-GB" sz="2100" dirty="0">
                <a:latin typeface="Calibri" panose="020F0502020204030204" pitchFamily="34" charset="0"/>
                <a:ea typeface="Times New Roman" panose="02020603050405020304" pitchFamily="18" charset="0"/>
                <a:cs typeface="Arial" panose="020B0604020202020204" pitchFamily="34" charset="0"/>
              </a:rPr>
              <a:t>…</a:t>
            </a:r>
            <a:endParaRPr lang="en-GB" sz="750" dirty="0">
              <a:latin typeface="Times New Roman" panose="02020603050405020304" pitchFamily="18" charset="0"/>
              <a:ea typeface="Times New Roman" panose="02020603050405020304" pitchFamily="18" charset="0"/>
            </a:endParaRPr>
          </a:p>
        </p:txBody>
      </p:sp>
      <p:sp>
        <p:nvSpPr>
          <p:cNvPr id="9" name="TextBox 8"/>
          <p:cNvSpPr txBox="1"/>
          <p:nvPr/>
        </p:nvSpPr>
        <p:spPr>
          <a:xfrm>
            <a:off x="5076056" y="5079952"/>
            <a:ext cx="3247558" cy="415498"/>
          </a:xfrm>
          <a:prstGeom prst="rect">
            <a:avLst/>
          </a:prstGeom>
          <a:noFill/>
        </p:spPr>
        <p:txBody>
          <a:bodyPr wrap="square" rtlCol="0">
            <a:spAutoFit/>
          </a:bodyPr>
          <a:lstStyle/>
          <a:p>
            <a:pPr algn="ctr"/>
            <a:r>
              <a:rPr lang="en-GB" sz="2100" i="1" dirty="0">
                <a:latin typeface="Calibri" panose="020F0502020204030204" pitchFamily="34" charset="0"/>
                <a:ea typeface="Times New Roman" panose="02020603050405020304" pitchFamily="18" charset="0"/>
                <a:cs typeface="Arial" panose="020B0604020202020204" pitchFamily="34" charset="0"/>
              </a:rPr>
              <a:t>but sometimes they do not.</a:t>
            </a:r>
            <a:endParaRPr lang="en-GB" sz="2100" i="1" dirty="0">
              <a:latin typeface="Times New Roman" panose="02020603050405020304" pitchFamily="18" charset="0"/>
              <a:ea typeface="Times New Roman" panose="02020603050405020304" pitchFamily="18" charset="0"/>
            </a:endParaRPr>
          </a:p>
        </p:txBody>
      </p:sp>
      <p:sp>
        <p:nvSpPr>
          <p:cNvPr id="10" name="TextBox 9"/>
          <p:cNvSpPr txBox="1"/>
          <p:nvPr/>
        </p:nvSpPr>
        <p:spPr>
          <a:xfrm>
            <a:off x="3077672" y="4222665"/>
            <a:ext cx="2953234" cy="415498"/>
          </a:xfrm>
          <a:prstGeom prst="rect">
            <a:avLst/>
          </a:prstGeom>
          <a:noFill/>
        </p:spPr>
        <p:txBody>
          <a:bodyPr wrap="square" rtlCol="0">
            <a:spAutoFit/>
          </a:bodyPr>
          <a:lstStyle/>
          <a:p>
            <a:pPr algn="ctr"/>
            <a:r>
              <a:rPr lang="en-GB" sz="2100" i="1" dirty="0">
                <a:latin typeface="+mj-lt"/>
              </a:rPr>
              <a:t>The </a:t>
            </a:r>
            <a:r>
              <a:rPr lang="en-GB" sz="2100" i="1" dirty="0">
                <a:solidFill>
                  <a:srgbClr val="0000FF"/>
                </a:solidFill>
                <a:latin typeface="+mj-lt"/>
              </a:rPr>
              <a:t>clothes</a:t>
            </a:r>
            <a:r>
              <a:rPr lang="en-GB" sz="2100" i="1" dirty="0">
                <a:latin typeface="+mj-lt"/>
              </a:rPr>
              <a:t> were </a:t>
            </a:r>
            <a:r>
              <a:rPr lang="en-GB" sz="2100" i="1" dirty="0">
                <a:solidFill>
                  <a:srgbClr val="00B050"/>
                </a:solidFill>
                <a:latin typeface="+mj-lt"/>
              </a:rPr>
              <a:t>funny</a:t>
            </a:r>
            <a:r>
              <a:rPr lang="en-GB" sz="2100" i="1" dirty="0">
                <a:latin typeface="+mj-lt"/>
              </a:rPr>
              <a:t>.</a:t>
            </a:r>
          </a:p>
        </p:txBody>
      </p:sp>
      <p:pic>
        <p:nvPicPr>
          <p:cNvPr id="4" name="Picture 3" descr="A close up of a logo&#10;&#10;Description generated with very high confidence">
            <a:extLst>
              <a:ext uri="{FF2B5EF4-FFF2-40B4-BE49-F238E27FC236}">
                <a16:creationId xmlns:a16="http://schemas.microsoft.com/office/drawing/2014/main" id="{1E8B8900-340D-4023-9640-E914059B44DF}"/>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76664" y="1401867"/>
            <a:ext cx="1300262" cy="1221241"/>
          </a:xfrm>
          <a:prstGeom prst="rect">
            <a:avLst/>
          </a:prstGeom>
        </p:spPr>
      </p:pic>
    </p:spTree>
    <p:extLst>
      <p:ext uri="{BB962C8B-B14F-4D97-AF65-F5344CB8AC3E}">
        <p14:creationId xmlns:p14="http://schemas.microsoft.com/office/powerpoint/2010/main" val="19292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p:bldP spid="9" grpId="0"/>
      <p:bldP spid="10"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6715" y="1458537"/>
            <a:ext cx="1402434" cy="507831"/>
          </a:xfrm>
          <a:prstGeom prst="rect">
            <a:avLst/>
          </a:prstGeom>
          <a:noFill/>
        </p:spPr>
        <p:txBody>
          <a:bodyPr wrap="square" rtlCol="0">
            <a:spAutoFit/>
          </a:bodyPr>
          <a:lstStyle/>
          <a:p>
            <a:r>
              <a:rPr lang="en-GB" sz="2700" b="1" dirty="0">
                <a:solidFill>
                  <a:srgbClr val="7030A0"/>
                </a:solidFill>
              </a:rPr>
              <a:t>Adverbs</a:t>
            </a:r>
            <a:r>
              <a:rPr lang="en-GB" sz="2700" b="1" dirty="0"/>
              <a:t> </a:t>
            </a:r>
          </a:p>
        </p:txBody>
      </p:sp>
      <p:sp>
        <p:nvSpPr>
          <p:cNvPr id="7" name="Rectangle 6"/>
          <p:cNvSpPr/>
          <p:nvPr/>
        </p:nvSpPr>
        <p:spPr>
          <a:xfrm>
            <a:off x="379828" y="1205426"/>
            <a:ext cx="8356209" cy="4389120"/>
          </a:xfrm>
          <a:prstGeom prst="rect">
            <a:avLst/>
          </a:prstGeom>
          <a:noFill/>
          <a:ln w="635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 name="Rectangle 2"/>
          <p:cNvSpPr/>
          <p:nvPr/>
        </p:nvSpPr>
        <p:spPr>
          <a:xfrm>
            <a:off x="2271932" y="2044674"/>
            <a:ext cx="4572000" cy="415498"/>
          </a:xfrm>
          <a:prstGeom prst="rect">
            <a:avLst/>
          </a:prstGeom>
        </p:spPr>
        <p:txBody>
          <a:bodyPr>
            <a:spAutoFit/>
          </a:bodyPr>
          <a:lstStyle/>
          <a:p>
            <a:r>
              <a:rPr lang="en-GB" sz="2100" dirty="0">
                <a:latin typeface="Calibri" panose="020F0502020204030204" pitchFamily="34" charset="0"/>
              </a:rPr>
              <a:t>An </a:t>
            </a:r>
            <a:r>
              <a:rPr lang="en-GB" sz="2100" dirty="0">
                <a:solidFill>
                  <a:srgbClr val="7030A0"/>
                </a:solidFill>
                <a:latin typeface="Calibri" panose="020F0502020204030204" pitchFamily="34" charset="0"/>
              </a:rPr>
              <a:t>adverb</a:t>
            </a:r>
            <a:r>
              <a:rPr lang="en-GB" sz="2100" dirty="0">
                <a:latin typeface="Calibri" panose="020F0502020204030204" pitchFamily="34" charset="0"/>
              </a:rPr>
              <a:t> tells you more about a </a:t>
            </a:r>
            <a:r>
              <a:rPr lang="en-GB" sz="2100" dirty="0">
                <a:solidFill>
                  <a:srgbClr val="008000"/>
                </a:solidFill>
                <a:latin typeface="Calibri" panose="020F0502020204030204" pitchFamily="34" charset="0"/>
              </a:rPr>
              <a:t>verb</a:t>
            </a:r>
            <a:r>
              <a:rPr lang="en-GB" sz="2100" dirty="0">
                <a:latin typeface="Calibri" panose="020F0502020204030204" pitchFamily="34" charset="0"/>
              </a:rPr>
              <a:t>.</a:t>
            </a:r>
            <a:endParaRPr lang="en-GB" sz="2100" dirty="0"/>
          </a:p>
        </p:txBody>
      </p:sp>
      <p:sp>
        <p:nvSpPr>
          <p:cNvPr id="12" name="Rectangle 11"/>
          <p:cNvSpPr/>
          <p:nvPr/>
        </p:nvSpPr>
        <p:spPr>
          <a:xfrm>
            <a:off x="1713427" y="2543991"/>
            <a:ext cx="867545" cy="369332"/>
          </a:xfrm>
          <a:prstGeom prst="rect">
            <a:avLst/>
          </a:prstGeom>
        </p:spPr>
        <p:txBody>
          <a:bodyPr wrap="none">
            <a:spAutoFit/>
          </a:bodyPr>
          <a:lstStyle/>
          <a:p>
            <a:pPr lvl="0" algn="ctr"/>
            <a:r>
              <a:rPr lang="en-GB" i="1" dirty="0">
                <a:solidFill>
                  <a:srgbClr val="7030A0"/>
                </a:solidFill>
                <a:latin typeface="+mj-lt"/>
              </a:rPr>
              <a:t>sharply</a:t>
            </a:r>
          </a:p>
        </p:txBody>
      </p:sp>
      <p:sp>
        <p:nvSpPr>
          <p:cNvPr id="13" name="Rectangle 12"/>
          <p:cNvSpPr/>
          <p:nvPr/>
        </p:nvSpPr>
        <p:spPr>
          <a:xfrm>
            <a:off x="2868335" y="2543990"/>
            <a:ext cx="942887" cy="369332"/>
          </a:xfrm>
          <a:prstGeom prst="rect">
            <a:avLst/>
          </a:prstGeom>
        </p:spPr>
        <p:txBody>
          <a:bodyPr wrap="none">
            <a:spAutoFit/>
          </a:bodyPr>
          <a:lstStyle/>
          <a:p>
            <a:pPr lvl="0" algn="ctr"/>
            <a:r>
              <a:rPr lang="en-GB" i="1" dirty="0">
                <a:solidFill>
                  <a:srgbClr val="7030A0"/>
                </a:solidFill>
                <a:latin typeface="+mj-lt"/>
              </a:rPr>
              <a:t>casually</a:t>
            </a:r>
          </a:p>
        </p:txBody>
      </p:sp>
      <p:sp>
        <p:nvSpPr>
          <p:cNvPr id="14" name="Rectangle 13"/>
          <p:cNvSpPr/>
          <p:nvPr/>
        </p:nvSpPr>
        <p:spPr>
          <a:xfrm>
            <a:off x="4043472" y="2537070"/>
            <a:ext cx="713657" cy="369332"/>
          </a:xfrm>
          <a:prstGeom prst="rect">
            <a:avLst/>
          </a:prstGeom>
        </p:spPr>
        <p:txBody>
          <a:bodyPr wrap="none">
            <a:spAutoFit/>
          </a:bodyPr>
          <a:lstStyle/>
          <a:p>
            <a:pPr lvl="0" algn="ctr"/>
            <a:r>
              <a:rPr lang="en-GB" i="1" dirty="0">
                <a:solidFill>
                  <a:srgbClr val="7030A0"/>
                </a:solidFill>
                <a:latin typeface="+mj-lt"/>
              </a:rPr>
              <a:t>stiffly</a:t>
            </a:r>
          </a:p>
        </p:txBody>
      </p:sp>
      <p:sp>
        <p:nvSpPr>
          <p:cNvPr id="15" name="Rectangle 14"/>
          <p:cNvSpPr/>
          <p:nvPr/>
        </p:nvSpPr>
        <p:spPr>
          <a:xfrm>
            <a:off x="5125595" y="2543991"/>
            <a:ext cx="893193" cy="369332"/>
          </a:xfrm>
          <a:prstGeom prst="rect">
            <a:avLst/>
          </a:prstGeom>
        </p:spPr>
        <p:txBody>
          <a:bodyPr wrap="none">
            <a:spAutoFit/>
          </a:bodyPr>
          <a:lstStyle/>
          <a:p>
            <a:pPr lvl="0" algn="ctr"/>
            <a:r>
              <a:rPr lang="en-GB" i="1" dirty="0">
                <a:solidFill>
                  <a:srgbClr val="7030A0"/>
                </a:solidFill>
                <a:latin typeface="+mj-lt"/>
              </a:rPr>
              <a:t>horribly</a:t>
            </a:r>
          </a:p>
        </p:txBody>
      </p:sp>
      <p:sp>
        <p:nvSpPr>
          <p:cNvPr id="16" name="Rectangle 15"/>
          <p:cNvSpPr/>
          <p:nvPr/>
        </p:nvSpPr>
        <p:spPr>
          <a:xfrm>
            <a:off x="2147198" y="3650790"/>
            <a:ext cx="4371710" cy="369332"/>
          </a:xfrm>
          <a:prstGeom prst="rect">
            <a:avLst/>
          </a:prstGeom>
        </p:spPr>
        <p:txBody>
          <a:bodyPr wrap="none">
            <a:spAutoFit/>
          </a:bodyPr>
          <a:lstStyle/>
          <a:p>
            <a:r>
              <a:rPr lang="en-GB" i="1" dirty="0">
                <a:solidFill>
                  <a:schemeClr val="accent5">
                    <a:lumMod val="75000"/>
                  </a:schemeClr>
                </a:solidFill>
              </a:rPr>
              <a:t>Which</a:t>
            </a:r>
            <a:r>
              <a:rPr lang="en-GB" b="1" i="1" dirty="0">
                <a:solidFill>
                  <a:schemeClr val="accent5">
                    <a:lumMod val="75000"/>
                  </a:schemeClr>
                </a:solidFill>
              </a:rPr>
              <a:t> verb </a:t>
            </a:r>
            <a:r>
              <a:rPr lang="en-GB" i="1" dirty="0">
                <a:solidFill>
                  <a:schemeClr val="accent5">
                    <a:lumMod val="75000"/>
                  </a:schemeClr>
                </a:solidFill>
              </a:rPr>
              <a:t>is being modified by the </a:t>
            </a:r>
            <a:r>
              <a:rPr lang="en-GB" b="1" i="1" dirty="0">
                <a:solidFill>
                  <a:schemeClr val="accent5">
                    <a:lumMod val="75000"/>
                  </a:schemeClr>
                </a:solidFill>
              </a:rPr>
              <a:t>adverbs</a:t>
            </a:r>
            <a:r>
              <a:rPr lang="en-GB" i="1" dirty="0">
                <a:solidFill>
                  <a:schemeClr val="accent5">
                    <a:lumMod val="75000"/>
                  </a:schemeClr>
                </a:solidFill>
              </a:rPr>
              <a:t>?</a:t>
            </a:r>
          </a:p>
        </p:txBody>
      </p:sp>
      <p:sp>
        <p:nvSpPr>
          <p:cNvPr id="18" name="Rectangle 17"/>
          <p:cNvSpPr/>
          <p:nvPr/>
        </p:nvSpPr>
        <p:spPr>
          <a:xfrm>
            <a:off x="644880" y="3034615"/>
            <a:ext cx="2262735" cy="369332"/>
          </a:xfrm>
          <a:prstGeom prst="rect">
            <a:avLst/>
          </a:prstGeom>
        </p:spPr>
        <p:txBody>
          <a:bodyPr wrap="none">
            <a:spAutoFit/>
          </a:bodyPr>
          <a:lstStyle/>
          <a:p>
            <a:pPr lvl="0" algn="ctr"/>
            <a:r>
              <a:rPr lang="en-GB" i="1" dirty="0">
                <a:latin typeface="+mj-lt"/>
              </a:rPr>
              <a:t>“No,” she said </a:t>
            </a:r>
            <a:r>
              <a:rPr lang="en-GB" i="1" dirty="0">
                <a:solidFill>
                  <a:srgbClr val="7030A0"/>
                </a:solidFill>
                <a:latin typeface="+mj-lt"/>
              </a:rPr>
              <a:t>sharply.</a:t>
            </a:r>
          </a:p>
        </p:txBody>
      </p:sp>
      <p:sp>
        <p:nvSpPr>
          <p:cNvPr id="19" name="Rectangle 18"/>
          <p:cNvSpPr/>
          <p:nvPr/>
        </p:nvSpPr>
        <p:spPr>
          <a:xfrm>
            <a:off x="2927740" y="3034697"/>
            <a:ext cx="3260381" cy="369332"/>
          </a:xfrm>
          <a:prstGeom prst="rect">
            <a:avLst/>
          </a:prstGeom>
        </p:spPr>
        <p:txBody>
          <a:bodyPr wrap="none">
            <a:spAutoFit/>
          </a:bodyPr>
          <a:lstStyle/>
          <a:p>
            <a:pPr lvl="0" algn="ctr"/>
            <a:r>
              <a:rPr lang="en-GB" i="1" dirty="0">
                <a:latin typeface="+mj-lt"/>
              </a:rPr>
              <a:t>He spoke as </a:t>
            </a:r>
            <a:r>
              <a:rPr lang="en-GB" i="1" dirty="0">
                <a:solidFill>
                  <a:srgbClr val="7030A0"/>
                </a:solidFill>
                <a:latin typeface="+mj-lt"/>
              </a:rPr>
              <a:t>casually</a:t>
            </a:r>
            <a:r>
              <a:rPr lang="en-GB" i="1" dirty="0">
                <a:solidFill>
                  <a:srgbClr val="0000FF"/>
                </a:solidFill>
                <a:latin typeface="+mj-lt"/>
              </a:rPr>
              <a:t> </a:t>
            </a:r>
            <a:r>
              <a:rPr lang="en-GB" i="1" dirty="0">
                <a:latin typeface="+mj-lt"/>
              </a:rPr>
              <a:t>as he could.</a:t>
            </a:r>
            <a:r>
              <a:rPr lang="en-GB" i="1" dirty="0">
                <a:solidFill>
                  <a:srgbClr val="00B050"/>
                </a:solidFill>
                <a:latin typeface="+mj-lt"/>
              </a:rPr>
              <a:t> </a:t>
            </a:r>
            <a:endParaRPr lang="en-GB" i="1" dirty="0">
              <a:solidFill>
                <a:srgbClr val="7030A0"/>
              </a:solidFill>
              <a:latin typeface="+mj-lt"/>
            </a:endParaRPr>
          </a:p>
        </p:txBody>
      </p:sp>
      <p:sp>
        <p:nvSpPr>
          <p:cNvPr id="20" name="Rectangle 19"/>
          <p:cNvSpPr/>
          <p:nvPr/>
        </p:nvSpPr>
        <p:spPr>
          <a:xfrm>
            <a:off x="6484926" y="3030363"/>
            <a:ext cx="2010487" cy="369332"/>
          </a:xfrm>
          <a:prstGeom prst="rect">
            <a:avLst/>
          </a:prstGeom>
        </p:spPr>
        <p:txBody>
          <a:bodyPr wrap="none">
            <a:spAutoFit/>
          </a:bodyPr>
          <a:lstStyle/>
          <a:p>
            <a:pPr lvl="0" algn="ctr"/>
            <a:r>
              <a:rPr lang="en-GB" i="1" dirty="0">
                <a:latin typeface="+mj-lt"/>
              </a:rPr>
              <a:t>His heart sank </a:t>
            </a:r>
            <a:r>
              <a:rPr lang="en-GB" i="1" dirty="0">
                <a:solidFill>
                  <a:srgbClr val="7030A0"/>
                </a:solidFill>
                <a:latin typeface="+mj-lt"/>
              </a:rPr>
              <a:t>fast</a:t>
            </a:r>
            <a:r>
              <a:rPr lang="en-GB" i="1" dirty="0">
                <a:solidFill>
                  <a:srgbClr val="0000FF"/>
                </a:solidFill>
                <a:latin typeface="+mj-lt"/>
              </a:rPr>
              <a:t>.</a:t>
            </a:r>
            <a:r>
              <a:rPr lang="en-GB" i="1" dirty="0">
                <a:solidFill>
                  <a:srgbClr val="00B050"/>
                </a:solidFill>
                <a:latin typeface="+mj-lt"/>
              </a:rPr>
              <a:t> </a:t>
            </a:r>
            <a:endParaRPr lang="en-GB" i="1" dirty="0">
              <a:solidFill>
                <a:srgbClr val="7030A0"/>
              </a:solidFill>
              <a:latin typeface="+mj-lt"/>
            </a:endParaRPr>
          </a:p>
        </p:txBody>
      </p:sp>
      <p:sp>
        <p:nvSpPr>
          <p:cNvPr id="28" name="Rectangle 27">
            <a:extLst>
              <a:ext uri="{FF2B5EF4-FFF2-40B4-BE49-F238E27FC236}">
                <a16:creationId xmlns:a16="http://schemas.microsoft.com/office/drawing/2014/main" id="{9A0FCC2D-1248-474D-8FB0-C871F9453506}"/>
              </a:ext>
            </a:extLst>
          </p:cNvPr>
          <p:cNvSpPr/>
          <p:nvPr/>
        </p:nvSpPr>
        <p:spPr>
          <a:xfrm>
            <a:off x="6468988" y="2535468"/>
            <a:ext cx="543740" cy="369332"/>
          </a:xfrm>
          <a:prstGeom prst="rect">
            <a:avLst/>
          </a:prstGeom>
        </p:spPr>
        <p:txBody>
          <a:bodyPr wrap="none">
            <a:spAutoFit/>
          </a:bodyPr>
          <a:lstStyle/>
          <a:p>
            <a:pPr lvl="0" algn="ctr"/>
            <a:r>
              <a:rPr lang="en-GB" i="1" dirty="0">
                <a:solidFill>
                  <a:srgbClr val="7030A0"/>
                </a:solidFill>
                <a:latin typeface="+mj-lt"/>
              </a:rPr>
              <a:t>fast</a:t>
            </a:r>
          </a:p>
        </p:txBody>
      </p:sp>
    </p:spTree>
    <p:extLst>
      <p:ext uri="{BB962C8B-B14F-4D97-AF65-F5344CB8AC3E}">
        <p14:creationId xmlns:p14="http://schemas.microsoft.com/office/powerpoint/2010/main" val="168257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8" grpId="0"/>
      <p:bldP spid="19" grpId="0"/>
      <p:bldP spid="20"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6715" y="1458537"/>
            <a:ext cx="1402434" cy="507831"/>
          </a:xfrm>
          <a:prstGeom prst="rect">
            <a:avLst/>
          </a:prstGeom>
          <a:noFill/>
        </p:spPr>
        <p:txBody>
          <a:bodyPr wrap="square" rtlCol="0">
            <a:spAutoFit/>
          </a:bodyPr>
          <a:lstStyle/>
          <a:p>
            <a:r>
              <a:rPr lang="en-GB" sz="2700" b="1" dirty="0">
                <a:solidFill>
                  <a:srgbClr val="7030A0"/>
                </a:solidFill>
              </a:rPr>
              <a:t>Adverbs</a:t>
            </a:r>
            <a:r>
              <a:rPr lang="en-GB" sz="2700" b="1" dirty="0"/>
              <a:t> </a:t>
            </a:r>
          </a:p>
        </p:txBody>
      </p:sp>
      <p:sp>
        <p:nvSpPr>
          <p:cNvPr id="7" name="Rectangle 6"/>
          <p:cNvSpPr/>
          <p:nvPr/>
        </p:nvSpPr>
        <p:spPr>
          <a:xfrm>
            <a:off x="379828" y="1205426"/>
            <a:ext cx="8356209" cy="4389120"/>
          </a:xfrm>
          <a:prstGeom prst="rect">
            <a:avLst/>
          </a:prstGeom>
          <a:noFill/>
          <a:ln w="635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3" name="Rectangle 2"/>
          <p:cNvSpPr/>
          <p:nvPr/>
        </p:nvSpPr>
        <p:spPr>
          <a:xfrm>
            <a:off x="2271932" y="2044674"/>
            <a:ext cx="4572000" cy="415498"/>
          </a:xfrm>
          <a:prstGeom prst="rect">
            <a:avLst/>
          </a:prstGeom>
        </p:spPr>
        <p:txBody>
          <a:bodyPr>
            <a:spAutoFit/>
          </a:bodyPr>
          <a:lstStyle/>
          <a:p>
            <a:r>
              <a:rPr lang="en-GB" sz="2100" dirty="0">
                <a:latin typeface="Calibri" panose="020F0502020204030204" pitchFamily="34" charset="0"/>
              </a:rPr>
              <a:t>An </a:t>
            </a:r>
            <a:r>
              <a:rPr lang="en-GB" sz="2100" dirty="0">
                <a:solidFill>
                  <a:srgbClr val="7030A0"/>
                </a:solidFill>
                <a:latin typeface="Calibri" panose="020F0502020204030204" pitchFamily="34" charset="0"/>
              </a:rPr>
              <a:t>adverb</a:t>
            </a:r>
            <a:r>
              <a:rPr lang="en-GB" sz="2100" dirty="0">
                <a:latin typeface="Calibri" panose="020F0502020204030204" pitchFamily="34" charset="0"/>
              </a:rPr>
              <a:t> tells you more about a </a:t>
            </a:r>
            <a:r>
              <a:rPr lang="en-GB" sz="2100" dirty="0">
                <a:solidFill>
                  <a:srgbClr val="008000"/>
                </a:solidFill>
                <a:latin typeface="Calibri" panose="020F0502020204030204" pitchFamily="34" charset="0"/>
              </a:rPr>
              <a:t>verb</a:t>
            </a:r>
            <a:r>
              <a:rPr lang="en-GB" sz="2100" dirty="0">
                <a:latin typeface="Calibri" panose="020F0502020204030204" pitchFamily="34" charset="0"/>
              </a:rPr>
              <a:t>.</a:t>
            </a:r>
            <a:endParaRPr lang="en-GB" sz="2100" dirty="0"/>
          </a:p>
        </p:txBody>
      </p:sp>
      <p:sp>
        <p:nvSpPr>
          <p:cNvPr id="12" name="Rectangle 11"/>
          <p:cNvSpPr/>
          <p:nvPr/>
        </p:nvSpPr>
        <p:spPr>
          <a:xfrm>
            <a:off x="1713427" y="2543991"/>
            <a:ext cx="867545" cy="369332"/>
          </a:xfrm>
          <a:prstGeom prst="rect">
            <a:avLst/>
          </a:prstGeom>
        </p:spPr>
        <p:txBody>
          <a:bodyPr wrap="none">
            <a:spAutoFit/>
          </a:bodyPr>
          <a:lstStyle/>
          <a:p>
            <a:pPr lvl="0" algn="ctr"/>
            <a:r>
              <a:rPr lang="en-GB" i="1" dirty="0">
                <a:solidFill>
                  <a:srgbClr val="7030A0"/>
                </a:solidFill>
                <a:latin typeface="+mj-lt"/>
              </a:rPr>
              <a:t>sharply</a:t>
            </a:r>
          </a:p>
        </p:txBody>
      </p:sp>
      <p:sp>
        <p:nvSpPr>
          <p:cNvPr id="13" name="Rectangle 12"/>
          <p:cNvSpPr/>
          <p:nvPr/>
        </p:nvSpPr>
        <p:spPr>
          <a:xfrm>
            <a:off x="2868335" y="2543990"/>
            <a:ext cx="942887" cy="369332"/>
          </a:xfrm>
          <a:prstGeom prst="rect">
            <a:avLst/>
          </a:prstGeom>
        </p:spPr>
        <p:txBody>
          <a:bodyPr wrap="none">
            <a:spAutoFit/>
          </a:bodyPr>
          <a:lstStyle/>
          <a:p>
            <a:pPr lvl="0" algn="ctr"/>
            <a:r>
              <a:rPr lang="en-GB" i="1" dirty="0">
                <a:solidFill>
                  <a:srgbClr val="7030A0"/>
                </a:solidFill>
                <a:latin typeface="+mj-lt"/>
              </a:rPr>
              <a:t>casually</a:t>
            </a:r>
          </a:p>
        </p:txBody>
      </p:sp>
      <p:sp>
        <p:nvSpPr>
          <p:cNvPr id="14" name="Rectangle 13"/>
          <p:cNvSpPr/>
          <p:nvPr/>
        </p:nvSpPr>
        <p:spPr>
          <a:xfrm>
            <a:off x="4043472" y="2537070"/>
            <a:ext cx="713657" cy="369332"/>
          </a:xfrm>
          <a:prstGeom prst="rect">
            <a:avLst/>
          </a:prstGeom>
        </p:spPr>
        <p:txBody>
          <a:bodyPr wrap="none">
            <a:spAutoFit/>
          </a:bodyPr>
          <a:lstStyle/>
          <a:p>
            <a:pPr lvl="0" algn="ctr"/>
            <a:r>
              <a:rPr lang="en-GB" i="1" dirty="0">
                <a:solidFill>
                  <a:srgbClr val="7030A0"/>
                </a:solidFill>
                <a:latin typeface="+mj-lt"/>
              </a:rPr>
              <a:t>stiffly</a:t>
            </a:r>
          </a:p>
        </p:txBody>
      </p:sp>
      <p:sp>
        <p:nvSpPr>
          <p:cNvPr id="15" name="Rectangle 14"/>
          <p:cNvSpPr/>
          <p:nvPr/>
        </p:nvSpPr>
        <p:spPr>
          <a:xfrm>
            <a:off x="5125595" y="2543991"/>
            <a:ext cx="893193" cy="369332"/>
          </a:xfrm>
          <a:prstGeom prst="rect">
            <a:avLst/>
          </a:prstGeom>
        </p:spPr>
        <p:txBody>
          <a:bodyPr wrap="none">
            <a:spAutoFit/>
          </a:bodyPr>
          <a:lstStyle/>
          <a:p>
            <a:pPr lvl="0" algn="ctr"/>
            <a:r>
              <a:rPr lang="en-GB" i="1" dirty="0">
                <a:solidFill>
                  <a:srgbClr val="7030A0"/>
                </a:solidFill>
                <a:latin typeface="+mj-lt"/>
              </a:rPr>
              <a:t>horribly</a:t>
            </a:r>
          </a:p>
        </p:txBody>
      </p:sp>
      <p:sp>
        <p:nvSpPr>
          <p:cNvPr id="16" name="Rectangle 15"/>
          <p:cNvSpPr/>
          <p:nvPr/>
        </p:nvSpPr>
        <p:spPr>
          <a:xfrm>
            <a:off x="2147198" y="3650790"/>
            <a:ext cx="4371710" cy="369332"/>
          </a:xfrm>
          <a:prstGeom prst="rect">
            <a:avLst/>
          </a:prstGeom>
        </p:spPr>
        <p:txBody>
          <a:bodyPr wrap="none">
            <a:spAutoFit/>
          </a:bodyPr>
          <a:lstStyle/>
          <a:p>
            <a:r>
              <a:rPr lang="en-GB" i="1" dirty="0">
                <a:solidFill>
                  <a:schemeClr val="accent5">
                    <a:lumMod val="75000"/>
                  </a:schemeClr>
                </a:solidFill>
              </a:rPr>
              <a:t>Which</a:t>
            </a:r>
            <a:r>
              <a:rPr lang="en-GB" b="1" i="1" dirty="0">
                <a:solidFill>
                  <a:schemeClr val="accent5">
                    <a:lumMod val="75000"/>
                  </a:schemeClr>
                </a:solidFill>
              </a:rPr>
              <a:t> verb </a:t>
            </a:r>
            <a:r>
              <a:rPr lang="en-GB" i="1" dirty="0">
                <a:solidFill>
                  <a:schemeClr val="accent5">
                    <a:lumMod val="75000"/>
                  </a:schemeClr>
                </a:solidFill>
              </a:rPr>
              <a:t>is being modified by the </a:t>
            </a:r>
            <a:r>
              <a:rPr lang="en-GB" b="1" i="1" dirty="0">
                <a:solidFill>
                  <a:schemeClr val="accent5">
                    <a:lumMod val="75000"/>
                  </a:schemeClr>
                </a:solidFill>
              </a:rPr>
              <a:t>adverbs</a:t>
            </a:r>
            <a:r>
              <a:rPr lang="en-GB" i="1" dirty="0">
                <a:solidFill>
                  <a:schemeClr val="accent5">
                    <a:lumMod val="75000"/>
                  </a:schemeClr>
                </a:solidFill>
              </a:rPr>
              <a:t>?</a:t>
            </a:r>
          </a:p>
        </p:txBody>
      </p:sp>
      <p:sp>
        <p:nvSpPr>
          <p:cNvPr id="18" name="Rectangle 17"/>
          <p:cNvSpPr/>
          <p:nvPr/>
        </p:nvSpPr>
        <p:spPr>
          <a:xfrm>
            <a:off x="644880" y="3034615"/>
            <a:ext cx="2262735" cy="369332"/>
          </a:xfrm>
          <a:prstGeom prst="rect">
            <a:avLst/>
          </a:prstGeom>
        </p:spPr>
        <p:txBody>
          <a:bodyPr wrap="none">
            <a:spAutoFit/>
          </a:bodyPr>
          <a:lstStyle/>
          <a:p>
            <a:pPr lvl="0" algn="ctr"/>
            <a:r>
              <a:rPr lang="en-GB" i="1" dirty="0">
                <a:latin typeface="+mj-lt"/>
              </a:rPr>
              <a:t>“No,” she </a:t>
            </a:r>
            <a:r>
              <a:rPr lang="en-GB" i="1" dirty="0">
                <a:solidFill>
                  <a:srgbClr val="008000"/>
                </a:solidFill>
                <a:latin typeface="+mj-lt"/>
              </a:rPr>
              <a:t>said</a:t>
            </a:r>
            <a:r>
              <a:rPr lang="en-GB" i="1" dirty="0">
                <a:latin typeface="+mj-lt"/>
              </a:rPr>
              <a:t> </a:t>
            </a:r>
            <a:r>
              <a:rPr lang="en-GB" i="1" dirty="0">
                <a:solidFill>
                  <a:srgbClr val="7030A0"/>
                </a:solidFill>
                <a:latin typeface="+mj-lt"/>
              </a:rPr>
              <a:t>sharply.</a:t>
            </a:r>
          </a:p>
        </p:txBody>
      </p:sp>
      <p:sp>
        <p:nvSpPr>
          <p:cNvPr id="19" name="Rectangle 18"/>
          <p:cNvSpPr/>
          <p:nvPr/>
        </p:nvSpPr>
        <p:spPr>
          <a:xfrm>
            <a:off x="2927740" y="3034697"/>
            <a:ext cx="3260381" cy="369332"/>
          </a:xfrm>
          <a:prstGeom prst="rect">
            <a:avLst/>
          </a:prstGeom>
        </p:spPr>
        <p:txBody>
          <a:bodyPr wrap="none">
            <a:spAutoFit/>
          </a:bodyPr>
          <a:lstStyle/>
          <a:p>
            <a:pPr lvl="0" algn="ctr"/>
            <a:r>
              <a:rPr lang="en-GB" i="1" dirty="0">
                <a:latin typeface="+mj-lt"/>
              </a:rPr>
              <a:t>He </a:t>
            </a:r>
            <a:r>
              <a:rPr lang="en-GB" i="1" dirty="0">
                <a:solidFill>
                  <a:srgbClr val="008000"/>
                </a:solidFill>
                <a:latin typeface="+mj-lt"/>
              </a:rPr>
              <a:t>spoke</a:t>
            </a:r>
            <a:r>
              <a:rPr lang="en-GB" i="1" dirty="0">
                <a:latin typeface="+mj-lt"/>
              </a:rPr>
              <a:t> as </a:t>
            </a:r>
            <a:r>
              <a:rPr lang="en-GB" i="1" dirty="0">
                <a:solidFill>
                  <a:srgbClr val="7030A0"/>
                </a:solidFill>
                <a:latin typeface="+mj-lt"/>
              </a:rPr>
              <a:t>casually</a:t>
            </a:r>
            <a:r>
              <a:rPr lang="en-GB" i="1" dirty="0">
                <a:solidFill>
                  <a:srgbClr val="0000FF"/>
                </a:solidFill>
                <a:latin typeface="+mj-lt"/>
              </a:rPr>
              <a:t> </a:t>
            </a:r>
            <a:r>
              <a:rPr lang="en-GB" i="1" dirty="0">
                <a:latin typeface="+mj-lt"/>
              </a:rPr>
              <a:t>as he could.</a:t>
            </a:r>
            <a:r>
              <a:rPr lang="en-GB" i="1" dirty="0">
                <a:solidFill>
                  <a:srgbClr val="00B050"/>
                </a:solidFill>
                <a:latin typeface="+mj-lt"/>
              </a:rPr>
              <a:t> </a:t>
            </a:r>
            <a:endParaRPr lang="en-GB" i="1" dirty="0">
              <a:solidFill>
                <a:srgbClr val="7030A0"/>
              </a:solidFill>
              <a:latin typeface="+mj-lt"/>
            </a:endParaRPr>
          </a:p>
        </p:txBody>
      </p:sp>
      <p:sp>
        <p:nvSpPr>
          <p:cNvPr id="20" name="Rectangle 19"/>
          <p:cNvSpPr/>
          <p:nvPr/>
        </p:nvSpPr>
        <p:spPr>
          <a:xfrm>
            <a:off x="6484926" y="3030363"/>
            <a:ext cx="2010487" cy="369332"/>
          </a:xfrm>
          <a:prstGeom prst="rect">
            <a:avLst/>
          </a:prstGeom>
        </p:spPr>
        <p:txBody>
          <a:bodyPr wrap="none">
            <a:spAutoFit/>
          </a:bodyPr>
          <a:lstStyle/>
          <a:p>
            <a:pPr lvl="0" algn="ctr"/>
            <a:r>
              <a:rPr lang="en-GB" i="1" dirty="0">
                <a:latin typeface="+mj-lt"/>
              </a:rPr>
              <a:t>His heart </a:t>
            </a:r>
            <a:r>
              <a:rPr lang="en-GB" i="1" dirty="0">
                <a:solidFill>
                  <a:srgbClr val="008000"/>
                </a:solidFill>
                <a:latin typeface="+mj-lt"/>
              </a:rPr>
              <a:t>sank</a:t>
            </a:r>
            <a:r>
              <a:rPr lang="en-GB" i="1" dirty="0">
                <a:latin typeface="+mj-lt"/>
              </a:rPr>
              <a:t> </a:t>
            </a:r>
            <a:r>
              <a:rPr lang="en-GB" i="1" dirty="0">
                <a:solidFill>
                  <a:srgbClr val="7030A0"/>
                </a:solidFill>
                <a:latin typeface="+mj-lt"/>
              </a:rPr>
              <a:t>fast</a:t>
            </a:r>
            <a:r>
              <a:rPr lang="en-GB" i="1" dirty="0">
                <a:solidFill>
                  <a:srgbClr val="0000FF"/>
                </a:solidFill>
                <a:latin typeface="+mj-lt"/>
              </a:rPr>
              <a:t>.</a:t>
            </a:r>
            <a:r>
              <a:rPr lang="en-GB" i="1" dirty="0">
                <a:solidFill>
                  <a:srgbClr val="00B050"/>
                </a:solidFill>
                <a:latin typeface="+mj-lt"/>
              </a:rPr>
              <a:t> </a:t>
            </a:r>
            <a:endParaRPr lang="en-GB" i="1" dirty="0">
              <a:solidFill>
                <a:srgbClr val="7030A0"/>
              </a:solidFill>
              <a:latin typeface="+mj-lt"/>
            </a:endParaRPr>
          </a:p>
        </p:txBody>
      </p:sp>
      <p:sp>
        <p:nvSpPr>
          <p:cNvPr id="28" name="Rectangle 27">
            <a:extLst>
              <a:ext uri="{FF2B5EF4-FFF2-40B4-BE49-F238E27FC236}">
                <a16:creationId xmlns:a16="http://schemas.microsoft.com/office/drawing/2014/main" id="{9A0FCC2D-1248-474D-8FB0-C871F9453506}"/>
              </a:ext>
            </a:extLst>
          </p:cNvPr>
          <p:cNvSpPr/>
          <p:nvPr/>
        </p:nvSpPr>
        <p:spPr>
          <a:xfrm>
            <a:off x="6468988" y="2535468"/>
            <a:ext cx="543740" cy="369332"/>
          </a:xfrm>
          <a:prstGeom prst="rect">
            <a:avLst/>
          </a:prstGeom>
        </p:spPr>
        <p:txBody>
          <a:bodyPr wrap="none">
            <a:spAutoFit/>
          </a:bodyPr>
          <a:lstStyle/>
          <a:p>
            <a:pPr lvl="0" algn="ctr"/>
            <a:r>
              <a:rPr lang="en-GB" i="1" dirty="0">
                <a:solidFill>
                  <a:srgbClr val="7030A0"/>
                </a:solidFill>
                <a:latin typeface="+mj-lt"/>
              </a:rPr>
              <a:t>fast</a:t>
            </a:r>
          </a:p>
        </p:txBody>
      </p:sp>
      <p:sp>
        <p:nvSpPr>
          <p:cNvPr id="29" name="Rectangle 28">
            <a:extLst>
              <a:ext uri="{FF2B5EF4-FFF2-40B4-BE49-F238E27FC236}">
                <a16:creationId xmlns:a16="http://schemas.microsoft.com/office/drawing/2014/main" id="{AFF5A858-FE5A-48DC-945C-A387B01E0129}"/>
              </a:ext>
            </a:extLst>
          </p:cNvPr>
          <p:cNvSpPr/>
          <p:nvPr/>
        </p:nvSpPr>
        <p:spPr>
          <a:xfrm>
            <a:off x="2147198" y="3627706"/>
            <a:ext cx="4397247" cy="738664"/>
          </a:xfrm>
          <a:prstGeom prst="rect">
            <a:avLst/>
          </a:prstGeom>
        </p:spPr>
        <p:txBody>
          <a:bodyPr wrap="square">
            <a:spAutoFit/>
          </a:bodyPr>
          <a:lstStyle/>
          <a:p>
            <a:r>
              <a:rPr lang="en-GB" sz="2100" dirty="0">
                <a:latin typeface="Calibri" panose="020F0502020204030204" pitchFamily="34" charset="0"/>
              </a:rPr>
              <a:t>An </a:t>
            </a:r>
            <a:r>
              <a:rPr lang="en-GB" sz="2100" dirty="0">
                <a:solidFill>
                  <a:srgbClr val="7030A0"/>
                </a:solidFill>
                <a:latin typeface="Calibri" panose="020F0502020204030204" pitchFamily="34" charset="0"/>
              </a:rPr>
              <a:t>adverb</a:t>
            </a:r>
            <a:r>
              <a:rPr lang="en-GB" sz="2100" dirty="0">
                <a:latin typeface="Calibri" panose="020F0502020204030204" pitchFamily="34" charset="0"/>
              </a:rPr>
              <a:t> can also add to an </a:t>
            </a:r>
            <a:r>
              <a:rPr lang="en-GB" sz="2100" dirty="0">
                <a:solidFill>
                  <a:srgbClr val="00CC00"/>
                </a:solidFill>
                <a:latin typeface="Calibri" panose="020F0502020204030204" pitchFamily="34" charset="0"/>
              </a:rPr>
              <a:t>adjective</a:t>
            </a:r>
            <a:r>
              <a:rPr lang="en-GB" sz="2100" dirty="0">
                <a:latin typeface="Calibri" panose="020F0502020204030204" pitchFamily="34" charset="0"/>
              </a:rPr>
              <a:t>.</a:t>
            </a:r>
            <a:endParaRPr lang="en-GB" sz="2100" dirty="0"/>
          </a:p>
        </p:txBody>
      </p:sp>
      <p:sp>
        <p:nvSpPr>
          <p:cNvPr id="30" name="Rectangle 29">
            <a:extLst>
              <a:ext uri="{FF2B5EF4-FFF2-40B4-BE49-F238E27FC236}">
                <a16:creationId xmlns:a16="http://schemas.microsoft.com/office/drawing/2014/main" id="{47AA0D62-0105-4149-A5A4-423F522A192A}"/>
              </a:ext>
            </a:extLst>
          </p:cNvPr>
          <p:cNvSpPr/>
          <p:nvPr/>
        </p:nvSpPr>
        <p:spPr>
          <a:xfrm>
            <a:off x="774282" y="4229236"/>
            <a:ext cx="3456395" cy="369332"/>
          </a:xfrm>
          <a:prstGeom prst="rect">
            <a:avLst/>
          </a:prstGeom>
        </p:spPr>
        <p:txBody>
          <a:bodyPr wrap="none">
            <a:spAutoFit/>
          </a:bodyPr>
          <a:lstStyle/>
          <a:p>
            <a:pPr lvl="0" algn="ctr"/>
            <a:r>
              <a:rPr lang="en-GB" i="1" dirty="0">
                <a:latin typeface="+mj-lt"/>
              </a:rPr>
              <a:t>He had a perfectly normal morning.</a:t>
            </a:r>
            <a:endParaRPr lang="en-GB" i="1" dirty="0">
              <a:solidFill>
                <a:srgbClr val="7030A0"/>
              </a:solidFill>
              <a:latin typeface="+mj-lt"/>
            </a:endParaRPr>
          </a:p>
        </p:txBody>
      </p:sp>
      <p:sp>
        <p:nvSpPr>
          <p:cNvPr id="31" name="Rectangle 30">
            <a:extLst>
              <a:ext uri="{FF2B5EF4-FFF2-40B4-BE49-F238E27FC236}">
                <a16:creationId xmlns:a16="http://schemas.microsoft.com/office/drawing/2014/main" id="{168FED66-2C91-4FCA-B829-EE8AF4BC6AD7}"/>
              </a:ext>
            </a:extLst>
          </p:cNvPr>
          <p:cNvSpPr/>
          <p:nvPr/>
        </p:nvSpPr>
        <p:spPr>
          <a:xfrm>
            <a:off x="3437809" y="4680724"/>
            <a:ext cx="522900" cy="276999"/>
          </a:xfrm>
          <a:prstGeom prst="rect">
            <a:avLst/>
          </a:prstGeom>
          <a:ln>
            <a:solidFill>
              <a:srgbClr val="0000FF"/>
            </a:solidFill>
          </a:ln>
        </p:spPr>
        <p:txBody>
          <a:bodyPr wrap="none">
            <a:spAutoFit/>
          </a:bodyPr>
          <a:lstStyle/>
          <a:p>
            <a:r>
              <a:rPr lang="en-GB" sz="1200" b="1" dirty="0">
                <a:solidFill>
                  <a:srgbClr val="0000FF"/>
                </a:solidFill>
              </a:rPr>
              <a:t>noun</a:t>
            </a:r>
            <a:endParaRPr lang="en-GB" sz="1200" dirty="0"/>
          </a:p>
        </p:txBody>
      </p:sp>
      <p:sp>
        <p:nvSpPr>
          <p:cNvPr id="32" name="Rectangle 31">
            <a:extLst>
              <a:ext uri="{FF2B5EF4-FFF2-40B4-BE49-F238E27FC236}">
                <a16:creationId xmlns:a16="http://schemas.microsoft.com/office/drawing/2014/main" id="{10AC212C-1C2E-4430-A781-2DB847492148}"/>
              </a:ext>
            </a:extLst>
          </p:cNvPr>
          <p:cNvSpPr/>
          <p:nvPr/>
        </p:nvSpPr>
        <p:spPr>
          <a:xfrm>
            <a:off x="2590092" y="4683192"/>
            <a:ext cx="785793" cy="276999"/>
          </a:xfrm>
          <a:prstGeom prst="rect">
            <a:avLst/>
          </a:prstGeom>
          <a:ln>
            <a:solidFill>
              <a:srgbClr val="00CC00"/>
            </a:solidFill>
          </a:ln>
        </p:spPr>
        <p:txBody>
          <a:bodyPr wrap="none">
            <a:spAutoFit/>
          </a:bodyPr>
          <a:lstStyle/>
          <a:p>
            <a:r>
              <a:rPr lang="en-GB" sz="1200" b="1" dirty="0">
                <a:solidFill>
                  <a:srgbClr val="00CC00"/>
                </a:solidFill>
              </a:rPr>
              <a:t>adjective</a:t>
            </a:r>
            <a:endParaRPr lang="en-GB" sz="1200" dirty="0">
              <a:solidFill>
                <a:srgbClr val="00CC00"/>
              </a:solidFill>
            </a:endParaRPr>
          </a:p>
        </p:txBody>
      </p:sp>
      <p:sp>
        <p:nvSpPr>
          <p:cNvPr id="33" name="Rectangle 32">
            <a:extLst>
              <a:ext uri="{FF2B5EF4-FFF2-40B4-BE49-F238E27FC236}">
                <a16:creationId xmlns:a16="http://schemas.microsoft.com/office/drawing/2014/main" id="{3D69B3C1-1F41-4E49-B3CA-7F4531A58A31}"/>
              </a:ext>
            </a:extLst>
          </p:cNvPr>
          <p:cNvSpPr/>
          <p:nvPr/>
        </p:nvSpPr>
        <p:spPr>
          <a:xfrm>
            <a:off x="1855051" y="4685616"/>
            <a:ext cx="643125" cy="276999"/>
          </a:xfrm>
          <a:prstGeom prst="rect">
            <a:avLst/>
          </a:prstGeom>
          <a:ln>
            <a:solidFill>
              <a:srgbClr val="7030A0"/>
            </a:solidFill>
          </a:ln>
        </p:spPr>
        <p:txBody>
          <a:bodyPr wrap="none">
            <a:spAutoFit/>
          </a:bodyPr>
          <a:lstStyle/>
          <a:p>
            <a:r>
              <a:rPr lang="en-GB" sz="1200" b="1" dirty="0">
                <a:solidFill>
                  <a:srgbClr val="7030A0"/>
                </a:solidFill>
              </a:rPr>
              <a:t>adverb</a:t>
            </a:r>
            <a:endParaRPr lang="en-GB" sz="1200" dirty="0">
              <a:solidFill>
                <a:srgbClr val="7030A0"/>
              </a:solidFill>
            </a:endParaRPr>
          </a:p>
        </p:txBody>
      </p:sp>
      <p:sp>
        <p:nvSpPr>
          <p:cNvPr id="34" name="Rectangle 33">
            <a:extLst>
              <a:ext uri="{FF2B5EF4-FFF2-40B4-BE49-F238E27FC236}">
                <a16:creationId xmlns:a16="http://schemas.microsoft.com/office/drawing/2014/main" id="{4E6969DD-9428-4C25-87AA-BD206C4E8928}"/>
              </a:ext>
            </a:extLst>
          </p:cNvPr>
          <p:cNvSpPr/>
          <p:nvPr/>
        </p:nvSpPr>
        <p:spPr>
          <a:xfrm>
            <a:off x="4784354" y="4231173"/>
            <a:ext cx="2940228" cy="369332"/>
          </a:xfrm>
          <a:prstGeom prst="rect">
            <a:avLst/>
          </a:prstGeom>
        </p:spPr>
        <p:txBody>
          <a:bodyPr wrap="none">
            <a:spAutoFit/>
          </a:bodyPr>
          <a:lstStyle/>
          <a:p>
            <a:pPr lvl="0" algn="ctr"/>
            <a:r>
              <a:rPr lang="en-GB" i="1" dirty="0">
                <a:latin typeface="+mj-lt"/>
              </a:rPr>
              <a:t>It was an obviously silly stunt.</a:t>
            </a:r>
            <a:endParaRPr lang="en-GB" i="1" dirty="0">
              <a:solidFill>
                <a:srgbClr val="7030A0"/>
              </a:solidFill>
              <a:latin typeface="+mj-lt"/>
            </a:endParaRPr>
          </a:p>
        </p:txBody>
      </p:sp>
      <p:sp>
        <p:nvSpPr>
          <p:cNvPr id="35" name="Rectangle 34">
            <a:extLst>
              <a:ext uri="{FF2B5EF4-FFF2-40B4-BE49-F238E27FC236}">
                <a16:creationId xmlns:a16="http://schemas.microsoft.com/office/drawing/2014/main" id="{C7708A97-8003-4C8A-A7C7-C78102AEE5F1}"/>
              </a:ext>
            </a:extLst>
          </p:cNvPr>
          <p:cNvSpPr/>
          <p:nvPr/>
        </p:nvSpPr>
        <p:spPr>
          <a:xfrm>
            <a:off x="7308562" y="4703540"/>
            <a:ext cx="522900" cy="276999"/>
          </a:xfrm>
          <a:prstGeom prst="rect">
            <a:avLst/>
          </a:prstGeom>
          <a:ln>
            <a:solidFill>
              <a:srgbClr val="0000FF"/>
            </a:solidFill>
          </a:ln>
        </p:spPr>
        <p:txBody>
          <a:bodyPr wrap="none">
            <a:spAutoFit/>
          </a:bodyPr>
          <a:lstStyle/>
          <a:p>
            <a:r>
              <a:rPr lang="en-GB" sz="1200" b="1" dirty="0">
                <a:solidFill>
                  <a:srgbClr val="0000FF"/>
                </a:solidFill>
              </a:rPr>
              <a:t>noun</a:t>
            </a:r>
            <a:endParaRPr lang="en-GB" sz="1200" dirty="0"/>
          </a:p>
        </p:txBody>
      </p:sp>
      <p:sp>
        <p:nvSpPr>
          <p:cNvPr id="36" name="Rectangle 35">
            <a:extLst>
              <a:ext uri="{FF2B5EF4-FFF2-40B4-BE49-F238E27FC236}">
                <a16:creationId xmlns:a16="http://schemas.microsoft.com/office/drawing/2014/main" id="{99EE5255-86CE-4864-B16B-F62B73FE73D2}"/>
              </a:ext>
            </a:extLst>
          </p:cNvPr>
          <p:cNvSpPr/>
          <p:nvPr/>
        </p:nvSpPr>
        <p:spPr>
          <a:xfrm>
            <a:off x="6508038" y="4703540"/>
            <a:ext cx="785793" cy="276999"/>
          </a:xfrm>
          <a:prstGeom prst="rect">
            <a:avLst/>
          </a:prstGeom>
          <a:ln>
            <a:solidFill>
              <a:srgbClr val="00CC00"/>
            </a:solidFill>
          </a:ln>
        </p:spPr>
        <p:txBody>
          <a:bodyPr wrap="none">
            <a:spAutoFit/>
          </a:bodyPr>
          <a:lstStyle/>
          <a:p>
            <a:r>
              <a:rPr lang="en-GB" sz="1200" b="1" dirty="0">
                <a:solidFill>
                  <a:srgbClr val="00CC00"/>
                </a:solidFill>
              </a:rPr>
              <a:t>adjective</a:t>
            </a:r>
            <a:endParaRPr lang="en-GB" sz="1200" dirty="0">
              <a:solidFill>
                <a:srgbClr val="00CC00"/>
              </a:solidFill>
            </a:endParaRPr>
          </a:p>
        </p:txBody>
      </p:sp>
      <p:sp>
        <p:nvSpPr>
          <p:cNvPr id="37" name="Rectangle 36">
            <a:extLst>
              <a:ext uri="{FF2B5EF4-FFF2-40B4-BE49-F238E27FC236}">
                <a16:creationId xmlns:a16="http://schemas.microsoft.com/office/drawing/2014/main" id="{15580EE1-E028-43D9-8B00-F0C469D2432C}"/>
              </a:ext>
            </a:extLst>
          </p:cNvPr>
          <p:cNvSpPr/>
          <p:nvPr/>
        </p:nvSpPr>
        <p:spPr>
          <a:xfrm>
            <a:off x="5840964" y="4703540"/>
            <a:ext cx="643125" cy="276999"/>
          </a:xfrm>
          <a:prstGeom prst="rect">
            <a:avLst/>
          </a:prstGeom>
          <a:ln>
            <a:solidFill>
              <a:srgbClr val="7030A0"/>
            </a:solidFill>
          </a:ln>
        </p:spPr>
        <p:txBody>
          <a:bodyPr wrap="none">
            <a:spAutoFit/>
          </a:bodyPr>
          <a:lstStyle/>
          <a:p>
            <a:r>
              <a:rPr lang="en-GB" sz="1200" b="1" dirty="0">
                <a:solidFill>
                  <a:srgbClr val="7030A0"/>
                </a:solidFill>
              </a:rPr>
              <a:t>adverb</a:t>
            </a:r>
            <a:endParaRPr lang="en-GB" sz="1200" dirty="0">
              <a:solidFill>
                <a:srgbClr val="7030A0"/>
              </a:solidFill>
            </a:endParaRPr>
          </a:p>
        </p:txBody>
      </p:sp>
      <p:sp>
        <p:nvSpPr>
          <p:cNvPr id="38" name="Rectangle 37">
            <a:extLst>
              <a:ext uri="{FF2B5EF4-FFF2-40B4-BE49-F238E27FC236}">
                <a16:creationId xmlns:a16="http://schemas.microsoft.com/office/drawing/2014/main" id="{8918C98A-D3D3-4A64-8C61-A0694884EA40}"/>
              </a:ext>
            </a:extLst>
          </p:cNvPr>
          <p:cNvSpPr/>
          <p:nvPr/>
        </p:nvSpPr>
        <p:spPr>
          <a:xfrm>
            <a:off x="2338939" y="5210136"/>
            <a:ext cx="4788298" cy="369332"/>
          </a:xfrm>
          <a:prstGeom prst="rect">
            <a:avLst/>
          </a:prstGeom>
        </p:spPr>
        <p:txBody>
          <a:bodyPr wrap="none">
            <a:spAutoFit/>
          </a:bodyPr>
          <a:lstStyle/>
          <a:p>
            <a:r>
              <a:rPr lang="en-GB" i="1" dirty="0">
                <a:solidFill>
                  <a:schemeClr val="accent5">
                    <a:lumMod val="75000"/>
                  </a:schemeClr>
                </a:solidFill>
              </a:rPr>
              <a:t>Can you identify the </a:t>
            </a:r>
            <a:r>
              <a:rPr lang="en-GB" b="1" i="1" dirty="0">
                <a:solidFill>
                  <a:schemeClr val="accent5">
                    <a:lumMod val="75000"/>
                  </a:schemeClr>
                </a:solidFill>
              </a:rPr>
              <a:t>noun</a:t>
            </a:r>
            <a:r>
              <a:rPr lang="en-GB" i="1" dirty="0">
                <a:solidFill>
                  <a:schemeClr val="accent5">
                    <a:lumMod val="75000"/>
                  </a:schemeClr>
                </a:solidFill>
              </a:rPr>
              <a:t>, </a:t>
            </a:r>
            <a:r>
              <a:rPr lang="en-GB" b="1" i="1" dirty="0">
                <a:solidFill>
                  <a:schemeClr val="accent5">
                    <a:lumMod val="75000"/>
                  </a:schemeClr>
                </a:solidFill>
              </a:rPr>
              <a:t>adjective</a:t>
            </a:r>
            <a:r>
              <a:rPr lang="en-GB" i="1" dirty="0">
                <a:solidFill>
                  <a:schemeClr val="accent5">
                    <a:lumMod val="75000"/>
                  </a:schemeClr>
                </a:solidFill>
              </a:rPr>
              <a:t> and </a:t>
            </a:r>
            <a:r>
              <a:rPr lang="en-GB" b="1" i="1" dirty="0">
                <a:solidFill>
                  <a:schemeClr val="accent5">
                    <a:lumMod val="75000"/>
                  </a:schemeClr>
                </a:solidFill>
              </a:rPr>
              <a:t>adverb</a:t>
            </a:r>
            <a:r>
              <a:rPr lang="en-GB" i="1" dirty="0">
                <a:solidFill>
                  <a:schemeClr val="accent5">
                    <a:lumMod val="75000"/>
                  </a:schemeClr>
                </a:solidFill>
              </a:rPr>
              <a:t>?</a:t>
            </a:r>
          </a:p>
        </p:txBody>
      </p:sp>
    </p:spTree>
    <p:extLst>
      <p:ext uri="{BB962C8B-B14F-4D97-AF65-F5344CB8AC3E}">
        <p14:creationId xmlns:p14="http://schemas.microsoft.com/office/powerpoint/2010/main" val="18256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ppt_x"/>
                                          </p:val>
                                        </p:tav>
                                        <p:tav tm="100000">
                                          <p:val>
                                            <p:strVal val="#ppt_x"/>
                                          </p:val>
                                        </p:tav>
                                      </p:tavLst>
                                    </p:anim>
                                    <p:anim calcmode="lin" valueType="num">
                                      <p:cBhvr additive="base">
                                        <p:cTn id="1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500" fill="hold"/>
                                        <p:tgtEl>
                                          <p:spTgt spid="34"/>
                                        </p:tgtEl>
                                        <p:attrNameLst>
                                          <p:attrName>ppt_x</p:attrName>
                                        </p:attrNameLst>
                                      </p:cBhvr>
                                      <p:tavLst>
                                        <p:tav tm="0">
                                          <p:val>
                                            <p:strVal val="#ppt_x"/>
                                          </p:val>
                                        </p:tav>
                                        <p:tav tm="100000">
                                          <p:val>
                                            <p:strVal val="#ppt_x"/>
                                          </p:val>
                                        </p:tav>
                                      </p:tavLst>
                                    </p:anim>
                                    <p:anim calcmode="lin" valueType="num">
                                      <p:cBhvr additive="base">
                                        <p:cTn id="35"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9" grpId="0"/>
      <p:bldP spid="30" grpId="0"/>
      <p:bldP spid="31" grpId="0" animBg="1"/>
      <p:bldP spid="32" grpId="0" animBg="1"/>
      <p:bldP spid="33" grpId="0" animBg="1"/>
      <p:bldP spid="34" grpId="0"/>
      <p:bldP spid="35" grpId="0" animBg="1"/>
      <p:bldP spid="36" grpId="0" animBg="1"/>
      <p:bldP spid="37" grpId="0" animBg="1"/>
      <p:bldP spid="3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Template>
  <TotalTime>649</TotalTime>
  <Words>1186</Words>
  <Application>Microsoft Office PowerPoint</Application>
  <PresentationFormat>On-screen Show (4:3)</PresentationFormat>
  <Paragraphs>213</Paragraphs>
  <Slides>17</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Arial Narrow</vt:lpstr>
      <vt:lpstr>Calibri</vt:lpstr>
      <vt:lpstr>Comic Sans MS</vt:lpstr>
      <vt:lpstr>Corbel</vt:lpstr>
      <vt:lpstr>Times New Roman</vt:lpstr>
      <vt:lpstr>Wingdings</vt:lpstr>
      <vt:lpstr>Wingdings 2</vt:lpstr>
      <vt:lpstr>Wingdings 3</vt:lpstr>
      <vt:lpstr>Module</vt:lpstr>
      <vt:lpstr>PowerPoint Presentation</vt:lpstr>
      <vt:lpstr>Learning Objectives</vt:lpstr>
      <vt:lpstr>  Word Classes  1) Noun 2) Verb 3) Adjective 4) Adverb 5) Preposition 6) Determiner 7) Pronoun 8) Conjunction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Word Classes – Check your knowledge  1) Noun 2) Verb 3) Adjective 4) Adverb 5) Preposition 6) Determiner 7) Pronoun 8) Conjunction</vt:lpstr>
      <vt:lpstr>The Troll</vt:lpstr>
      <vt:lpstr>Create your own Fantastic Beast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J Tickle</dc:creator>
  <cp:lastModifiedBy>Mrs M Mounfield</cp:lastModifiedBy>
  <cp:revision>133</cp:revision>
  <dcterms:created xsi:type="dcterms:W3CDTF">2014-02-19T20:00:52Z</dcterms:created>
  <dcterms:modified xsi:type="dcterms:W3CDTF">2020-06-11T09:18:57Z</dcterms:modified>
</cp:coreProperties>
</file>