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22" r:id="rId2"/>
    <p:sldId id="33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5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5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2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2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4.m4a"/><Relationship Id="rId7" Type="http://schemas.openxmlformats.org/officeDocument/2006/relationships/notesSlide" Target="../notesSlides/notesSlide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5.m4a"/><Relationship Id="rId10" Type="http://schemas.openxmlformats.org/officeDocument/2006/relationships/image" Target="../media/image4.png"/><Relationship Id="rId4" Type="http://schemas.microsoft.com/office/2007/relationships/media" Target="../media/media5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Draw a conversion graph for imperial to metric units; read equivalent measures.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568F3C-AA85-49D7-821A-70E56054BD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5787" r="9799" b="13207"/>
          <a:stretch/>
        </p:blipFill>
        <p:spPr>
          <a:xfrm>
            <a:off x="2718386" y="846531"/>
            <a:ext cx="3916393" cy="555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EA2DD4F-3F21-43A3-AB8C-551BD7C6584D}"/>
              </a:ext>
            </a:extLst>
          </p:cNvPr>
          <p:cNvSpPr/>
          <p:nvPr/>
        </p:nvSpPr>
        <p:spPr>
          <a:xfrm>
            <a:off x="89645" y="994519"/>
            <a:ext cx="2764201" cy="2089340"/>
          </a:xfrm>
          <a:prstGeom prst="wedgeRoundRectCallout">
            <a:avLst>
              <a:gd name="adj1" fmla="val 45244"/>
              <a:gd name="adj2" fmla="val 75606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 </a:t>
            </a:r>
            <a:r>
              <a:rPr lang="en-GB" sz="1600" b="1" kern="0" dirty="0">
                <a:solidFill>
                  <a:srgbClr val="FF0000"/>
                </a:solidFill>
              </a:rPr>
              <a:t>Ounces</a:t>
            </a:r>
            <a:r>
              <a:rPr lang="en-GB" sz="1600" b="1" kern="0" dirty="0">
                <a:solidFill>
                  <a:srgbClr val="253746"/>
                </a:solidFill>
              </a:rPr>
              <a:t> are an imperial measure, still used sometimes in cooking, as are </a:t>
            </a:r>
            <a:r>
              <a:rPr lang="en-GB" sz="1600" b="1" kern="0" dirty="0">
                <a:solidFill>
                  <a:srgbClr val="FF0000"/>
                </a:solidFill>
              </a:rPr>
              <a:t>pounds</a:t>
            </a:r>
            <a:r>
              <a:rPr lang="en-GB" sz="1600" b="1" kern="0" dirty="0">
                <a:solidFill>
                  <a:srgbClr val="253746"/>
                </a:solidFill>
              </a:rPr>
              <a:t> (not money!)</a:t>
            </a:r>
          </a:p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People also often report babies’ weights in pounds. One pound is 16 ounces. </a:t>
            </a:r>
            <a:endParaRPr kumimoji="0" lang="en-GB" sz="1600" b="1" i="0" u="sng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AEDD8-D6FA-416C-8025-D29A14C15819}"/>
              </a:ext>
            </a:extLst>
          </p:cNvPr>
          <p:cNvGrpSpPr/>
          <p:nvPr/>
        </p:nvGrpSpPr>
        <p:grpSpPr>
          <a:xfrm>
            <a:off x="6777532" y="4776152"/>
            <a:ext cx="2243804" cy="637440"/>
            <a:chOff x="1167141" y="1074204"/>
            <a:chExt cx="2991739" cy="7217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5CBD61E0-6190-4B86-AE69-20E74F36E72C}"/>
                </a:ext>
              </a:extLst>
            </p:cNvPr>
            <p:cNvSpPr/>
            <p:nvPr/>
          </p:nvSpPr>
          <p:spPr>
            <a:xfrm>
              <a:off x="1167141" y="1074204"/>
              <a:ext cx="2991739" cy="721769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is 60 ounces in pounds and ounces?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240C23-3008-45C9-B7A7-CAF9D40BE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0959" y="1175155"/>
              <a:ext cx="307921" cy="51986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1E140C-6A9D-4364-B73D-C234D146F5A7}"/>
              </a:ext>
            </a:extLst>
          </p:cNvPr>
          <p:cNvGrpSpPr/>
          <p:nvPr/>
        </p:nvGrpSpPr>
        <p:grpSpPr>
          <a:xfrm>
            <a:off x="6777532" y="5517549"/>
            <a:ext cx="2252169" cy="637440"/>
            <a:chOff x="1167141" y="1074204"/>
            <a:chExt cx="3002893" cy="72176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11FFAF03-6782-4CEC-AA48-AFB6135F3B4D}"/>
                </a:ext>
              </a:extLst>
            </p:cNvPr>
            <p:cNvSpPr/>
            <p:nvPr/>
          </p:nvSpPr>
          <p:spPr>
            <a:xfrm>
              <a:off x="1167141" y="1074204"/>
              <a:ext cx="2991739" cy="721769"/>
            </a:xfrm>
            <a:prstGeom prst="wedgeRoundRectCallout">
              <a:avLst>
                <a:gd name="adj1" fmla="val -79806"/>
                <a:gd name="adj2" fmla="val 964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67 ounces in pounds and ounces?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E275D0-FEC7-4622-AAA7-92719981E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2113" y="1236543"/>
              <a:ext cx="307921" cy="519867"/>
            </a:xfrm>
            <a:prstGeom prst="rect">
              <a:avLst/>
            </a:prstGeom>
          </p:spPr>
        </p:pic>
      </p:grpSp>
      <p:sp>
        <p:nvSpPr>
          <p:cNvPr id="16" name="Teardrop 15">
            <a:extLst>
              <a:ext uri="{FF2B5EF4-FFF2-40B4-BE49-F238E27FC236}">
                <a16:creationId xmlns:a16="http://schemas.microsoft.com/office/drawing/2014/main" id="{8606B533-03F3-3242-B8F3-773EC3C7B434}"/>
              </a:ext>
            </a:extLst>
          </p:cNvPr>
          <p:cNvSpPr/>
          <p:nvPr/>
        </p:nvSpPr>
        <p:spPr>
          <a:xfrm>
            <a:off x="323463" y="4575808"/>
            <a:ext cx="2529734" cy="1435661"/>
          </a:xfrm>
          <a:prstGeom prst="teardrop">
            <a:avLst>
              <a:gd name="adj" fmla="val 7624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/>
              <a:t>So, 60 ounces is </a:t>
            </a:r>
          </a:p>
          <a:p>
            <a:pPr algn="ctr"/>
            <a:r>
              <a:rPr lang="en-US" sz="1900" b="1" dirty="0"/>
              <a:t>3 pounds and 12 ounces.</a:t>
            </a: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C0CE144A-0722-9F41-A167-E9E306F058E1}"/>
              </a:ext>
            </a:extLst>
          </p:cNvPr>
          <p:cNvSpPr/>
          <p:nvPr/>
        </p:nvSpPr>
        <p:spPr>
          <a:xfrm>
            <a:off x="-15185" y="3700681"/>
            <a:ext cx="2898362" cy="744070"/>
          </a:xfrm>
          <a:prstGeom prst="teardrop">
            <a:avLst>
              <a:gd name="adj" fmla="val 7476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60</a:t>
            </a:r>
            <a:r>
              <a:rPr lang="en-US" b="1" dirty="0"/>
              <a:t> </a:t>
            </a:r>
            <a:r>
              <a:rPr lang="en-US" sz="2400" b="1" dirty="0"/>
              <a:t>÷ 16 = 3 r12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A4B359A9-F18A-9F4F-96CB-416D82D682C4}"/>
              </a:ext>
            </a:extLst>
          </p:cNvPr>
          <p:cNvSpPr/>
          <p:nvPr/>
        </p:nvSpPr>
        <p:spPr>
          <a:xfrm>
            <a:off x="6499967" y="3265368"/>
            <a:ext cx="2529734" cy="1435661"/>
          </a:xfrm>
          <a:prstGeom prst="teardrop">
            <a:avLst>
              <a:gd name="adj" fmla="val 7624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/>
              <a:t>So, 67 ounces is </a:t>
            </a:r>
          </a:p>
          <a:p>
            <a:pPr algn="ctr"/>
            <a:r>
              <a:rPr lang="en-US" sz="1900" b="1" dirty="0"/>
              <a:t>4 pounds and 3 ounces.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9B11B9F8-C87E-4240-8AA6-A1F810373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313482" y="233955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D2837D2F-ECF0-423B-924A-60B3B2C75D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158" end="1517.106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6728" y="3606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6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7D019F-87BE-4839-A095-4E7AAD10A7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9371" r="17982" b="43900"/>
          <a:stretch/>
        </p:blipFill>
        <p:spPr>
          <a:xfrm>
            <a:off x="1587260" y="1081907"/>
            <a:ext cx="6104169" cy="477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05874-BB33-421A-B514-9E52D5AC676C}"/>
              </a:ext>
            </a:extLst>
          </p:cNvPr>
          <p:cNvSpPr txBox="1"/>
          <p:nvPr/>
        </p:nvSpPr>
        <p:spPr>
          <a:xfrm>
            <a:off x="1367671" y="1859339"/>
            <a:ext cx="87989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dirty="0"/>
              <a:t>2kg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1.8kg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1.6kg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1.4kg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1.2kg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1kg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0.8g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0.6g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0.4g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0.2g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5965A-0C3D-4513-B325-4A793CCEEA46}"/>
              </a:ext>
            </a:extLst>
          </p:cNvPr>
          <p:cNvSpPr txBox="1"/>
          <p:nvPr/>
        </p:nvSpPr>
        <p:spPr>
          <a:xfrm>
            <a:off x="2230312" y="5234036"/>
            <a:ext cx="439947" cy="36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223C6-7876-43C0-AB07-D60FA37A331B}"/>
              </a:ext>
            </a:extLst>
          </p:cNvPr>
          <p:cNvSpPr txBox="1"/>
          <p:nvPr/>
        </p:nvSpPr>
        <p:spPr>
          <a:xfrm>
            <a:off x="2653006" y="5234036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10oz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CB4C1-9A38-48C8-9038-36FA4D57A3A6}"/>
              </a:ext>
            </a:extLst>
          </p:cNvPr>
          <p:cNvSpPr txBox="1"/>
          <p:nvPr/>
        </p:nvSpPr>
        <p:spPr>
          <a:xfrm>
            <a:off x="3272778" y="5234036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20oz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99725-1EB9-4346-B335-A1EC80B71277}"/>
              </a:ext>
            </a:extLst>
          </p:cNvPr>
          <p:cNvSpPr txBox="1"/>
          <p:nvPr/>
        </p:nvSpPr>
        <p:spPr>
          <a:xfrm>
            <a:off x="3874887" y="5232172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30oz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1A217-F7D5-4295-B707-0EB806077737}"/>
              </a:ext>
            </a:extLst>
          </p:cNvPr>
          <p:cNvSpPr txBox="1"/>
          <p:nvPr/>
        </p:nvSpPr>
        <p:spPr>
          <a:xfrm>
            <a:off x="6371530" y="5232172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70oz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98D117-4919-4B3C-BE51-1083C5BE08D0}"/>
              </a:ext>
            </a:extLst>
          </p:cNvPr>
          <p:cNvSpPr txBox="1"/>
          <p:nvPr/>
        </p:nvSpPr>
        <p:spPr>
          <a:xfrm>
            <a:off x="5763007" y="5232172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60oz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79143-CF27-4147-BA39-2E0A89609790}"/>
              </a:ext>
            </a:extLst>
          </p:cNvPr>
          <p:cNvSpPr txBox="1"/>
          <p:nvPr/>
        </p:nvSpPr>
        <p:spPr>
          <a:xfrm>
            <a:off x="5131274" y="5232172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50oz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6CD56D-6522-405E-93C8-A70F6ABE250D}"/>
              </a:ext>
            </a:extLst>
          </p:cNvPr>
          <p:cNvSpPr txBox="1"/>
          <p:nvPr/>
        </p:nvSpPr>
        <p:spPr>
          <a:xfrm>
            <a:off x="4524550" y="5232172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40oz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767B18-C2BE-40A6-A80D-A4B1A9981651}"/>
              </a:ext>
            </a:extLst>
          </p:cNvPr>
          <p:cNvSpPr txBox="1"/>
          <p:nvPr/>
        </p:nvSpPr>
        <p:spPr>
          <a:xfrm>
            <a:off x="2072379" y="4854185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4BA95A-C0CB-48A7-A953-67533F61B50A}"/>
              </a:ext>
            </a:extLst>
          </p:cNvPr>
          <p:cNvSpPr txBox="1"/>
          <p:nvPr/>
        </p:nvSpPr>
        <p:spPr>
          <a:xfrm>
            <a:off x="6424454" y="1739496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55868C-25E6-4E73-8B3B-5742A49CF081}"/>
              </a:ext>
            </a:extLst>
          </p:cNvPr>
          <p:cNvCxnSpPr>
            <a:cxnSpLocks/>
          </p:cNvCxnSpPr>
          <p:nvPr/>
        </p:nvCxnSpPr>
        <p:spPr>
          <a:xfrm flipV="1">
            <a:off x="2380500" y="2069432"/>
            <a:ext cx="4325100" cy="307178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8B088CF-B7CE-4805-B2ED-A143EC96CE78}"/>
              </a:ext>
            </a:extLst>
          </p:cNvPr>
          <p:cNvSpPr/>
          <p:nvPr/>
        </p:nvSpPr>
        <p:spPr>
          <a:xfrm>
            <a:off x="6371530" y="2834096"/>
            <a:ext cx="2764201" cy="1699634"/>
          </a:xfrm>
          <a:prstGeom prst="wedgeRoundRectCallout">
            <a:avLst>
              <a:gd name="adj1" fmla="val -78516"/>
              <a:gd name="adj2" fmla="val -43514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 Because the relationship between kilograms and ounces is always the same, the graph is a straight line, so we do not need to mark on all the other points. </a:t>
            </a:r>
            <a:endParaRPr kumimoji="0" lang="en-GB" sz="1600" b="1" i="0" u="sng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10A69C-F6C1-43CB-9283-9072321AEEB9}"/>
              </a:ext>
            </a:extLst>
          </p:cNvPr>
          <p:cNvGrpSpPr/>
          <p:nvPr/>
        </p:nvGrpSpPr>
        <p:grpSpPr>
          <a:xfrm>
            <a:off x="2422065" y="601510"/>
            <a:ext cx="2483343" cy="1268881"/>
            <a:chOff x="1107022" y="930433"/>
            <a:chExt cx="3311125" cy="143674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1BD9E9DE-12E0-444A-8B1C-6AB4E643AF93}"/>
                </a:ext>
              </a:extLst>
            </p:cNvPr>
            <p:cNvSpPr/>
            <p:nvPr/>
          </p:nvSpPr>
          <p:spPr>
            <a:xfrm>
              <a:off x="1167141" y="1074203"/>
              <a:ext cx="3251006" cy="1292976"/>
            </a:xfrm>
            <a:prstGeom prst="wedgeRoundRectCallout">
              <a:avLst>
                <a:gd name="adj1" fmla="val 73464"/>
                <a:gd name="adj2" fmla="val 5425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table, 1.7kg was approximately equal to 60 ounces.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Check this on the graph.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09D921A-B014-414E-BFAA-18B3A4332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7022" y="930433"/>
              <a:ext cx="307921" cy="519866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2A36CE-928F-4511-ADA2-50163441ED23}"/>
              </a:ext>
            </a:extLst>
          </p:cNvPr>
          <p:cNvCxnSpPr/>
          <p:nvPr/>
        </p:nvCxnSpPr>
        <p:spPr>
          <a:xfrm>
            <a:off x="2359099" y="2517426"/>
            <a:ext cx="3743553" cy="0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498A05-D5FD-4B9F-B1BF-13F5481A4D75}"/>
              </a:ext>
            </a:extLst>
          </p:cNvPr>
          <p:cNvCxnSpPr>
            <a:cxnSpLocks/>
          </p:cNvCxnSpPr>
          <p:nvPr/>
        </p:nvCxnSpPr>
        <p:spPr>
          <a:xfrm flipV="1">
            <a:off x="6102652" y="2517426"/>
            <a:ext cx="16042" cy="2623788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3C0DBD-C841-4F3E-BB4A-C5E56416DF2B}"/>
              </a:ext>
            </a:extLst>
          </p:cNvPr>
          <p:cNvGrpSpPr/>
          <p:nvPr/>
        </p:nvGrpSpPr>
        <p:grpSpPr>
          <a:xfrm>
            <a:off x="5961002" y="704662"/>
            <a:ext cx="2438253" cy="1141909"/>
            <a:chOff x="1167140" y="1074203"/>
            <a:chExt cx="3251005" cy="129297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3A22F817-77BF-42E8-A922-DDE1F461576F}"/>
                </a:ext>
              </a:extLst>
            </p:cNvPr>
            <p:cNvSpPr/>
            <p:nvPr/>
          </p:nvSpPr>
          <p:spPr>
            <a:xfrm>
              <a:off x="1167140" y="1074203"/>
              <a:ext cx="3251005" cy="1292976"/>
            </a:xfrm>
            <a:prstGeom prst="wedgeRoundRectCallout">
              <a:avLst>
                <a:gd name="adj1" fmla="val -49508"/>
                <a:gd name="adj2" fmla="val 6970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table, 1kg was approximately equal to 35.3 ounces.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Check this on the graph.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7E2A9D7-DDF5-44FA-A149-F0E22C1BA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0224" y="1074203"/>
              <a:ext cx="307921" cy="519866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1ED8F5-E8A7-4550-8967-18B3B0E8DAA3}"/>
              </a:ext>
            </a:extLst>
          </p:cNvPr>
          <p:cNvCxnSpPr>
            <a:cxnSpLocks/>
          </p:cNvCxnSpPr>
          <p:nvPr/>
        </p:nvCxnSpPr>
        <p:spPr>
          <a:xfrm flipV="1">
            <a:off x="2375141" y="3589280"/>
            <a:ext cx="2167909" cy="16038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14AA30-42A3-417D-A6E8-B5291C154A5F}"/>
              </a:ext>
            </a:extLst>
          </p:cNvPr>
          <p:cNvCxnSpPr>
            <a:cxnSpLocks/>
          </p:cNvCxnSpPr>
          <p:nvPr/>
        </p:nvCxnSpPr>
        <p:spPr>
          <a:xfrm flipV="1">
            <a:off x="4571006" y="3601424"/>
            <a:ext cx="0" cy="1630748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9FEA51-5346-4410-9E80-4292A0F76B45}"/>
              </a:ext>
            </a:extLst>
          </p:cNvPr>
          <p:cNvGrpSpPr/>
          <p:nvPr/>
        </p:nvGrpSpPr>
        <p:grpSpPr>
          <a:xfrm>
            <a:off x="142958" y="3733922"/>
            <a:ext cx="2896403" cy="1278686"/>
            <a:chOff x="266278" y="1085218"/>
            <a:chExt cx="3861872" cy="1447848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4748AD8F-C60E-4E81-87D2-E4079C995AEA}"/>
                </a:ext>
              </a:extLst>
            </p:cNvPr>
            <p:cNvSpPr/>
            <p:nvPr/>
          </p:nvSpPr>
          <p:spPr>
            <a:xfrm>
              <a:off x="266278" y="1085218"/>
              <a:ext cx="3769232" cy="1447848"/>
            </a:xfrm>
            <a:prstGeom prst="wedgeRoundRectCallout">
              <a:avLst>
                <a:gd name="adj1" fmla="val -38158"/>
                <a:gd name="adj2" fmla="val 7392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Can you use the graph to estimate how many kilograms are the same as 100 ounces, even though 100 ounces is not on the graph?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BB2360B-91AC-4023-94E9-F5C409BC4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20229" y="1198775"/>
              <a:ext cx="307921" cy="519865"/>
            </a:xfrm>
            <a:prstGeom prst="rect">
              <a:avLst/>
            </a:prstGeom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D1973E-9103-4760-9A6B-A78592A5DA77}"/>
              </a:ext>
            </a:extLst>
          </p:cNvPr>
          <p:cNvCxnSpPr>
            <a:cxnSpLocks/>
          </p:cNvCxnSpPr>
          <p:nvPr/>
        </p:nvCxnSpPr>
        <p:spPr>
          <a:xfrm flipV="1">
            <a:off x="5486961" y="2935705"/>
            <a:ext cx="0" cy="22055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F2E1588-1EAE-40B0-8915-EAFA6BD6E9F4}"/>
              </a:ext>
            </a:extLst>
          </p:cNvPr>
          <p:cNvCxnSpPr>
            <a:cxnSpLocks/>
          </p:cNvCxnSpPr>
          <p:nvPr/>
        </p:nvCxnSpPr>
        <p:spPr>
          <a:xfrm>
            <a:off x="2375141" y="2935705"/>
            <a:ext cx="31251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hought Bubble: Cloud 45">
            <a:extLst>
              <a:ext uri="{FF2B5EF4-FFF2-40B4-BE49-F238E27FC236}">
                <a16:creationId xmlns:a16="http://schemas.microsoft.com/office/drawing/2014/main" id="{9080DC98-68E8-47E5-A87D-A4D0EA9ED741}"/>
              </a:ext>
            </a:extLst>
          </p:cNvPr>
          <p:cNvSpPr/>
          <p:nvPr/>
        </p:nvSpPr>
        <p:spPr>
          <a:xfrm>
            <a:off x="720080" y="5029884"/>
            <a:ext cx="2704597" cy="1327824"/>
          </a:xfrm>
          <a:prstGeom prst="cloudCallout">
            <a:avLst>
              <a:gd name="adj1" fmla="val 40966"/>
              <a:gd name="adj2" fmla="val 730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We can double the number of kilograms which are equivalent to 50 ounces.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7EEF24-8B4B-4598-B6F1-CB25AFACADC4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Draw a conversion graph for imperial to metric units; read equivalent measures.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85921A94-535F-4F32-928A-3F0C0C257F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8" end="22905.5646"/>
                  <p14:fade in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90731" y="647278"/>
            <a:ext cx="609600" cy="609600"/>
          </a:xfrm>
          <a:prstGeom prst="rect">
            <a:avLst/>
          </a:prstGeom>
        </p:spPr>
      </p:pic>
      <p:pic>
        <p:nvPicPr>
          <p:cNvPr id="37" name="1">
            <a:hlinkClick r:id="" action="ppaction://media"/>
            <a:extLst>
              <a:ext uri="{FF2B5EF4-FFF2-40B4-BE49-F238E27FC236}">
                <a16:creationId xmlns:a16="http://schemas.microsoft.com/office/drawing/2014/main" id="{6AB6D7C7-D19B-4AEB-9C5F-2757199590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05" end="1389.5646"/>
                  <p14:fade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44317" y="1565591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7627889D-431E-4D4B-8388-C615F4ED2D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85" end="380.968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85931" y="2630905"/>
            <a:ext cx="609600" cy="609600"/>
          </a:xfrm>
          <a:prstGeom prst="rect">
            <a:avLst/>
          </a:prstGeom>
        </p:spPr>
      </p:pic>
      <p:pic>
        <p:nvPicPr>
          <p:cNvPr id="8" name="lesson ender">
            <a:hlinkClick r:id="" action="ppaction://media"/>
            <a:extLst>
              <a:ext uri="{FF2B5EF4-FFF2-40B4-BE49-F238E27FC236}">
                <a16:creationId xmlns:a16="http://schemas.microsoft.com/office/drawing/2014/main" id="{5FE514E3-71D4-4A65-9728-FBFC4263239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36046" y="4991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9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4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1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9" grpId="0"/>
      <p:bldP spid="20" grpId="0"/>
      <p:bldP spid="21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248</Words>
  <Application>Microsoft Office PowerPoint</Application>
  <PresentationFormat>On-screen Show (4:3)</PresentationFormat>
  <Paragraphs>45</Paragraphs>
  <Slides>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Jessica Foulds</cp:lastModifiedBy>
  <cp:revision>199</cp:revision>
  <dcterms:created xsi:type="dcterms:W3CDTF">2018-09-13T11:08:58Z</dcterms:created>
  <dcterms:modified xsi:type="dcterms:W3CDTF">2020-07-01T11:12:50Z</dcterms:modified>
</cp:coreProperties>
</file>