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86" r:id="rId3"/>
    <p:sldId id="320" r:id="rId4"/>
    <p:sldId id="321" r:id="rId5"/>
    <p:sldId id="318" r:id="rId6"/>
    <p:sldId id="319"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47DD"/>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0"/>
    <p:restoredTop sz="94615"/>
  </p:normalViewPr>
  <p:slideViewPr>
    <p:cSldViewPr>
      <p:cViewPr varScale="1">
        <p:scale>
          <a:sx n="83" d="100"/>
          <a:sy n="83" d="100"/>
        </p:scale>
        <p:origin x="2232" y="2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04CB71-8712-45CE-925F-0B30C5888571}" type="doc">
      <dgm:prSet loTypeId="urn:microsoft.com/office/officeart/2005/8/layout/radial3" loCatId="relationship" qsTypeId="urn:microsoft.com/office/officeart/2005/8/quickstyle/simple1" qsCatId="simple" csTypeId="urn:microsoft.com/office/officeart/2005/8/colors/accent1_1" csCatId="accent1" phldr="1"/>
      <dgm:spPr/>
      <dgm:t>
        <a:bodyPr/>
        <a:lstStyle/>
        <a:p>
          <a:endParaRPr lang="en-GB"/>
        </a:p>
      </dgm:t>
    </dgm:pt>
    <dgm:pt modelId="{E2431F20-D952-4279-B5D3-D9472F2ED1AE}">
      <dgm:prSet phldrT="[Text]"/>
      <dgm:spPr/>
      <dgm:t>
        <a:bodyPr/>
        <a:lstStyle/>
        <a:p>
          <a:r>
            <a:rPr lang="en-GB" dirty="0"/>
            <a:t>Suspense &amp; Tension</a:t>
          </a:r>
        </a:p>
      </dgm:t>
    </dgm:pt>
    <dgm:pt modelId="{D958A9AA-7D92-48BD-B298-EF3E644FCB90}" type="parTrans" cxnId="{AA0E1267-38A8-402C-8332-680047B13E13}">
      <dgm:prSet/>
      <dgm:spPr/>
      <dgm:t>
        <a:bodyPr/>
        <a:lstStyle/>
        <a:p>
          <a:endParaRPr lang="en-GB"/>
        </a:p>
      </dgm:t>
    </dgm:pt>
    <dgm:pt modelId="{3ACCF9D5-5E40-4FAE-BB2F-35C6E5069C28}" type="sibTrans" cxnId="{AA0E1267-38A8-402C-8332-680047B13E13}">
      <dgm:prSet/>
      <dgm:spPr/>
      <dgm:t>
        <a:bodyPr/>
        <a:lstStyle/>
        <a:p>
          <a:endParaRPr lang="en-GB"/>
        </a:p>
      </dgm:t>
    </dgm:pt>
    <dgm:pt modelId="{CDCC2286-C8ED-4BB4-89AD-DFA589E0461F}">
      <dgm:prSet phldrT="[Text]"/>
      <dgm:spPr/>
      <dgm:t>
        <a:bodyPr/>
        <a:lstStyle/>
        <a:p>
          <a:r>
            <a:rPr lang="en-GB" dirty="0"/>
            <a:t>Imagery</a:t>
          </a:r>
        </a:p>
      </dgm:t>
    </dgm:pt>
    <dgm:pt modelId="{092A89CB-AFD1-47B9-B562-945684614A6F}" type="parTrans" cxnId="{017B5FAD-EFA0-48B9-952E-9D84DEC96B63}">
      <dgm:prSet/>
      <dgm:spPr/>
      <dgm:t>
        <a:bodyPr/>
        <a:lstStyle/>
        <a:p>
          <a:endParaRPr lang="en-GB"/>
        </a:p>
      </dgm:t>
    </dgm:pt>
    <dgm:pt modelId="{2890AB03-5C6E-4C3C-A6C8-32CBBE77C079}" type="sibTrans" cxnId="{017B5FAD-EFA0-48B9-952E-9D84DEC96B63}">
      <dgm:prSet/>
      <dgm:spPr/>
      <dgm:t>
        <a:bodyPr/>
        <a:lstStyle/>
        <a:p>
          <a:endParaRPr lang="en-GB"/>
        </a:p>
      </dgm:t>
    </dgm:pt>
    <dgm:pt modelId="{9835AC7C-3A82-412A-831F-C8F251841F5C}">
      <dgm:prSet phldrT="[Text]"/>
      <dgm:spPr/>
      <dgm:t>
        <a:bodyPr/>
        <a:lstStyle/>
        <a:p>
          <a:r>
            <a:rPr lang="en-GB" dirty="0"/>
            <a:t>foreboding</a:t>
          </a:r>
        </a:p>
      </dgm:t>
    </dgm:pt>
    <dgm:pt modelId="{6CDDF822-7FDA-40DF-8CC1-F59DF6B5F0FC}" type="parTrans" cxnId="{AC2B5FF5-8F33-4B11-AF8B-ED8BD2B9FD64}">
      <dgm:prSet/>
      <dgm:spPr/>
      <dgm:t>
        <a:bodyPr/>
        <a:lstStyle/>
        <a:p>
          <a:endParaRPr lang="en-GB"/>
        </a:p>
      </dgm:t>
    </dgm:pt>
    <dgm:pt modelId="{D40C3265-F368-48B9-938C-B4B9066BA26D}" type="sibTrans" cxnId="{AC2B5FF5-8F33-4B11-AF8B-ED8BD2B9FD64}">
      <dgm:prSet/>
      <dgm:spPr/>
      <dgm:t>
        <a:bodyPr/>
        <a:lstStyle/>
        <a:p>
          <a:endParaRPr lang="en-GB"/>
        </a:p>
      </dgm:t>
    </dgm:pt>
    <dgm:pt modelId="{D4C41F1F-3A8F-45A1-B6EF-5CE326A227C1}">
      <dgm:prSet phldrT="[Text]"/>
      <dgm:spPr/>
      <dgm:t>
        <a:bodyPr/>
        <a:lstStyle/>
        <a:p>
          <a:r>
            <a:rPr lang="en-GB" dirty="0"/>
            <a:t>Varied sentence lengths</a:t>
          </a:r>
        </a:p>
      </dgm:t>
    </dgm:pt>
    <dgm:pt modelId="{7A2170F9-190D-4B75-8694-25449CE8C28C}" type="parTrans" cxnId="{125CAF94-3F82-459C-BB90-0EF908B0F773}">
      <dgm:prSet/>
      <dgm:spPr/>
      <dgm:t>
        <a:bodyPr/>
        <a:lstStyle/>
        <a:p>
          <a:endParaRPr lang="en-GB"/>
        </a:p>
      </dgm:t>
    </dgm:pt>
    <dgm:pt modelId="{92AFA47E-841D-4457-BFA7-F449216EDDDD}" type="sibTrans" cxnId="{125CAF94-3F82-459C-BB90-0EF908B0F773}">
      <dgm:prSet/>
      <dgm:spPr/>
      <dgm:t>
        <a:bodyPr/>
        <a:lstStyle/>
        <a:p>
          <a:endParaRPr lang="en-GB"/>
        </a:p>
      </dgm:t>
    </dgm:pt>
    <dgm:pt modelId="{9E071F75-06EC-4704-A9E1-878704D75BFD}">
      <dgm:prSet phldrT="[Text]"/>
      <dgm:spPr/>
      <dgm:t>
        <a:bodyPr/>
        <a:lstStyle/>
        <a:p>
          <a:r>
            <a:rPr lang="en-GB" dirty="0"/>
            <a:t>Slow pace</a:t>
          </a:r>
        </a:p>
      </dgm:t>
    </dgm:pt>
    <dgm:pt modelId="{178984E3-F0F0-48ED-BFAE-C1373727C868}" type="parTrans" cxnId="{79263F91-103F-4029-B2BA-4DE86442B6ED}">
      <dgm:prSet/>
      <dgm:spPr/>
      <dgm:t>
        <a:bodyPr/>
        <a:lstStyle/>
        <a:p>
          <a:endParaRPr lang="en-GB"/>
        </a:p>
      </dgm:t>
    </dgm:pt>
    <dgm:pt modelId="{C3FD974C-8CC8-4B91-B275-2F1EB022B573}" type="sibTrans" cxnId="{79263F91-103F-4029-B2BA-4DE86442B6ED}">
      <dgm:prSet/>
      <dgm:spPr/>
      <dgm:t>
        <a:bodyPr/>
        <a:lstStyle/>
        <a:p>
          <a:endParaRPr lang="en-GB"/>
        </a:p>
      </dgm:t>
    </dgm:pt>
    <dgm:pt modelId="{3AE2739A-853C-42E4-9122-26723DF78655}" type="pres">
      <dgm:prSet presAssocID="{1104CB71-8712-45CE-925F-0B30C5888571}" presName="composite" presStyleCnt="0">
        <dgm:presLayoutVars>
          <dgm:chMax val="1"/>
          <dgm:dir/>
          <dgm:resizeHandles val="exact"/>
        </dgm:presLayoutVars>
      </dgm:prSet>
      <dgm:spPr/>
    </dgm:pt>
    <dgm:pt modelId="{3EF1FCD0-4C53-4C11-9B42-587FC1C485E1}" type="pres">
      <dgm:prSet presAssocID="{1104CB71-8712-45CE-925F-0B30C5888571}" presName="radial" presStyleCnt="0">
        <dgm:presLayoutVars>
          <dgm:animLvl val="ctr"/>
        </dgm:presLayoutVars>
      </dgm:prSet>
      <dgm:spPr/>
    </dgm:pt>
    <dgm:pt modelId="{022A4CBD-CE47-4079-9F6B-DBB6ED4D4F81}" type="pres">
      <dgm:prSet presAssocID="{E2431F20-D952-4279-B5D3-D9472F2ED1AE}" presName="centerShape" presStyleLbl="vennNode1" presStyleIdx="0" presStyleCnt="5"/>
      <dgm:spPr/>
    </dgm:pt>
    <dgm:pt modelId="{7A336D08-FC88-43DD-B1C1-87656F1A648F}" type="pres">
      <dgm:prSet presAssocID="{CDCC2286-C8ED-4BB4-89AD-DFA589E0461F}" presName="node" presStyleLbl="vennNode1" presStyleIdx="1" presStyleCnt="5">
        <dgm:presLayoutVars>
          <dgm:bulletEnabled val="1"/>
        </dgm:presLayoutVars>
      </dgm:prSet>
      <dgm:spPr/>
    </dgm:pt>
    <dgm:pt modelId="{9DAA824D-16DC-4B83-B5E0-214D704EF98A}" type="pres">
      <dgm:prSet presAssocID="{9835AC7C-3A82-412A-831F-C8F251841F5C}" presName="node" presStyleLbl="vennNode1" presStyleIdx="2" presStyleCnt="5">
        <dgm:presLayoutVars>
          <dgm:bulletEnabled val="1"/>
        </dgm:presLayoutVars>
      </dgm:prSet>
      <dgm:spPr/>
    </dgm:pt>
    <dgm:pt modelId="{E092A084-BAA3-4E62-BA67-BEFA10ABF8D9}" type="pres">
      <dgm:prSet presAssocID="{D4C41F1F-3A8F-45A1-B6EF-5CE326A227C1}" presName="node" presStyleLbl="vennNode1" presStyleIdx="3" presStyleCnt="5">
        <dgm:presLayoutVars>
          <dgm:bulletEnabled val="1"/>
        </dgm:presLayoutVars>
      </dgm:prSet>
      <dgm:spPr/>
    </dgm:pt>
    <dgm:pt modelId="{DB66F34C-0DC9-447A-8FC0-89D2681D86A4}" type="pres">
      <dgm:prSet presAssocID="{9E071F75-06EC-4704-A9E1-878704D75BFD}" presName="node" presStyleLbl="vennNode1" presStyleIdx="4" presStyleCnt="5">
        <dgm:presLayoutVars>
          <dgm:bulletEnabled val="1"/>
        </dgm:presLayoutVars>
      </dgm:prSet>
      <dgm:spPr/>
    </dgm:pt>
  </dgm:ptLst>
  <dgm:cxnLst>
    <dgm:cxn modelId="{C3FCBF31-0BBB-4AB1-98E3-ACEA297B55BB}" type="presOf" srcId="{CDCC2286-C8ED-4BB4-89AD-DFA589E0461F}" destId="{7A336D08-FC88-43DD-B1C1-87656F1A648F}" srcOrd="0" destOrd="0" presId="urn:microsoft.com/office/officeart/2005/8/layout/radial3"/>
    <dgm:cxn modelId="{96B3A25F-D8EB-4AD7-AC7F-54FD6147A9D6}" type="presOf" srcId="{E2431F20-D952-4279-B5D3-D9472F2ED1AE}" destId="{022A4CBD-CE47-4079-9F6B-DBB6ED4D4F81}" srcOrd="0" destOrd="0" presId="urn:microsoft.com/office/officeart/2005/8/layout/radial3"/>
    <dgm:cxn modelId="{AA0E1267-38A8-402C-8332-680047B13E13}" srcId="{1104CB71-8712-45CE-925F-0B30C5888571}" destId="{E2431F20-D952-4279-B5D3-D9472F2ED1AE}" srcOrd="0" destOrd="0" parTransId="{D958A9AA-7D92-48BD-B298-EF3E644FCB90}" sibTransId="{3ACCF9D5-5E40-4FAE-BB2F-35C6E5069C28}"/>
    <dgm:cxn modelId="{79263F91-103F-4029-B2BA-4DE86442B6ED}" srcId="{E2431F20-D952-4279-B5D3-D9472F2ED1AE}" destId="{9E071F75-06EC-4704-A9E1-878704D75BFD}" srcOrd="3" destOrd="0" parTransId="{178984E3-F0F0-48ED-BFAE-C1373727C868}" sibTransId="{C3FD974C-8CC8-4B91-B275-2F1EB022B573}"/>
    <dgm:cxn modelId="{125CAF94-3F82-459C-BB90-0EF908B0F773}" srcId="{E2431F20-D952-4279-B5D3-D9472F2ED1AE}" destId="{D4C41F1F-3A8F-45A1-B6EF-5CE326A227C1}" srcOrd="2" destOrd="0" parTransId="{7A2170F9-190D-4B75-8694-25449CE8C28C}" sibTransId="{92AFA47E-841D-4457-BFA7-F449216EDDDD}"/>
    <dgm:cxn modelId="{E1FAB498-818D-4334-B441-C0698C179890}" type="presOf" srcId="{9E071F75-06EC-4704-A9E1-878704D75BFD}" destId="{DB66F34C-0DC9-447A-8FC0-89D2681D86A4}" srcOrd="0" destOrd="0" presId="urn:microsoft.com/office/officeart/2005/8/layout/radial3"/>
    <dgm:cxn modelId="{017B5FAD-EFA0-48B9-952E-9D84DEC96B63}" srcId="{E2431F20-D952-4279-B5D3-D9472F2ED1AE}" destId="{CDCC2286-C8ED-4BB4-89AD-DFA589E0461F}" srcOrd="0" destOrd="0" parTransId="{092A89CB-AFD1-47B9-B562-945684614A6F}" sibTransId="{2890AB03-5C6E-4C3C-A6C8-32CBBE77C079}"/>
    <dgm:cxn modelId="{6FC680B0-94A5-4ECF-9DF6-E7509B6EF0AC}" type="presOf" srcId="{1104CB71-8712-45CE-925F-0B30C5888571}" destId="{3AE2739A-853C-42E4-9122-26723DF78655}" srcOrd="0" destOrd="0" presId="urn:microsoft.com/office/officeart/2005/8/layout/radial3"/>
    <dgm:cxn modelId="{AA8B15DC-7DDC-4185-8CEC-5C52C44B8C18}" type="presOf" srcId="{9835AC7C-3A82-412A-831F-C8F251841F5C}" destId="{9DAA824D-16DC-4B83-B5E0-214D704EF98A}" srcOrd="0" destOrd="0" presId="urn:microsoft.com/office/officeart/2005/8/layout/radial3"/>
    <dgm:cxn modelId="{A77894ED-B920-4FDA-B6E5-49211BC1C0DC}" type="presOf" srcId="{D4C41F1F-3A8F-45A1-B6EF-5CE326A227C1}" destId="{E092A084-BAA3-4E62-BA67-BEFA10ABF8D9}" srcOrd="0" destOrd="0" presId="urn:microsoft.com/office/officeart/2005/8/layout/radial3"/>
    <dgm:cxn modelId="{AC2B5FF5-8F33-4B11-AF8B-ED8BD2B9FD64}" srcId="{E2431F20-D952-4279-B5D3-D9472F2ED1AE}" destId="{9835AC7C-3A82-412A-831F-C8F251841F5C}" srcOrd="1" destOrd="0" parTransId="{6CDDF822-7FDA-40DF-8CC1-F59DF6B5F0FC}" sibTransId="{D40C3265-F368-48B9-938C-B4B9066BA26D}"/>
    <dgm:cxn modelId="{C4D46179-3DC3-4B42-9B5D-D7493709590A}" type="presParOf" srcId="{3AE2739A-853C-42E4-9122-26723DF78655}" destId="{3EF1FCD0-4C53-4C11-9B42-587FC1C485E1}" srcOrd="0" destOrd="0" presId="urn:microsoft.com/office/officeart/2005/8/layout/radial3"/>
    <dgm:cxn modelId="{135199F2-C526-40EF-8BEF-D160E63736B8}" type="presParOf" srcId="{3EF1FCD0-4C53-4C11-9B42-587FC1C485E1}" destId="{022A4CBD-CE47-4079-9F6B-DBB6ED4D4F81}" srcOrd="0" destOrd="0" presId="urn:microsoft.com/office/officeart/2005/8/layout/radial3"/>
    <dgm:cxn modelId="{C0C47E65-EA62-4AE7-8848-345CC7B4DBDC}" type="presParOf" srcId="{3EF1FCD0-4C53-4C11-9B42-587FC1C485E1}" destId="{7A336D08-FC88-43DD-B1C1-87656F1A648F}" srcOrd="1" destOrd="0" presId="urn:microsoft.com/office/officeart/2005/8/layout/radial3"/>
    <dgm:cxn modelId="{39D27F8D-57C0-400C-972B-A9277805EAFA}" type="presParOf" srcId="{3EF1FCD0-4C53-4C11-9B42-587FC1C485E1}" destId="{9DAA824D-16DC-4B83-B5E0-214D704EF98A}" srcOrd="2" destOrd="0" presId="urn:microsoft.com/office/officeart/2005/8/layout/radial3"/>
    <dgm:cxn modelId="{98BEBEEA-D426-4364-940D-0ADE6794CA07}" type="presParOf" srcId="{3EF1FCD0-4C53-4C11-9B42-587FC1C485E1}" destId="{E092A084-BAA3-4E62-BA67-BEFA10ABF8D9}" srcOrd="3" destOrd="0" presId="urn:microsoft.com/office/officeart/2005/8/layout/radial3"/>
    <dgm:cxn modelId="{C2EB2CCF-3C89-48C3-B980-BE0667EA3217}" type="presParOf" srcId="{3EF1FCD0-4C53-4C11-9B42-587FC1C485E1}" destId="{DB66F34C-0DC9-447A-8FC0-89D2681D86A4}"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2A4CBD-CE47-4079-9F6B-DBB6ED4D4F81}">
      <dsp:nvSpPr>
        <dsp:cNvPr id="0" name=""/>
        <dsp:cNvSpPr/>
      </dsp:nvSpPr>
      <dsp:spPr>
        <a:xfrm>
          <a:off x="2151319" y="805987"/>
          <a:ext cx="2007897" cy="2007897"/>
        </a:xfrm>
        <a:prstGeom prst="ellipse">
          <a:avLst/>
        </a:prstGeom>
        <a:solidFill>
          <a:schemeClr val="lt1">
            <a:alpha val="50000"/>
            <a:hueOff val="0"/>
            <a:satOff val="0"/>
            <a:lumOff val="0"/>
            <a:alphaOff val="0"/>
          </a:schemeClr>
        </a:solidFill>
        <a:ln w="48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en-GB" sz="2700" kern="1200" dirty="0"/>
            <a:t>Suspense &amp; Tension</a:t>
          </a:r>
        </a:p>
      </dsp:txBody>
      <dsp:txXfrm>
        <a:off x="2445369" y="1100037"/>
        <a:ext cx="1419797" cy="1419797"/>
      </dsp:txXfrm>
    </dsp:sp>
    <dsp:sp modelId="{7A336D08-FC88-43DD-B1C1-87656F1A648F}">
      <dsp:nvSpPr>
        <dsp:cNvPr id="0" name=""/>
        <dsp:cNvSpPr/>
      </dsp:nvSpPr>
      <dsp:spPr>
        <a:xfrm>
          <a:off x="2653293" y="358"/>
          <a:ext cx="1003948" cy="1003948"/>
        </a:xfrm>
        <a:prstGeom prst="ellipse">
          <a:avLst/>
        </a:prstGeom>
        <a:solidFill>
          <a:schemeClr val="lt1">
            <a:alpha val="50000"/>
            <a:hueOff val="0"/>
            <a:satOff val="0"/>
            <a:lumOff val="0"/>
            <a:alphaOff val="0"/>
          </a:schemeClr>
        </a:solidFill>
        <a:ln w="48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dirty="0"/>
            <a:t>Imagery</a:t>
          </a:r>
        </a:p>
      </dsp:txBody>
      <dsp:txXfrm>
        <a:off x="2800318" y="147383"/>
        <a:ext cx="709898" cy="709898"/>
      </dsp:txXfrm>
    </dsp:sp>
    <dsp:sp modelId="{9DAA824D-16DC-4B83-B5E0-214D704EF98A}">
      <dsp:nvSpPr>
        <dsp:cNvPr id="0" name=""/>
        <dsp:cNvSpPr/>
      </dsp:nvSpPr>
      <dsp:spPr>
        <a:xfrm>
          <a:off x="3960896" y="1307961"/>
          <a:ext cx="1003948" cy="1003948"/>
        </a:xfrm>
        <a:prstGeom prst="ellipse">
          <a:avLst/>
        </a:prstGeom>
        <a:solidFill>
          <a:schemeClr val="lt1">
            <a:alpha val="50000"/>
            <a:hueOff val="0"/>
            <a:satOff val="0"/>
            <a:lumOff val="0"/>
            <a:alphaOff val="0"/>
          </a:schemeClr>
        </a:solidFill>
        <a:ln w="48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dirty="0"/>
            <a:t>foreboding</a:t>
          </a:r>
        </a:p>
      </dsp:txBody>
      <dsp:txXfrm>
        <a:off x="4107921" y="1454986"/>
        <a:ext cx="709898" cy="709898"/>
      </dsp:txXfrm>
    </dsp:sp>
    <dsp:sp modelId="{E092A084-BAA3-4E62-BA67-BEFA10ABF8D9}">
      <dsp:nvSpPr>
        <dsp:cNvPr id="0" name=""/>
        <dsp:cNvSpPr/>
      </dsp:nvSpPr>
      <dsp:spPr>
        <a:xfrm>
          <a:off x="2653293" y="2615564"/>
          <a:ext cx="1003948" cy="1003948"/>
        </a:xfrm>
        <a:prstGeom prst="ellipse">
          <a:avLst/>
        </a:prstGeom>
        <a:solidFill>
          <a:schemeClr val="lt1">
            <a:alpha val="50000"/>
            <a:hueOff val="0"/>
            <a:satOff val="0"/>
            <a:lumOff val="0"/>
            <a:alphaOff val="0"/>
          </a:schemeClr>
        </a:solidFill>
        <a:ln w="48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dirty="0"/>
            <a:t>Varied sentence lengths</a:t>
          </a:r>
        </a:p>
      </dsp:txBody>
      <dsp:txXfrm>
        <a:off x="2800318" y="2762589"/>
        <a:ext cx="709898" cy="709898"/>
      </dsp:txXfrm>
    </dsp:sp>
    <dsp:sp modelId="{DB66F34C-0DC9-447A-8FC0-89D2681D86A4}">
      <dsp:nvSpPr>
        <dsp:cNvPr id="0" name=""/>
        <dsp:cNvSpPr/>
      </dsp:nvSpPr>
      <dsp:spPr>
        <a:xfrm>
          <a:off x="1345690" y="1307961"/>
          <a:ext cx="1003948" cy="1003948"/>
        </a:xfrm>
        <a:prstGeom prst="ellipse">
          <a:avLst/>
        </a:prstGeom>
        <a:solidFill>
          <a:schemeClr val="lt1">
            <a:alpha val="50000"/>
            <a:hueOff val="0"/>
            <a:satOff val="0"/>
            <a:lumOff val="0"/>
            <a:alphaOff val="0"/>
          </a:schemeClr>
        </a:solidFill>
        <a:ln w="48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dirty="0"/>
            <a:t>Slow pace</a:t>
          </a:r>
        </a:p>
      </dsp:txBody>
      <dsp:txXfrm>
        <a:off x="1492715" y="1454986"/>
        <a:ext cx="709898" cy="709898"/>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F008ECD9-D92E-472B-9E86-6D3173AB5A53}" type="datetimeFigureOut">
              <a:rPr lang="en-GB" smtClean="0"/>
              <a:t>19/06/2020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1E4501-788A-4807-8B20-A0EC60C68F8F}" type="slidenum">
              <a:rPr lang="en-GB" smtClean="0"/>
              <a:t>‹#›</a:t>
            </a:fld>
            <a:endParaRPr lang="en-GB"/>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008ECD9-D92E-472B-9E86-6D3173AB5A53}" type="datetimeFigureOut">
              <a:rPr lang="en-GB" smtClean="0"/>
              <a:t>19/06/2020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1E4501-788A-4807-8B20-A0EC60C68F8F}"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008ECD9-D92E-472B-9E86-6D3173AB5A53}" type="datetimeFigureOut">
              <a:rPr lang="en-GB" smtClean="0"/>
              <a:t>19/06/2020</a:t>
            </a:fld>
            <a:endParaRPr lang="en-GB"/>
          </a:p>
        </p:txBody>
      </p:sp>
      <p:sp>
        <p:nvSpPr>
          <p:cNvPr id="5" name="Footer Placeholder 4"/>
          <p:cNvSpPr>
            <a:spLocks noGrp="1"/>
          </p:cNvSpPr>
          <p:nvPr>
            <p:ph type="ftr" sz="quarter" idx="11"/>
          </p:nvPr>
        </p:nvSpPr>
        <p:spPr>
          <a:xfrm>
            <a:off x="2640597" y="6377459"/>
            <a:ext cx="3836404" cy="365125"/>
          </a:xfrm>
        </p:spPr>
        <p:txBody>
          <a:bodyPr/>
          <a:lstStyle/>
          <a:p>
            <a:endParaRPr lang="en-GB"/>
          </a:p>
        </p:txBody>
      </p:sp>
      <p:sp>
        <p:nvSpPr>
          <p:cNvPr id="6" name="Slide Number Placeholder 5"/>
          <p:cNvSpPr>
            <a:spLocks noGrp="1"/>
          </p:cNvSpPr>
          <p:nvPr>
            <p:ph type="sldNum" sz="quarter" idx="12"/>
          </p:nvPr>
        </p:nvSpPr>
        <p:spPr/>
        <p:txBody>
          <a:bodyPr/>
          <a:lstStyle/>
          <a:p>
            <a:fld id="{AB1E4501-788A-4807-8B20-A0EC60C68F8F}"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008ECD9-D92E-472B-9E86-6D3173AB5A53}" type="datetimeFigureOut">
              <a:rPr lang="en-GB" smtClean="0"/>
              <a:t>19/06/2020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1E4501-788A-4807-8B20-A0EC60C68F8F}"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008ECD9-D92E-472B-9E86-6D3173AB5A53}" type="datetimeFigureOut">
              <a:rPr lang="en-GB" smtClean="0"/>
              <a:t>19/06/2020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1E4501-788A-4807-8B20-A0EC60C68F8F}"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008ECD9-D92E-472B-9E86-6D3173AB5A53}" type="datetimeFigureOut">
              <a:rPr lang="en-GB" smtClean="0"/>
              <a:t>19/06/2020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1E4501-788A-4807-8B20-A0EC60C68F8F}"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008ECD9-D92E-472B-9E86-6D3173AB5A53}" type="datetimeFigureOut">
              <a:rPr lang="en-GB" smtClean="0"/>
              <a:t>19/06/2020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B1E4501-788A-4807-8B20-A0EC60C68F8F}"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F008ECD9-D92E-472B-9E86-6D3173AB5A53}" type="datetimeFigureOut">
              <a:rPr lang="en-GB" smtClean="0"/>
              <a:t>19/06/2020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B1E4501-788A-4807-8B20-A0EC60C68F8F}"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08ECD9-D92E-472B-9E86-6D3173AB5A53}" type="datetimeFigureOut">
              <a:rPr lang="en-GB" smtClean="0"/>
              <a:t>19/06/2020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B1E4501-788A-4807-8B20-A0EC60C68F8F}"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008ECD9-D92E-472B-9E86-6D3173AB5A53}" type="datetimeFigureOut">
              <a:rPr lang="en-GB" smtClean="0"/>
              <a:t>19/06/2020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1E4501-788A-4807-8B20-A0EC60C68F8F}" type="slidenum">
              <a:rPr lang="en-GB" smtClean="0"/>
              <a:t>‹#›</a:t>
            </a:fld>
            <a:endParaRPr lang="en-GB"/>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F008ECD9-D92E-472B-9E86-6D3173AB5A53}" type="datetimeFigureOut">
              <a:rPr lang="en-GB" smtClean="0"/>
              <a:t>19/06/2020</a:t>
            </a:fld>
            <a:endParaRPr lang="en-GB"/>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GB"/>
          </a:p>
        </p:txBody>
      </p:sp>
      <p:sp>
        <p:nvSpPr>
          <p:cNvPr id="7" name="Slide Number Placeholder 6"/>
          <p:cNvSpPr>
            <a:spLocks noGrp="1"/>
          </p:cNvSpPr>
          <p:nvPr>
            <p:ph type="sldNum" sz="quarter" idx="12"/>
          </p:nvPr>
        </p:nvSpPr>
        <p:spPr>
          <a:xfrm>
            <a:off x="8339328" y="1170432"/>
            <a:ext cx="733864" cy="201168"/>
          </a:xfrm>
        </p:spPr>
        <p:txBody>
          <a:bodyPr/>
          <a:lstStyle/>
          <a:p>
            <a:fld id="{AB1E4501-788A-4807-8B20-A0EC60C68F8F}"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F008ECD9-D92E-472B-9E86-6D3173AB5A53}" type="datetimeFigureOut">
              <a:rPr lang="en-GB" smtClean="0"/>
              <a:t>19/06/2020</a:t>
            </a:fld>
            <a:endParaRPr lang="en-GB"/>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GB"/>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AB1E4501-788A-4807-8B20-A0EC60C68F8F}"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88" y="0"/>
            <a:ext cx="9176498" cy="5157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0088" y="4725144"/>
            <a:ext cx="9174087" cy="2154436"/>
          </a:xfrm>
          <a:prstGeom prst="rect">
            <a:avLst/>
          </a:prstGeom>
          <a:solidFill>
            <a:schemeClr val="tx1"/>
          </a:solidFill>
        </p:spPr>
        <p:txBody>
          <a:bodyPr wrap="square" rtlCol="0">
            <a:spAutoFit/>
          </a:bodyPr>
          <a:lstStyle/>
          <a:p>
            <a:pPr algn="ctr"/>
            <a:r>
              <a:rPr lang="en-GB" sz="5400" b="1" i="1" dirty="0">
                <a:solidFill>
                  <a:srgbClr val="FFC000"/>
                </a:solidFill>
                <a:latin typeface="Arial Narrow" panose="020B0606020202030204" pitchFamily="34" charset="0"/>
              </a:rPr>
              <a:t>The Mirror of Erised</a:t>
            </a:r>
            <a:endParaRPr lang="en-GB" sz="4000" b="1" dirty="0">
              <a:solidFill>
                <a:srgbClr val="FFC000"/>
              </a:solidFill>
              <a:latin typeface="Arial Narrow" panose="020B0606020202030204" pitchFamily="34" charset="0"/>
            </a:endParaRPr>
          </a:p>
          <a:p>
            <a:endParaRPr lang="en-GB" sz="4000" b="1" dirty="0">
              <a:solidFill>
                <a:srgbClr val="FFC000"/>
              </a:solidFill>
              <a:latin typeface="Arial Narrow" panose="020B0606020202030204" pitchFamily="34" charset="0"/>
            </a:endParaRPr>
          </a:p>
          <a:p>
            <a:endParaRPr lang="en-GB" sz="4000" b="1" dirty="0">
              <a:solidFill>
                <a:srgbClr val="FFC000"/>
              </a:solidFill>
              <a:latin typeface="Arial Narrow" panose="020B0606020202030204" pitchFamily="34" charset="0"/>
            </a:endParaRPr>
          </a:p>
        </p:txBody>
      </p:sp>
    </p:spTree>
    <p:extLst>
      <p:ext uri="{BB962C8B-B14F-4D97-AF65-F5344CB8AC3E}">
        <p14:creationId xmlns:p14="http://schemas.microsoft.com/office/powerpoint/2010/main" val="3884023333"/>
      </p:ext>
    </p:extLst>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a:t>Learning Objectives</a:t>
            </a:r>
          </a:p>
        </p:txBody>
      </p:sp>
      <p:sp>
        <p:nvSpPr>
          <p:cNvPr id="5" name="Content Placeholder 4"/>
          <p:cNvSpPr>
            <a:spLocks noGrp="1"/>
          </p:cNvSpPr>
          <p:nvPr>
            <p:ph sz="half" idx="1"/>
          </p:nvPr>
        </p:nvSpPr>
        <p:spPr>
          <a:xfrm>
            <a:off x="107505" y="1556792"/>
            <a:ext cx="5240350" cy="4525963"/>
          </a:xfrm>
        </p:spPr>
        <p:txBody>
          <a:bodyPr>
            <a:normAutofit/>
          </a:bodyPr>
          <a:lstStyle/>
          <a:p>
            <a:pPr marL="0" indent="0">
              <a:buNone/>
            </a:pPr>
            <a:r>
              <a:rPr lang="en-GB" sz="2600" i="1" dirty="0"/>
              <a:t>By the end of the lesson you will…</a:t>
            </a:r>
          </a:p>
          <a:p>
            <a:pPr marL="0" indent="0">
              <a:buNone/>
            </a:pPr>
            <a:endParaRPr lang="en-GB" sz="2600" i="1" dirty="0"/>
          </a:p>
          <a:p>
            <a:pPr>
              <a:buFont typeface="Wingdings" panose="05000000000000000000" pitchFamily="2" charset="2"/>
              <a:buChar char="ü"/>
            </a:pPr>
            <a:r>
              <a:rPr lang="en-GB" sz="2400" dirty="0"/>
              <a:t>Understand how a writer creates suspense </a:t>
            </a:r>
            <a:r>
              <a:rPr lang="en-GB" sz="2400"/>
              <a:t>and tension.</a:t>
            </a:r>
            <a:endParaRPr lang="en-GB" sz="2400" dirty="0"/>
          </a:p>
          <a:p>
            <a:pPr>
              <a:buFont typeface="Wingdings" panose="05000000000000000000" pitchFamily="2" charset="2"/>
              <a:buChar char="ü"/>
            </a:pPr>
            <a:endParaRPr lang="en-GB" sz="2400" dirty="0"/>
          </a:p>
          <a:p>
            <a:pPr>
              <a:buFont typeface="Wingdings" panose="05000000000000000000" pitchFamily="2" charset="2"/>
              <a:buChar char="ü"/>
            </a:pPr>
            <a:endParaRPr lang="en-GB" sz="2400" dirty="0"/>
          </a:p>
          <a:p>
            <a:pPr>
              <a:buFont typeface="Wingdings" panose="05000000000000000000" pitchFamily="2" charset="2"/>
              <a:buChar char="ü"/>
            </a:pPr>
            <a:r>
              <a:rPr lang="en-GB" sz="2400" dirty="0"/>
              <a:t>Be able to create a narrative that builds suspense and tension.</a:t>
            </a:r>
          </a:p>
          <a:p>
            <a:pPr>
              <a:buFont typeface="Wingdings" panose="05000000000000000000" pitchFamily="2" charset="2"/>
              <a:buChar char="ü"/>
            </a:pPr>
            <a:endParaRPr lang="en-GB" sz="2400" dirty="0"/>
          </a:p>
          <a:p>
            <a:pPr>
              <a:buFont typeface="Wingdings" panose="05000000000000000000" pitchFamily="2" charset="2"/>
              <a:buChar char="ü"/>
            </a:pPr>
            <a:r>
              <a:rPr lang="en-GB" sz="2400" dirty="0"/>
              <a:t>To understand, use and apply the colon.</a:t>
            </a:r>
          </a:p>
        </p:txBody>
      </p:sp>
      <p:pic>
        <p:nvPicPr>
          <p:cNvPr id="21506"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508104" y="1844824"/>
            <a:ext cx="3151905" cy="3956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09753417"/>
      </p:ext>
    </p:extLst>
  </p:cSld>
  <p:clrMapOvr>
    <a:masterClrMapping/>
  </p:clrMapOvr>
  <p:transition spd="slow">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43631-E272-5A48-8E28-4DF86C5F9984}"/>
              </a:ext>
            </a:extLst>
          </p:cNvPr>
          <p:cNvSpPr>
            <a:spLocks noGrp="1"/>
          </p:cNvSpPr>
          <p:nvPr>
            <p:ph type="title"/>
          </p:nvPr>
        </p:nvSpPr>
        <p:spPr/>
        <p:txBody>
          <a:bodyPr/>
          <a:lstStyle/>
          <a:p>
            <a:pPr algn="ctr"/>
            <a:r>
              <a:rPr lang="en-US" dirty="0"/>
              <a:t>Colon</a:t>
            </a:r>
          </a:p>
        </p:txBody>
      </p:sp>
      <p:sp>
        <p:nvSpPr>
          <p:cNvPr id="4" name="Rectangle 3">
            <a:extLst>
              <a:ext uri="{FF2B5EF4-FFF2-40B4-BE49-F238E27FC236}">
                <a16:creationId xmlns:a16="http://schemas.microsoft.com/office/drawing/2014/main" id="{6D3D8CBE-A67D-7844-A882-E6F8FEEF1CA5}"/>
              </a:ext>
            </a:extLst>
          </p:cNvPr>
          <p:cNvSpPr/>
          <p:nvPr/>
        </p:nvSpPr>
        <p:spPr>
          <a:xfrm>
            <a:off x="1192008" y="2636912"/>
            <a:ext cx="7128792" cy="3886000"/>
          </a:xfrm>
          <a:prstGeom prst="rect">
            <a:avLst/>
          </a:prstGeom>
        </p:spPr>
        <p:txBody>
          <a:bodyPr wrap="square">
            <a:spAutoFit/>
          </a:bodyPr>
          <a:lstStyle/>
          <a:p>
            <a:pPr>
              <a:lnSpc>
                <a:spcPct val="115000"/>
              </a:lnSpc>
              <a:spcAft>
                <a:spcPts val="0"/>
              </a:spcAft>
            </a:pPr>
            <a:r>
              <a:rPr lang="en-US" sz="2400"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rPr>
              <a:t>The colon  :  can be used in a number of ways, </a:t>
            </a:r>
            <a:endParaRPr lang="en-GB" sz="2400"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endParaRPr>
          </a:p>
          <a:p>
            <a:pPr>
              <a:lnSpc>
                <a:spcPct val="115000"/>
              </a:lnSpc>
              <a:spcAft>
                <a:spcPts val="0"/>
              </a:spcAft>
            </a:pPr>
            <a:r>
              <a:rPr lang="en-US" sz="2400"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rPr>
              <a:t>                        including</a:t>
            </a:r>
            <a:endParaRPr lang="en-GB" sz="2400"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endParaRPr>
          </a:p>
          <a:p>
            <a:pPr>
              <a:lnSpc>
                <a:spcPct val="115000"/>
              </a:lnSpc>
              <a:spcAft>
                <a:spcPts val="0"/>
              </a:spcAft>
            </a:pPr>
            <a:r>
              <a:rPr lang="en-US" sz="2400"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rPr>
              <a:t> </a:t>
            </a:r>
            <a:endParaRPr lang="en-GB" sz="2400"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en-US" sz="2400" b="1"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rPr>
              <a:t>before a list</a:t>
            </a:r>
            <a:r>
              <a:rPr lang="en-US" sz="2400"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rPr>
              <a:t> of words or phrases</a:t>
            </a:r>
            <a:endParaRPr lang="en-GB" sz="2400"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endParaRPr>
          </a:p>
          <a:p>
            <a:pPr marL="457200">
              <a:lnSpc>
                <a:spcPct val="115000"/>
              </a:lnSpc>
              <a:spcAft>
                <a:spcPts val="0"/>
              </a:spcAft>
            </a:pPr>
            <a:r>
              <a:rPr lang="en-US" sz="2400"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rPr>
              <a:t> </a:t>
            </a:r>
            <a:endParaRPr lang="en-GB" sz="2400"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endParaRPr>
          </a:p>
          <a:p>
            <a:pPr lvl="0">
              <a:lnSpc>
                <a:spcPct val="115000"/>
              </a:lnSpc>
              <a:spcAft>
                <a:spcPts val="0"/>
              </a:spcAft>
            </a:pPr>
            <a:r>
              <a:rPr lang="en-US" sz="2400"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rPr>
              <a:t>2. in the </a:t>
            </a:r>
            <a:r>
              <a:rPr lang="en-US" sz="2400" b="1"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rPr>
              <a:t>24 hour clock</a:t>
            </a:r>
          </a:p>
          <a:p>
            <a:pPr lvl="0">
              <a:lnSpc>
                <a:spcPct val="115000"/>
              </a:lnSpc>
              <a:spcAft>
                <a:spcPts val="0"/>
              </a:spcAft>
            </a:pPr>
            <a:endParaRPr lang="en-GB" sz="2400" b="1"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endParaRPr>
          </a:p>
          <a:p>
            <a:pPr lvl="0">
              <a:lnSpc>
                <a:spcPct val="115000"/>
              </a:lnSpc>
              <a:spcAft>
                <a:spcPts val="0"/>
              </a:spcAft>
            </a:pPr>
            <a:r>
              <a:rPr lang="en-GB" sz="2400" b="1"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rPr>
              <a:t>3. </a:t>
            </a:r>
            <a:r>
              <a:rPr lang="en-US" sz="2400"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rPr>
              <a:t>to signal to the reader that </a:t>
            </a:r>
            <a:r>
              <a:rPr lang="en-US" sz="2400" b="1"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rPr>
              <a:t>something important is coming</a:t>
            </a:r>
            <a:r>
              <a:rPr lang="en-US" sz="2400"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rPr>
              <a:t>.</a:t>
            </a:r>
            <a:endParaRPr lang="en-GB" sz="2400" dirty="0">
              <a:solidFill>
                <a:schemeClr val="accent1">
                  <a:lumMod val="20000"/>
                  <a:lumOff val="80000"/>
                </a:schemeClr>
              </a:solidFill>
              <a:effectLst/>
              <a:latin typeface="Comic Sans MS" panose="030F0902030302020204"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68667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44CAD-C836-4A44-AEBC-831F2F408A35}"/>
              </a:ext>
            </a:extLst>
          </p:cNvPr>
          <p:cNvSpPr>
            <a:spLocks noGrp="1"/>
          </p:cNvSpPr>
          <p:nvPr>
            <p:ph type="title"/>
          </p:nvPr>
        </p:nvSpPr>
        <p:spPr/>
        <p:txBody>
          <a:bodyPr/>
          <a:lstStyle/>
          <a:p>
            <a:pPr algn="ctr"/>
            <a:r>
              <a:rPr lang="en-US" dirty="0"/>
              <a:t>Colon continued</a:t>
            </a:r>
          </a:p>
        </p:txBody>
      </p:sp>
      <p:sp>
        <p:nvSpPr>
          <p:cNvPr id="4" name="Rectangle 3">
            <a:extLst>
              <a:ext uri="{FF2B5EF4-FFF2-40B4-BE49-F238E27FC236}">
                <a16:creationId xmlns:a16="http://schemas.microsoft.com/office/drawing/2014/main" id="{17084FC1-66C6-AA46-AC03-1466FFD84895}"/>
              </a:ext>
            </a:extLst>
          </p:cNvPr>
          <p:cNvSpPr/>
          <p:nvPr/>
        </p:nvSpPr>
        <p:spPr>
          <a:xfrm>
            <a:off x="465409" y="1556792"/>
            <a:ext cx="8295456" cy="5616538"/>
          </a:xfrm>
          <a:prstGeom prst="rect">
            <a:avLst/>
          </a:prstGeom>
        </p:spPr>
        <p:txBody>
          <a:bodyPr wrap="square">
            <a:spAutoFit/>
          </a:bodyPr>
          <a:lstStyle/>
          <a:p>
            <a:pPr>
              <a:lnSpc>
                <a:spcPct val="115000"/>
              </a:lnSpc>
              <a:spcAft>
                <a:spcPts val="0"/>
              </a:spcAft>
            </a:pPr>
            <a:r>
              <a:rPr lang="en-GB"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rPr>
              <a:t>Add colons where appropriate and explain why they are there. Then make up 5 sentences of your own - use the  story for ideas.</a:t>
            </a:r>
            <a:endParaRPr lang="en-GB" sz="1100"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endParaRPr>
          </a:p>
          <a:p>
            <a:pPr>
              <a:lnSpc>
                <a:spcPct val="115000"/>
              </a:lnSpc>
              <a:spcAft>
                <a:spcPts val="1000"/>
              </a:spcAft>
            </a:pPr>
            <a:r>
              <a:rPr lang="en-GB" dirty="0">
                <a:solidFill>
                  <a:schemeClr val="accent1">
                    <a:lumMod val="20000"/>
                    <a:lumOff val="80000"/>
                  </a:schemeClr>
                </a:solidFill>
                <a:latin typeface="Garamond" panose="02020404030301010803" pitchFamily="18" charset="0"/>
                <a:ea typeface="Calibri" panose="020F0502020204030204" pitchFamily="34" charset="0"/>
                <a:cs typeface="Times New Roman" panose="02020603050405020304" pitchFamily="18" charset="0"/>
              </a:rPr>
              <a:t> </a:t>
            </a:r>
            <a:endParaRPr lang="en-GB" sz="11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en-GB"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rPr>
              <a:t>Here are some of the places we visited Edinburgh, Glasgow </a:t>
            </a:r>
            <a:r>
              <a:rPr lang="en-GB" b="1"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rPr>
              <a:t>and</a:t>
            </a:r>
            <a:r>
              <a:rPr lang="en-GB"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rPr>
              <a:t> Inverness.</a:t>
            </a:r>
            <a:endParaRPr lang="en-GB" sz="11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en-GB"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rPr>
              <a:t>In the 24 hour clock 1pm is 1300 hours.</a:t>
            </a:r>
            <a:endParaRPr lang="en-GB" sz="11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en-GB"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rPr>
              <a:t>I have only one thing to ask what do we do now?</a:t>
            </a:r>
            <a:endParaRPr lang="en-GB" sz="11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en-GB"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rPr>
              <a:t>These teams reached the semi-finals  Chelsea, West Ham, Fulham </a:t>
            </a:r>
            <a:r>
              <a:rPr lang="en-GB" b="1"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rPr>
              <a:t>and</a:t>
            </a:r>
            <a:r>
              <a:rPr lang="en-GB"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rPr>
              <a:t> Liverpool.</a:t>
            </a:r>
            <a:endParaRPr lang="en-GB" sz="11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en-GB"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rPr>
              <a:t>The train leaves at 1500 hours, so please don’t be late.</a:t>
            </a:r>
            <a:endParaRPr lang="en-GB" sz="11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en-GB"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rPr>
              <a:t>He dropped on one knee and popped the question will you marry me?</a:t>
            </a:r>
            <a:endParaRPr lang="en-GB" sz="11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en-GB"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rPr>
              <a:t>These are the colours of the flag of France blue, white </a:t>
            </a:r>
            <a:r>
              <a:rPr lang="en-GB" b="1"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rPr>
              <a:t>and</a:t>
            </a:r>
            <a:r>
              <a:rPr lang="en-GB"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rPr>
              <a:t> red.</a:t>
            </a:r>
            <a:endParaRPr lang="en-GB" sz="11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en-GB"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rPr>
              <a:t>An 11-year-old boy sneaked on board the 1415 flight for Rome.</a:t>
            </a:r>
            <a:endParaRPr lang="en-GB" sz="11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en-GB"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rPr>
              <a:t>To be or not to be that is the question.</a:t>
            </a:r>
            <a:endParaRPr lang="en-GB" sz="11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en-GB"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rPr>
              <a:t>In front of him were the following mince pies, trifle, crackers </a:t>
            </a:r>
            <a:r>
              <a:rPr lang="en-GB" b="1"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rPr>
              <a:t>and</a:t>
            </a:r>
            <a:r>
              <a:rPr lang="en-GB" dirty="0">
                <a:solidFill>
                  <a:schemeClr val="accent1">
                    <a:lumMod val="20000"/>
                    <a:lumOff val="80000"/>
                  </a:schemeClr>
                </a:solidFill>
                <a:latin typeface="Comic Sans MS" panose="030F0902030302020204" pitchFamily="66" charset="0"/>
                <a:ea typeface="Calibri" panose="020F0502020204030204" pitchFamily="34" charset="0"/>
                <a:cs typeface="Times New Roman" panose="02020603050405020304" pitchFamily="18" charset="0"/>
              </a:rPr>
              <a:t> party poppers.</a:t>
            </a:r>
            <a:endParaRPr lang="en-GB" sz="11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0"/>
              </a:spcAft>
            </a:pPr>
            <a:r>
              <a:rPr lang="en-GB" dirty="0">
                <a:solidFill>
                  <a:srgbClr val="0000FF"/>
                </a:solidFill>
                <a:latin typeface="Comic Sans MS" panose="030F0902030302020204" pitchFamily="66" charset="0"/>
                <a:ea typeface="Calibri" panose="020F0502020204030204" pitchFamily="34" charset="0"/>
                <a:cs typeface="Times New Roman" panose="02020603050405020304" pitchFamily="18" charset="0"/>
              </a:rPr>
              <a:t> </a:t>
            </a:r>
            <a:endParaRPr lang="en-GB"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2742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008" y="188640"/>
            <a:ext cx="8928992" cy="1252728"/>
          </a:xfrm>
        </p:spPr>
        <p:txBody>
          <a:bodyPr>
            <a:noAutofit/>
          </a:bodyPr>
          <a:lstStyle/>
          <a:p>
            <a:r>
              <a:rPr lang="en-GB" sz="3600" dirty="0"/>
              <a:t>Building Suspense and Tension in Writing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2657882"/>
              </p:ext>
            </p:extLst>
          </p:nvPr>
        </p:nvGraphicFramePr>
        <p:xfrm>
          <a:off x="3995936" y="1461923"/>
          <a:ext cx="6310536" cy="36198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611560" y="2204864"/>
            <a:ext cx="1728192" cy="369332"/>
          </a:xfrm>
          <a:prstGeom prst="rect">
            <a:avLst/>
          </a:prstGeom>
          <a:noFill/>
        </p:spPr>
        <p:txBody>
          <a:bodyPr wrap="square" rtlCol="0">
            <a:spAutoFit/>
          </a:bodyPr>
          <a:lstStyle/>
          <a:p>
            <a:endParaRPr lang="en-GB" dirty="0"/>
          </a:p>
        </p:txBody>
      </p:sp>
      <p:sp>
        <p:nvSpPr>
          <p:cNvPr id="6" name="TextBox 5"/>
          <p:cNvSpPr txBox="1"/>
          <p:nvPr/>
        </p:nvSpPr>
        <p:spPr>
          <a:xfrm>
            <a:off x="107504" y="1628801"/>
            <a:ext cx="5112568" cy="5201424"/>
          </a:xfrm>
          <a:prstGeom prst="rect">
            <a:avLst/>
          </a:prstGeom>
          <a:noFill/>
        </p:spPr>
        <p:txBody>
          <a:bodyPr wrap="square" rtlCol="0">
            <a:spAutoFit/>
          </a:bodyPr>
          <a:lstStyle/>
          <a:p>
            <a:pPr algn="just"/>
            <a:r>
              <a:rPr lang="en-GB" sz="1600" dirty="0">
                <a:latin typeface="Cambria" panose="02040503050406030204" pitchFamily="18" charset="0"/>
              </a:rPr>
              <a:t>The attic door creaked open. Something rustled in the darkness. I stared, but could see nothing beyond the vague shapes of old suitcases and trunks piled high. It smelt damp. I struggled up into the attic and wedged the door open. Light poured into darkness. The darkness in the head of the house. I balanced carefully upon the floor beams. I knew that if I stepped onto plaster I could fall straight through into the room below. A cobweb brushed my face and I felt the sudden tickle of a spider crawl across my cheek. As I made my way forwards, it grew darker and colder. I was blocking the light from the attic door. There were piles of old newspapers, brown bags tied with string cardboard boxes and ancient, moth eaten rugs that smelt of mothballs. Thick dust powdered every surface. I kept thinking that I could slip and put my foot through the floor. I stopped at a pile of old camping equipment. It was a jumble of guy ropes, torn canvas, poles, wooden pegs, metal skewers and a mallet. It was there that I saw the hand. It was quite still and white, like a marble. But then it moved.</a:t>
            </a:r>
          </a:p>
          <a:p>
            <a:endParaRPr lang="en-GB" sz="1200" dirty="0"/>
          </a:p>
        </p:txBody>
      </p:sp>
      <p:sp>
        <p:nvSpPr>
          <p:cNvPr id="3" name="TextBox 2">
            <a:extLst>
              <a:ext uri="{FF2B5EF4-FFF2-40B4-BE49-F238E27FC236}">
                <a16:creationId xmlns:a16="http://schemas.microsoft.com/office/drawing/2014/main" id="{82022C3C-6401-3849-B231-B5DDA17123B2}"/>
              </a:ext>
            </a:extLst>
          </p:cNvPr>
          <p:cNvSpPr txBox="1"/>
          <p:nvPr/>
        </p:nvSpPr>
        <p:spPr>
          <a:xfrm>
            <a:off x="5364088" y="5517232"/>
            <a:ext cx="3600400" cy="1200329"/>
          </a:xfrm>
          <a:prstGeom prst="rect">
            <a:avLst/>
          </a:prstGeom>
          <a:noFill/>
        </p:spPr>
        <p:txBody>
          <a:bodyPr wrap="square" rtlCol="0">
            <a:spAutoFit/>
          </a:bodyPr>
          <a:lstStyle/>
          <a:p>
            <a:r>
              <a:rPr lang="en-US" dirty="0">
                <a:solidFill>
                  <a:srgbClr val="2A47DD"/>
                </a:solidFill>
                <a:latin typeface="Comic Sans MS" panose="030F0902030302020204" pitchFamily="66" charset="0"/>
              </a:rPr>
              <a:t>Task: where can you find examples of each of the above? Imagery, foreboding, varied sentence lengths and slow pace.</a:t>
            </a:r>
          </a:p>
        </p:txBody>
      </p:sp>
    </p:spTree>
    <p:extLst>
      <p:ext uri="{BB962C8B-B14F-4D97-AF65-F5344CB8AC3E}">
        <p14:creationId xmlns:p14="http://schemas.microsoft.com/office/powerpoint/2010/main" val="539425522"/>
      </p:ext>
    </p:extLst>
  </p:cSld>
  <p:clrMapOvr>
    <a:masterClrMapping/>
  </p:clrMapOvr>
  <p:transition spd="slow">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 </a:t>
            </a:r>
            <a:r>
              <a:rPr lang="en-GB" dirty="0" err="1"/>
              <a:t>Hogwart’s</a:t>
            </a:r>
            <a:r>
              <a:rPr lang="en-GB" dirty="0"/>
              <a:t> Ghost Story</a:t>
            </a:r>
          </a:p>
        </p:txBody>
      </p:sp>
      <p:sp>
        <p:nvSpPr>
          <p:cNvPr id="3" name="Content Placeholder 2"/>
          <p:cNvSpPr>
            <a:spLocks noGrp="1"/>
          </p:cNvSpPr>
          <p:nvPr>
            <p:ph sz="half" idx="1"/>
          </p:nvPr>
        </p:nvSpPr>
        <p:spPr>
          <a:xfrm>
            <a:off x="179512" y="1773936"/>
            <a:ext cx="4316288" cy="4623816"/>
          </a:xfrm>
        </p:spPr>
        <p:txBody>
          <a:bodyPr>
            <a:normAutofit fontScale="92500" lnSpcReduction="10000"/>
          </a:bodyPr>
          <a:lstStyle/>
          <a:p>
            <a:pPr marL="118872" indent="0" algn="just">
              <a:buNone/>
            </a:pPr>
            <a:r>
              <a:rPr lang="en-GB" sz="2200" dirty="0"/>
              <a:t>Hogwarts is full of ghosts. Your task is to write a ghost story based in Hogwarts. It could be about one of the ghosts below or you could create your own:</a:t>
            </a:r>
          </a:p>
          <a:p>
            <a:endParaRPr lang="en-GB" sz="1300" dirty="0"/>
          </a:p>
          <a:p>
            <a:r>
              <a:rPr lang="en-GB" sz="2200" dirty="0"/>
              <a:t>Moaning Myrtle </a:t>
            </a:r>
          </a:p>
          <a:p>
            <a:r>
              <a:rPr lang="en-GB" sz="2200" dirty="0"/>
              <a:t>The Bloody Baron</a:t>
            </a:r>
          </a:p>
          <a:p>
            <a:r>
              <a:rPr lang="en-GB" sz="2200" dirty="0"/>
              <a:t>The Fat Friar</a:t>
            </a:r>
          </a:p>
          <a:p>
            <a:r>
              <a:rPr lang="en-GB" sz="2200" dirty="0"/>
              <a:t>Nearly Headless Nick</a:t>
            </a:r>
          </a:p>
          <a:p>
            <a:r>
              <a:rPr lang="en-GB" sz="2200" dirty="0"/>
              <a:t>Peeves</a:t>
            </a:r>
          </a:p>
          <a:p>
            <a:pPr marL="118872" indent="0">
              <a:buNone/>
            </a:pPr>
            <a:endParaRPr lang="en-GB" sz="1300" dirty="0"/>
          </a:p>
          <a:p>
            <a:pPr marL="118872" indent="0" algn="just">
              <a:buNone/>
            </a:pPr>
            <a:r>
              <a:rPr lang="en-GB" sz="2200" dirty="0"/>
              <a:t>Plan your story using a story map so that it builds in suspense and tension (using the techniques in the previous slide) and ends on a cliff hanger. Also make sure you include the ; and :</a:t>
            </a:r>
          </a:p>
          <a:p>
            <a:endParaRPr lang="en-GB" dirty="0"/>
          </a:p>
        </p:txBody>
      </p:sp>
      <p:sp>
        <p:nvSpPr>
          <p:cNvPr id="4" name="Content Placeholder 3"/>
          <p:cNvSpPr>
            <a:spLocks noGrp="1"/>
          </p:cNvSpPr>
          <p:nvPr>
            <p:ph sz="half" idx="2"/>
          </p:nvPr>
        </p:nvSpPr>
        <p:spPr>
          <a:xfrm>
            <a:off x="4648200" y="1773936"/>
            <a:ext cx="4038600" cy="4823416"/>
          </a:xfrm>
        </p:spPr>
        <p:txBody>
          <a:bodyPr>
            <a:noAutofit/>
          </a:bodyPr>
          <a:lstStyle/>
          <a:p>
            <a:pPr marL="118872" indent="0" algn="just">
              <a:buNone/>
            </a:pPr>
            <a:r>
              <a:rPr lang="en-GB" sz="2000" dirty="0"/>
              <a:t>Plan your story by choosing a ghost and deciding whether you want to explain how the person became a ghost and haunted Hogwarts or describe a day in the “life” of that ghost.</a:t>
            </a:r>
          </a:p>
          <a:p>
            <a:pPr marL="118872" indent="0">
              <a:buNone/>
            </a:pPr>
            <a:endParaRPr lang="en-GB" sz="1200" dirty="0"/>
          </a:p>
          <a:p>
            <a:pPr marL="118872" indent="0">
              <a:buNone/>
            </a:pPr>
            <a:r>
              <a:rPr lang="en-GB" sz="2000" dirty="0"/>
              <a:t>Choose a suitable location:</a:t>
            </a:r>
          </a:p>
          <a:p>
            <a:pPr marL="118872" indent="0">
              <a:buNone/>
            </a:pPr>
            <a:endParaRPr lang="en-GB" sz="1200" dirty="0"/>
          </a:p>
          <a:p>
            <a:r>
              <a:rPr lang="en-GB" sz="2000" dirty="0"/>
              <a:t>The Great Hall</a:t>
            </a:r>
          </a:p>
          <a:p>
            <a:r>
              <a:rPr lang="en-GB" sz="2000" dirty="0"/>
              <a:t>The Dungeons</a:t>
            </a:r>
          </a:p>
          <a:p>
            <a:r>
              <a:rPr lang="en-GB" sz="2000" dirty="0"/>
              <a:t>A House Common Room</a:t>
            </a:r>
          </a:p>
          <a:p>
            <a:r>
              <a:rPr lang="en-GB" sz="2000" dirty="0"/>
              <a:t>The Library</a:t>
            </a:r>
          </a:p>
          <a:p>
            <a:r>
              <a:rPr lang="en-GB" sz="2000" dirty="0"/>
              <a:t>The Forbidden Forest</a:t>
            </a:r>
          </a:p>
          <a:p>
            <a:r>
              <a:rPr lang="en-GB" sz="2000" dirty="0"/>
              <a:t>The battlements and turrets</a:t>
            </a:r>
          </a:p>
          <a:p>
            <a:r>
              <a:rPr lang="en-GB" sz="2000" dirty="0"/>
              <a:t>A secret passage/room </a:t>
            </a:r>
          </a:p>
        </p:txBody>
      </p:sp>
    </p:spTree>
    <p:extLst>
      <p:ext uri="{BB962C8B-B14F-4D97-AF65-F5344CB8AC3E}">
        <p14:creationId xmlns:p14="http://schemas.microsoft.com/office/powerpoint/2010/main" val="2270267945"/>
      </p:ext>
    </p:extLst>
  </p:cSld>
  <p:clrMapOvr>
    <a:masterClrMapping/>
  </p:clrMapOvr>
  <p:transition spd="slow">
    <p:pull/>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651</TotalTime>
  <Words>678</Words>
  <Application>Microsoft Macintosh PowerPoint</Application>
  <PresentationFormat>On-screen Show (4:3)</PresentationFormat>
  <Paragraphs>62</Paragraphs>
  <Slides>6</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6</vt:i4>
      </vt:variant>
    </vt:vector>
  </HeadingPairs>
  <TitlesOfParts>
    <vt:vector size="17" baseType="lpstr">
      <vt:lpstr>Arial</vt:lpstr>
      <vt:lpstr>Arial Narrow</vt:lpstr>
      <vt:lpstr>Calibri</vt:lpstr>
      <vt:lpstr>Cambria</vt:lpstr>
      <vt:lpstr>Comic Sans MS</vt:lpstr>
      <vt:lpstr>Corbel</vt:lpstr>
      <vt:lpstr>Garamond</vt:lpstr>
      <vt:lpstr>Wingdings</vt:lpstr>
      <vt:lpstr>Wingdings 2</vt:lpstr>
      <vt:lpstr>Wingdings 3</vt:lpstr>
      <vt:lpstr>Module</vt:lpstr>
      <vt:lpstr>PowerPoint Presentation</vt:lpstr>
      <vt:lpstr>Learning Objectives</vt:lpstr>
      <vt:lpstr>Colon</vt:lpstr>
      <vt:lpstr>Colon continued</vt:lpstr>
      <vt:lpstr>Building Suspense and Tension in Writing</vt:lpstr>
      <vt:lpstr>A Hogwart’s Ghost Story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J Tickle</dc:creator>
  <cp:lastModifiedBy>Michaela Mounfield</cp:lastModifiedBy>
  <cp:revision>132</cp:revision>
  <dcterms:created xsi:type="dcterms:W3CDTF">2014-02-19T20:00:52Z</dcterms:created>
  <dcterms:modified xsi:type="dcterms:W3CDTF">2020-06-19T12:04:29Z</dcterms:modified>
</cp:coreProperties>
</file>