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"/>
  </p:notesMasterIdLst>
  <p:handoutMasterIdLst>
    <p:handoutMasterId r:id="rId6"/>
  </p:handoutMasterIdLst>
  <p:sldIdLst>
    <p:sldId id="310" r:id="rId2"/>
    <p:sldId id="326" r:id="rId3"/>
    <p:sldId id="325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600"/>
    <a:srgbClr val="253746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3" autoAdjust="0"/>
    <p:restoredTop sz="93878" autoAdjust="0"/>
  </p:normalViewPr>
  <p:slideViewPr>
    <p:cSldViewPr snapToGrid="0">
      <p:cViewPr varScale="1">
        <p:scale>
          <a:sx n="64" d="100"/>
          <a:sy n="64" d="100"/>
        </p:scale>
        <p:origin x="1668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3DE30-A7BD-4FAF-BD70-A5A57B8B8A99}" type="datetimeFigureOut">
              <a:rPr lang="en-GB" smtClean="0"/>
              <a:t>26/05/2020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258B1-1DD7-475B-A54B-CBC3FF4B63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7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26/05/2020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30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532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58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5-maths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>
              <a:solidFill>
                <a:prstClr val="whit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5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EA7600"/>
                </a:solidFill>
              </a:rPr>
              <a:t>© </a:t>
            </a:r>
            <a:r>
              <a:rPr lang="en-GB" sz="120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20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notesSlide" Target="../notesSlides/notesSlide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1.xml"/><Relationship Id="rId5" Type="http://schemas.microsoft.com/office/2007/relationships/media" Target="../media/media3.m4a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4a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7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microsoft.com/office/2007/relationships/media" Target="../media/media9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5" Type="http://schemas.microsoft.com/office/2007/relationships/media" Target="../media/media10.m4a"/><Relationship Id="rId4" Type="http://schemas.openxmlformats.org/officeDocument/2006/relationships/audio" Target="../media/media9.m4a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Multiply and divide numbers mentally drawing on known facts.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6ADC02-9DF4-4C45-9DA1-D5D69B38FC53}"/>
              </a:ext>
            </a:extLst>
          </p:cNvPr>
          <p:cNvSpPr/>
          <p:nvPr/>
        </p:nvSpPr>
        <p:spPr>
          <a:xfrm>
            <a:off x="3227943" y="890018"/>
            <a:ext cx="2578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10 × 46 = 460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AFB67B-B1AC-4BE0-A8FD-F45EBC97AE95}"/>
              </a:ext>
            </a:extLst>
          </p:cNvPr>
          <p:cNvGrpSpPr/>
          <p:nvPr/>
        </p:nvGrpSpPr>
        <p:grpSpPr>
          <a:xfrm>
            <a:off x="3369851" y="1607144"/>
            <a:ext cx="2520672" cy="637440"/>
            <a:chOff x="1167141" y="1074204"/>
            <a:chExt cx="3360899" cy="721769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ED4B20C4-1C3A-40D4-9D20-48ECEF4E31E3}"/>
                </a:ext>
              </a:extLst>
            </p:cNvPr>
            <p:cNvSpPr/>
            <p:nvPr/>
          </p:nvSpPr>
          <p:spPr>
            <a:xfrm>
              <a:off x="1167141" y="1074204"/>
              <a:ext cx="3205731" cy="721769"/>
            </a:xfrm>
            <a:prstGeom prst="wedgeRoundRectCallout">
              <a:avLst>
                <a:gd name="adj1" fmla="val -75961"/>
                <a:gd name="adj2" fmla="val 55658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What else can we work out using this fact? 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FA92DD1-3B74-4CA9-803C-D9D22A1719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8" t="7868" r="20201" b="6886"/>
            <a:stretch/>
          </p:blipFill>
          <p:spPr>
            <a:xfrm>
              <a:off x="4220118" y="1175155"/>
              <a:ext cx="307922" cy="519868"/>
            </a:xfrm>
            <a:prstGeom prst="rect">
              <a:avLst/>
            </a:prstGeom>
          </p:spPr>
        </p:pic>
      </p:grp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813F7D26-D6CE-493F-8368-CFB20347C641}"/>
              </a:ext>
            </a:extLst>
          </p:cNvPr>
          <p:cNvSpPr/>
          <p:nvPr/>
        </p:nvSpPr>
        <p:spPr>
          <a:xfrm>
            <a:off x="6016676" y="2042585"/>
            <a:ext cx="2747496" cy="1302335"/>
          </a:xfrm>
          <a:prstGeom prst="cloudCallout">
            <a:avLst>
              <a:gd name="adj1" fmla="val -68595"/>
              <a:gd name="adj2" fmla="val -2982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253746"/>
                </a:solidFill>
              </a:rPr>
              <a:t>We could also find 5 × 46, 15 × 46,</a:t>
            </a:r>
            <a:br>
              <a:rPr lang="en-GB" sz="1600" b="1" dirty="0">
                <a:solidFill>
                  <a:srgbClr val="253746"/>
                </a:solidFill>
              </a:rPr>
            </a:br>
            <a:r>
              <a:rPr lang="en-GB" sz="1600" b="1" dirty="0">
                <a:solidFill>
                  <a:srgbClr val="253746"/>
                </a:solidFill>
              </a:rPr>
              <a:t>20 × 46, 21 × 46…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28E6792-AD93-4691-B2E9-2E5E8DC71214}"/>
              </a:ext>
            </a:extLst>
          </p:cNvPr>
          <p:cNvGrpSpPr/>
          <p:nvPr/>
        </p:nvGrpSpPr>
        <p:grpSpPr>
          <a:xfrm>
            <a:off x="831523" y="2833941"/>
            <a:ext cx="2214086" cy="637440"/>
            <a:chOff x="1420757" y="1074204"/>
            <a:chExt cx="2952115" cy="721769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9671F4AD-21CD-4212-ACC0-33E5D44C5AC5}"/>
                </a:ext>
              </a:extLst>
            </p:cNvPr>
            <p:cNvSpPr/>
            <p:nvPr/>
          </p:nvSpPr>
          <p:spPr>
            <a:xfrm>
              <a:off x="1420757" y="1074204"/>
              <a:ext cx="2952114" cy="721769"/>
            </a:xfrm>
            <a:prstGeom prst="wedgeRoundRectCallout">
              <a:avLst>
                <a:gd name="adj1" fmla="val -75961"/>
                <a:gd name="adj2" fmla="val 55658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How could we find</a:t>
              </a:r>
              <a:br>
                <a:rPr lang="en-GB" sz="1600" b="1" dirty="0">
                  <a:solidFill>
                    <a:srgbClr val="253746"/>
                  </a:solidFill>
                </a:rPr>
              </a:br>
              <a:r>
                <a:rPr lang="en-GB" sz="1600" b="1" dirty="0">
                  <a:solidFill>
                    <a:srgbClr val="253746"/>
                  </a:solidFill>
                </a:rPr>
                <a:t>19 × 46? 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A04D8C9-4ED8-483A-94E7-66150A3C19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8" t="7868" r="20201" b="6886"/>
            <a:stretch/>
          </p:blipFill>
          <p:spPr>
            <a:xfrm>
              <a:off x="4064951" y="1175155"/>
              <a:ext cx="307921" cy="519867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B12062C-2268-4657-AC3E-4B04C6F1ED84}"/>
              </a:ext>
            </a:extLst>
          </p:cNvPr>
          <p:cNvSpPr/>
          <p:nvPr/>
        </p:nvSpPr>
        <p:spPr>
          <a:xfrm>
            <a:off x="3470473" y="2872554"/>
            <a:ext cx="2578608" cy="152704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sz="2000" b="1" dirty="0">
                <a:solidFill>
                  <a:srgbClr val="253746"/>
                </a:solidFill>
              </a:rPr>
              <a:t>19 × 46</a:t>
            </a:r>
          </a:p>
          <a:p>
            <a:pPr lvl="1"/>
            <a:r>
              <a:rPr lang="en-GB" sz="2000" b="1" dirty="0">
                <a:solidFill>
                  <a:srgbClr val="253746"/>
                </a:solidFill>
              </a:rPr>
              <a:t>= (20 x 46) – 46 </a:t>
            </a:r>
          </a:p>
          <a:p>
            <a:pPr lvl="1"/>
            <a:r>
              <a:rPr lang="en-GB" sz="2000" b="1" dirty="0">
                <a:solidFill>
                  <a:srgbClr val="253746"/>
                </a:solidFill>
              </a:rPr>
              <a:t>= 920 – 46</a:t>
            </a:r>
          </a:p>
          <a:p>
            <a:pPr lvl="1"/>
            <a:r>
              <a:rPr lang="en-GB" sz="2000" b="1" dirty="0">
                <a:solidFill>
                  <a:srgbClr val="253746"/>
                </a:solidFill>
              </a:rPr>
              <a:t>= </a:t>
            </a:r>
            <a:r>
              <a:rPr lang="en-GB" sz="2000" b="1" dirty="0">
                <a:solidFill>
                  <a:srgbClr val="C00000"/>
                </a:solidFill>
              </a:rPr>
              <a:t>874</a:t>
            </a:r>
            <a:r>
              <a:rPr lang="en-GB" dirty="0"/>
              <a:t>? 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1520CCDD-562C-4D07-BF60-EA4ED45DCC8C}"/>
              </a:ext>
            </a:extLst>
          </p:cNvPr>
          <p:cNvSpPr/>
          <p:nvPr/>
        </p:nvSpPr>
        <p:spPr>
          <a:xfrm>
            <a:off x="3112473" y="4708363"/>
            <a:ext cx="3115487" cy="1042416"/>
          </a:xfrm>
          <a:prstGeom prst="wedgeRoundRectCallout">
            <a:avLst>
              <a:gd name="adj1" fmla="val -69007"/>
              <a:gd name="adj2" fmla="val 812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500" b="1" dirty="0">
                <a:solidFill>
                  <a:srgbClr val="253746"/>
                </a:solidFill>
              </a:rPr>
              <a:t>Choose another even 2-digit number, multiply it by 10, then use this to multiply the number</a:t>
            </a:r>
            <a:br>
              <a:rPr lang="en-GB" sz="1500" b="1" dirty="0">
                <a:solidFill>
                  <a:srgbClr val="253746"/>
                </a:solidFill>
              </a:rPr>
            </a:br>
            <a:r>
              <a:rPr lang="en-GB" sz="1500" b="1" dirty="0">
                <a:solidFill>
                  <a:srgbClr val="253746"/>
                </a:solidFill>
              </a:rPr>
              <a:t>by 5, 20 and 21. </a:t>
            </a:r>
            <a:endParaRPr kumimoji="0" lang="en-GB" sz="15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94F6DB6-3540-EC46-99DE-0E747BCB56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702800" y="483618"/>
            <a:ext cx="812800" cy="812800"/>
          </a:xfrm>
          <a:prstGeom prst="rect">
            <a:avLst/>
          </a:prstGeom>
        </p:spPr>
      </p:pic>
      <p:pic>
        <p:nvPicPr>
          <p:cNvPr id="15" name="Online Media 1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F9079CE-B9C7-4B4D-9BD0-BBF20CF0421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702800" y="1296418"/>
            <a:ext cx="812800" cy="812800"/>
          </a:xfrm>
          <a:prstGeom prst="rect">
            <a:avLst/>
          </a:prstGeom>
        </p:spPr>
      </p:pic>
      <p:pic>
        <p:nvPicPr>
          <p:cNvPr id="17" name="Online Media 1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D5ABE0A-137B-6643-AD56-084A6FE763B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613900" y="2356281"/>
            <a:ext cx="812800" cy="812800"/>
          </a:xfrm>
          <a:prstGeom prst="rect">
            <a:avLst/>
          </a:prstGeom>
        </p:spPr>
      </p:pic>
      <p:pic>
        <p:nvPicPr>
          <p:cNvPr id="18" name="Online Media 1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1F5BE77-98BD-274F-839F-70E6E036845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702800" y="3374872"/>
            <a:ext cx="812800" cy="812800"/>
          </a:xfrm>
          <a:prstGeom prst="rect">
            <a:avLst/>
          </a:prstGeom>
        </p:spPr>
      </p:pic>
      <p:pic>
        <p:nvPicPr>
          <p:cNvPr id="19" name="Online Media 1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19BA1D6-1DC0-2440-82BD-081A747EC72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702800" y="437759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7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44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69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282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772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Multiply and divide numbers mentally drawing on known facts.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D9B300-C9A2-4CAA-8B9D-C9FB196C3B48}"/>
              </a:ext>
            </a:extLst>
          </p:cNvPr>
          <p:cNvSpPr/>
          <p:nvPr/>
        </p:nvSpPr>
        <p:spPr>
          <a:xfrm>
            <a:off x="1111468" y="975026"/>
            <a:ext cx="1591539" cy="390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chemeClr val="accent1"/>
                </a:solidFill>
              </a:rPr>
              <a:t>20 × 6		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chemeClr val="accent1"/>
                </a:solidFill>
              </a:rPr>
              <a:t>30 × 6		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chemeClr val="accent1"/>
                </a:solidFill>
              </a:rPr>
              <a:t>20 × 7		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chemeClr val="accent1"/>
                </a:solidFill>
              </a:rPr>
              <a:t>30 × 7		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chemeClr val="accent1"/>
                </a:solidFill>
              </a:rPr>
              <a:t>20 × 8		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chemeClr val="accent1"/>
                </a:solidFill>
              </a:rPr>
              <a:t>30 × 8</a:t>
            </a: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0B4EAD-4E37-4606-82D1-C7DD04F3313A}"/>
              </a:ext>
            </a:extLst>
          </p:cNvPr>
          <p:cNvGrpSpPr/>
          <p:nvPr/>
        </p:nvGrpSpPr>
        <p:grpSpPr>
          <a:xfrm>
            <a:off x="4185487" y="1048608"/>
            <a:ext cx="4056591" cy="1020852"/>
            <a:chOff x="3403302" y="2751193"/>
            <a:chExt cx="4056591" cy="1020852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A746709D-7521-476C-B072-40975B1634C5}"/>
                </a:ext>
              </a:extLst>
            </p:cNvPr>
            <p:cNvSpPr/>
            <p:nvPr/>
          </p:nvSpPr>
          <p:spPr>
            <a:xfrm>
              <a:off x="3403302" y="2751193"/>
              <a:ext cx="3553782" cy="1020852"/>
            </a:xfrm>
            <a:prstGeom prst="wedgeRoundRectCallout">
              <a:avLst>
                <a:gd name="adj1" fmla="val -67356"/>
                <a:gd name="adj2" fmla="val -39285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Write the answers to these questions – use times tables facts to help.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 example, we know 2 x 6 = 12,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 20 x 6 = 120…</a:t>
              </a:r>
              <a:endPara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1B87DEC7-A7B7-456D-B7D6-8C8183B516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6504" y="2778032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63B9EF0-AAED-4DAC-9ADF-C3B52B792FC2}"/>
              </a:ext>
            </a:extLst>
          </p:cNvPr>
          <p:cNvSpPr txBox="1"/>
          <p:nvPr/>
        </p:nvSpPr>
        <p:spPr>
          <a:xfrm>
            <a:off x="2205915" y="1136205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= 120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5B63B7-A47D-49C5-A5D4-FE7EBE059336}"/>
              </a:ext>
            </a:extLst>
          </p:cNvPr>
          <p:cNvSpPr txBox="1"/>
          <p:nvPr/>
        </p:nvSpPr>
        <p:spPr>
          <a:xfrm>
            <a:off x="2205915" y="1743651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= 180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7651A2-E555-46F3-BF49-60B62570133A}"/>
              </a:ext>
            </a:extLst>
          </p:cNvPr>
          <p:cNvSpPr txBox="1"/>
          <p:nvPr/>
        </p:nvSpPr>
        <p:spPr>
          <a:xfrm>
            <a:off x="2205915" y="2415459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= 140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EEB38A-EF94-4C90-877D-A59C556257DD}"/>
              </a:ext>
            </a:extLst>
          </p:cNvPr>
          <p:cNvSpPr txBox="1"/>
          <p:nvPr/>
        </p:nvSpPr>
        <p:spPr>
          <a:xfrm>
            <a:off x="2205915" y="3049480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= 210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AA7E06-C2E2-4B6C-B707-704898721BAF}"/>
              </a:ext>
            </a:extLst>
          </p:cNvPr>
          <p:cNvSpPr txBox="1"/>
          <p:nvPr/>
        </p:nvSpPr>
        <p:spPr>
          <a:xfrm>
            <a:off x="2205915" y="3683502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= 160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5664E2-D9F4-4358-9C18-C5A88F24032D}"/>
              </a:ext>
            </a:extLst>
          </p:cNvPr>
          <p:cNvSpPr txBox="1"/>
          <p:nvPr/>
        </p:nvSpPr>
        <p:spPr>
          <a:xfrm>
            <a:off x="2201192" y="4323799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= 240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CD4B1F2-6B71-C64A-978A-5488771D87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42500" y="930851"/>
            <a:ext cx="812800" cy="812800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8D7ABD6-5708-F94C-A1B5-B123B112CB3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42500" y="206946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5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30" grpId="0"/>
      <p:bldP spid="31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Multiply and divide numbers mentally drawing on known facts.</a:t>
            </a: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15DA76E6-AEF1-46B1-AFA1-F612C458A0C4}"/>
              </a:ext>
            </a:extLst>
          </p:cNvPr>
          <p:cNvSpPr/>
          <p:nvPr/>
        </p:nvSpPr>
        <p:spPr>
          <a:xfrm>
            <a:off x="3822238" y="534511"/>
            <a:ext cx="2816107" cy="637440"/>
          </a:xfrm>
          <a:prstGeom prst="wedgeRoundRectCallout">
            <a:avLst>
              <a:gd name="adj1" fmla="val -75961"/>
              <a:gd name="adj2" fmla="val 5565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We can use these answers to help with division.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BED9E71-AF55-4F8C-BFB6-21348AF234F5}"/>
              </a:ext>
            </a:extLst>
          </p:cNvPr>
          <p:cNvSpPr/>
          <p:nvPr/>
        </p:nvSpPr>
        <p:spPr>
          <a:xfrm>
            <a:off x="4841722" y="3161133"/>
            <a:ext cx="2027274" cy="52322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123 ÷ 6 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60328348-B0FA-465E-97F5-1A77C4A05AF9}"/>
              </a:ext>
            </a:extLst>
          </p:cNvPr>
          <p:cNvSpPr/>
          <p:nvPr/>
        </p:nvSpPr>
        <p:spPr>
          <a:xfrm>
            <a:off x="5435442" y="4044480"/>
            <a:ext cx="3005286" cy="940343"/>
          </a:xfrm>
          <a:prstGeom prst="wedgeRoundRectCallout">
            <a:avLst>
              <a:gd name="adj1" fmla="val -67980"/>
              <a:gd name="adj2" fmla="val 1899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en-GB" b="1" dirty="0">
              <a:solidFill>
                <a:srgbClr val="253746"/>
              </a:solidFill>
            </a:endParaRPr>
          </a:p>
          <a:p>
            <a:pPr lvl="0" algn="ctr">
              <a:defRPr/>
            </a:pPr>
            <a:r>
              <a:rPr lang="en-GB" b="1" dirty="0">
                <a:solidFill>
                  <a:srgbClr val="253746"/>
                </a:solidFill>
              </a:rPr>
              <a:t>We know that 20 x 6 = 120, so 123 ÷ 6 = 20 r 3 or 20½.</a:t>
            </a:r>
          </a:p>
          <a:p>
            <a:pPr lvl="0" algn="ctr">
              <a:defRPr/>
            </a:pP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8BCB096-DD55-47C9-A438-9DD13B1AF322}"/>
              </a:ext>
            </a:extLst>
          </p:cNvPr>
          <p:cNvSpPr/>
          <p:nvPr/>
        </p:nvSpPr>
        <p:spPr>
          <a:xfrm>
            <a:off x="1111468" y="975026"/>
            <a:ext cx="1591539" cy="390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chemeClr val="accent1"/>
                </a:solidFill>
              </a:rPr>
              <a:t>20 × 6		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chemeClr val="accent1"/>
                </a:solidFill>
              </a:rPr>
              <a:t>30 × 6		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chemeClr val="accent1"/>
                </a:solidFill>
              </a:rPr>
              <a:t>20 × 7		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chemeClr val="accent1"/>
                </a:solidFill>
              </a:rPr>
              <a:t>30 × 7		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chemeClr val="accent1"/>
                </a:solidFill>
              </a:rPr>
              <a:t>20 × 8		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chemeClr val="accent1"/>
                </a:solidFill>
              </a:rPr>
              <a:t>30 × 8</a:t>
            </a:r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A75317-6E75-4142-B800-768373F1A009}"/>
              </a:ext>
            </a:extLst>
          </p:cNvPr>
          <p:cNvSpPr txBox="1"/>
          <p:nvPr/>
        </p:nvSpPr>
        <p:spPr>
          <a:xfrm>
            <a:off x="2205915" y="1136205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= 120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B8DA447-0E1B-4C59-BF44-ECD7F824A029}"/>
              </a:ext>
            </a:extLst>
          </p:cNvPr>
          <p:cNvSpPr txBox="1"/>
          <p:nvPr/>
        </p:nvSpPr>
        <p:spPr>
          <a:xfrm>
            <a:off x="2205915" y="1743651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= 180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4B98F0F-E260-43AE-A9EB-214720CBF2DA}"/>
              </a:ext>
            </a:extLst>
          </p:cNvPr>
          <p:cNvSpPr txBox="1"/>
          <p:nvPr/>
        </p:nvSpPr>
        <p:spPr>
          <a:xfrm>
            <a:off x="2205915" y="2415459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= 140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687FA70-3043-4FD2-A2A6-955F4E533521}"/>
              </a:ext>
            </a:extLst>
          </p:cNvPr>
          <p:cNvSpPr txBox="1"/>
          <p:nvPr/>
        </p:nvSpPr>
        <p:spPr>
          <a:xfrm>
            <a:off x="2205915" y="3049480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= 210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03DC745-0B3D-4B47-B422-94C1A7024CDE}"/>
              </a:ext>
            </a:extLst>
          </p:cNvPr>
          <p:cNvSpPr txBox="1"/>
          <p:nvPr/>
        </p:nvSpPr>
        <p:spPr>
          <a:xfrm>
            <a:off x="2205915" y="3683502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= 160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F459D83-B6D6-420D-B20F-E2D6456CBB96}"/>
              </a:ext>
            </a:extLst>
          </p:cNvPr>
          <p:cNvSpPr txBox="1"/>
          <p:nvPr/>
        </p:nvSpPr>
        <p:spPr>
          <a:xfrm>
            <a:off x="2201192" y="4323799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= 240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2A08AC6-9885-43A6-BEE4-223910EE7746}"/>
              </a:ext>
            </a:extLst>
          </p:cNvPr>
          <p:cNvSpPr/>
          <p:nvPr/>
        </p:nvSpPr>
        <p:spPr>
          <a:xfrm>
            <a:off x="4841722" y="3191807"/>
            <a:ext cx="2027274" cy="52322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154 ÷ 7 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BC081154-8AF1-4F53-99A5-1DA0A0D32154}"/>
              </a:ext>
            </a:extLst>
          </p:cNvPr>
          <p:cNvSpPr/>
          <p:nvPr/>
        </p:nvSpPr>
        <p:spPr>
          <a:xfrm>
            <a:off x="5435442" y="4070248"/>
            <a:ext cx="3005286" cy="923870"/>
          </a:xfrm>
          <a:prstGeom prst="wedgeRoundRectCallout">
            <a:avLst>
              <a:gd name="adj1" fmla="val -68978"/>
              <a:gd name="adj2" fmla="val 1671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en-GB" b="1" dirty="0">
              <a:solidFill>
                <a:srgbClr val="253746"/>
              </a:solidFill>
            </a:endParaRPr>
          </a:p>
          <a:p>
            <a:pPr lvl="0" algn="ctr">
              <a:defRPr/>
            </a:pPr>
            <a:r>
              <a:rPr lang="en-GB" b="1" dirty="0">
                <a:solidFill>
                  <a:srgbClr val="253746"/>
                </a:solidFill>
              </a:rPr>
              <a:t>We know that 20 x 7 = 140. 154 is 14 more than 140 so, 154 ÷ 7 = 22.</a:t>
            </a:r>
          </a:p>
          <a:p>
            <a:pPr lvl="0" algn="ctr">
              <a:defRPr/>
            </a:pP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9DA793E-9142-4EEC-ADF1-C1994A18183B}"/>
              </a:ext>
            </a:extLst>
          </p:cNvPr>
          <p:cNvSpPr/>
          <p:nvPr/>
        </p:nvSpPr>
        <p:spPr>
          <a:xfrm>
            <a:off x="4905408" y="3157608"/>
            <a:ext cx="1918351" cy="52322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244 ÷ 8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50" name="Speech Bubble: Rectangle with Corners Rounded 49">
            <a:extLst>
              <a:ext uri="{FF2B5EF4-FFF2-40B4-BE49-F238E27FC236}">
                <a16:creationId xmlns:a16="http://schemas.microsoft.com/office/drawing/2014/main" id="{E412ADFA-DFB1-4750-B56D-8D6AAB32411E}"/>
              </a:ext>
            </a:extLst>
          </p:cNvPr>
          <p:cNvSpPr/>
          <p:nvPr/>
        </p:nvSpPr>
        <p:spPr>
          <a:xfrm>
            <a:off x="5435442" y="4108251"/>
            <a:ext cx="3005286" cy="812800"/>
          </a:xfrm>
          <a:prstGeom prst="wedgeRoundRectCallout">
            <a:avLst>
              <a:gd name="adj1" fmla="val -69477"/>
              <a:gd name="adj2" fmla="val 2615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en-GB" b="1" dirty="0">
              <a:solidFill>
                <a:srgbClr val="253746"/>
              </a:solidFill>
            </a:endParaRPr>
          </a:p>
          <a:p>
            <a:pPr lvl="0" algn="ctr">
              <a:defRPr/>
            </a:pPr>
            <a:r>
              <a:rPr lang="en-GB" b="1" dirty="0">
                <a:solidFill>
                  <a:srgbClr val="253746"/>
                </a:solidFill>
              </a:rPr>
              <a:t>We know that 30 x 8 = 240 so 244 ÷ 8 = 30 r 4 or 30½.</a:t>
            </a:r>
          </a:p>
          <a:p>
            <a:pPr lvl="0" algn="ctr">
              <a:defRPr/>
            </a:pP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76CD336-B1D0-354F-934E-FC126E7309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86851" y="409951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FE467E6-8E33-AD4F-9E8B-6E4585BAC8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86851" y="1904506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42B0E9C-C033-E84F-AF24-3616CF88595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11841" y="33278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2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9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9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5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1854</TotalTime>
  <Words>324</Words>
  <Application>Microsoft Office PowerPoint</Application>
  <PresentationFormat>On-screen Show (4:3)</PresentationFormat>
  <Paragraphs>58</Paragraphs>
  <Slides>3</Slides>
  <Notes>3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182</cp:revision>
  <dcterms:created xsi:type="dcterms:W3CDTF">2018-09-13T11:08:58Z</dcterms:created>
  <dcterms:modified xsi:type="dcterms:W3CDTF">2020-05-26T14:49:14Z</dcterms:modified>
</cp:coreProperties>
</file>