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5"/>
  </p:notesMasterIdLst>
  <p:handoutMasterIdLst>
    <p:handoutMasterId r:id="rId6"/>
  </p:handoutMasterIdLst>
  <p:sldIdLst>
    <p:sldId id="334" r:id="rId2"/>
    <p:sldId id="333" r:id="rId3"/>
    <p:sldId id="330" r:id="rId4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F45E"/>
    <a:srgbClr val="E7B8F6"/>
    <a:srgbClr val="EA7600"/>
    <a:srgbClr val="253746"/>
    <a:srgbClr val="9AF67A"/>
    <a:srgbClr val="F4D2FE"/>
    <a:srgbClr val="F7B635"/>
    <a:srgbClr val="E2AAF4"/>
    <a:srgbClr val="F1C6FE"/>
    <a:srgbClr val="F9B1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22" autoAdjust="0"/>
    <p:restoredTop sz="89660" autoAdjust="0"/>
  </p:normalViewPr>
  <p:slideViewPr>
    <p:cSldViewPr snapToGrid="0">
      <p:cViewPr varScale="1">
        <p:scale>
          <a:sx n="61" d="100"/>
          <a:sy n="61" d="100"/>
        </p:scale>
        <p:origin x="84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844" y="6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23DE30-A7BD-4FAF-BD70-A5A57B8B8A99}" type="datetimeFigureOut">
              <a:rPr lang="en-GB" smtClean="0"/>
              <a:t>28/05/2020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258B1-1DD7-475B-A54B-CBC3FF4B63C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4787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CC001-2C7A-4C2A-8B06-705CA02DC7C6}" type="datetimeFigureOut">
              <a:rPr lang="en-GB" smtClean="0"/>
              <a:t>28/05/2020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73E03-7F6C-40B1-9C82-92C8804404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27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0231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73E03-7F6C-40B1-9C82-92C8804404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8666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hamilton-trust.org.uk/maths/year-5-maths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B96D1F-83BC-4887-89A5-175B6E6C68B9}"/>
              </a:ext>
            </a:extLst>
          </p:cNvPr>
          <p:cNvSpPr/>
          <p:nvPr userDrawn="1"/>
        </p:nvSpPr>
        <p:spPr>
          <a:xfrm>
            <a:off x="-53107" y="6221405"/>
            <a:ext cx="9197108" cy="65706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b="1" dirty="0">
              <a:solidFill>
                <a:prstClr val="white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13BC91-F6D0-4DC8-B0B8-6E7E7FAB6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7E7D638D-B41C-46A9-87E5-34C770A46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2" y="6367376"/>
            <a:ext cx="3086100" cy="365125"/>
          </a:xfrm>
        </p:spPr>
        <p:txBody>
          <a:bodyPr/>
          <a:lstStyle>
            <a:lvl1pPr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pPr algn="r"/>
            <a:r>
              <a:rPr lang="en-GB" dirty="0"/>
              <a:t>Year 5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D9A2E24-96C9-44BE-881E-97F4ADE1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85487" y="6367375"/>
            <a:ext cx="719921" cy="365125"/>
          </a:xfrm>
        </p:spPr>
        <p:txBody>
          <a:bodyPr/>
          <a:lstStyle>
            <a:lvl1pPr algn="ctr"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fld id="{BA0EE811-478C-4958-8104-2A70B5A1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9D1CB2-11BF-434A-9AE8-BEAF97E774D6}"/>
              </a:ext>
            </a:extLst>
          </p:cNvPr>
          <p:cNvSpPr/>
          <p:nvPr userDrawn="1"/>
        </p:nvSpPr>
        <p:spPr>
          <a:xfrm>
            <a:off x="810410" y="6390463"/>
            <a:ext cx="16813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solidFill>
                  <a:srgbClr val="EA7600"/>
                </a:solidFill>
              </a:rPr>
              <a:t>© </a:t>
            </a:r>
            <a:r>
              <a:rPr lang="en-GB" sz="1200" dirty="0">
                <a:solidFill>
                  <a:srgbClr val="EA7600"/>
                </a:solidFill>
                <a:hlinkClick r:id="rId2"/>
              </a:rPr>
              <a:t>hamilton-trust.org.uk</a:t>
            </a:r>
            <a:endParaRPr lang="en-GB" sz="1200" dirty="0">
              <a:solidFill>
                <a:srgbClr val="EA76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1EBB7B-6C39-48C7-850C-99BEC78CA1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8" y="6091747"/>
            <a:ext cx="775846" cy="72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453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bg1">
                <a:lumMod val="95000"/>
              </a:schemeClr>
            </a:gs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Year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EE811-478C-4958-8104-2A70B5A1961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88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openxmlformats.org/officeDocument/2006/relationships/image" Target="../media/image3.png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slideLayout" Target="../slideLayouts/slideLayout1.xml"/><Relationship Id="rId5" Type="http://schemas.microsoft.com/office/2007/relationships/media" Target="../media/media3.m4a"/><Relationship Id="rId10" Type="http://schemas.openxmlformats.org/officeDocument/2006/relationships/audio" Target="../media/media5.m4a"/><Relationship Id="rId4" Type="http://schemas.openxmlformats.org/officeDocument/2006/relationships/audio" Target="../media/media2.m4a"/><Relationship Id="rId9" Type="http://schemas.microsoft.com/office/2007/relationships/media" Target="../media/media5.m4a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media" Target="../media/media10.m4a"/><Relationship Id="rId13" Type="http://schemas.openxmlformats.org/officeDocument/2006/relationships/image" Target="../media/image3.png"/><Relationship Id="rId3" Type="http://schemas.openxmlformats.org/officeDocument/2006/relationships/audio" Target="NULL" TargetMode="External"/><Relationship Id="rId7" Type="http://schemas.microsoft.com/office/2007/relationships/media" Target="../media/media9.m4a"/><Relationship Id="rId12" Type="http://schemas.openxmlformats.org/officeDocument/2006/relationships/image" Target="../media/image2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audio" Target="../media/media8.m4a"/><Relationship Id="rId11" Type="http://schemas.openxmlformats.org/officeDocument/2006/relationships/notesSlide" Target="../notesSlides/notesSlide1.xml"/><Relationship Id="rId5" Type="http://schemas.microsoft.com/office/2007/relationships/media" Target="../media/media8.m4a"/><Relationship Id="rId10" Type="http://schemas.openxmlformats.org/officeDocument/2006/relationships/slideLayout" Target="../slideLayouts/slideLayout1.xml"/><Relationship Id="rId4" Type="http://schemas.microsoft.com/office/2007/relationships/media" Target="../media/media7.m4a"/><Relationship Id="rId9" Type="http://schemas.openxmlformats.org/officeDocument/2006/relationships/audio" Target="../media/media10.m4a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14.m4a"/><Relationship Id="rId3" Type="http://schemas.microsoft.com/office/2007/relationships/media" Target="../media/media12.m4a"/><Relationship Id="rId7" Type="http://schemas.microsoft.com/office/2007/relationships/media" Target="../media/media14.m4a"/><Relationship Id="rId12" Type="http://schemas.openxmlformats.org/officeDocument/2006/relationships/image" Target="../media/image3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audio" Target="../media/media13.m4a"/><Relationship Id="rId11" Type="http://schemas.openxmlformats.org/officeDocument/2006/relationships/image" Target="../media/image2.png"/><Relationship Id="rId5" Type="http://schemas.microsoft.com/office/2007/relationships/media" Target="../media/media13.m4a"/><Relationship Id="rId10" Type="http://schemas.openxmlformats.org/officeDocument/2006/relationships/notesSlide" Target="../notesSlides/notesSlide2.xml"/><Relationship Id="rId4" Type="http://schemas.openxmlformats.org/officeDocument/2006/relationships/audio" Target="../media/media12.m4a"/><Relationship Id="rId9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9F2500-FA40-43B5-8D19-D85E03AFE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Year 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EDC757-0D47-4E45-ACF4-AA47A1E3E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C4151D-3FDA-45CA-AA27-8EDED74276CB}"/>
              </a:ext>
            </a:extLst>
          </p:cNvPr>
          <p:cNvSpPr txBox="1"/>
          <p:nvPr/>
        </p:nvSpPr>
        <p:spPr>
          <a:xfrm>
            <a:off x="116681" y="138645"/>
            <a:ext cx="88712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Find common multiples and common factors.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66C2B81F-51AD-4486-AA48-E72F57E1EFBF}"/>
              </a:ext>
            </a:extLst>
          </p:cNvPr>
          <p:cNvSpPr/>
          <p:nvPr/>
        </p:nvSpPr>
        <p:spPr>
          <a:xfrm>
            <a:off x="804893" y="3244736"/>
            <a:ext cx="4120986" cy="1056204"/>
          </a:xfrm>
          <a:prstGeom prst="wedgeRoundRectCallout">
            <a:avLst>
              <a:gd name="adj1" fmla="val 70469"/>
              <a:gd name="adj2" fmla="val 21976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253746"/>
                </a:solidFill>
              </a:rPr>
              <a:t>24 is a </a:t>
            </a:r>
            <a:r>
              <a:rPr lang="en-GB" sz="1600" b="1" dirty="0">
                <a:solidFill>
                  <a:srgbClr val="FF0000"/>
                </a:solidFill>
              </a:rPr>
              <a:t>multiple</a:t>
            </a:r>
            <a:r>
              <a:rPr lang="en-GB" sz="1600" b="1" dirty="0">
                <a:solidFill>
                  <a:srgbClr val="253746"/>
                </a:solidFill>
              </a:rPr>
              <a:t> of 1, 2, 3, 4, 6, 8, 12 and 24.</a:t>
            </a:r>
          </a:p>
          <a:p>
            <a:pPr algn="ctr"/>
            <a:r>
              <a:rPr lang="en-GB" sz="1600" b="1" dirty="0">
                <a:solidFill>
                  <a:srgbClr val="253746"/>
                </a:solidFill>
              </a:rPr>
              <a:t>These numbers are called its </a:t>
            </a:r>
            <a:r>
              <a:rPr lang="en-GB" sz="1600" b="1" dirty="0">
                <a:solidFill>
                  <a:srgbClr val="FF0000"/>
                </a:solidFill>
              </a:rPr>
              <a:t>factors. </a:t>
            </a:r>
          </a:p>
          <a:p>
            <a:pPr algn="ctr"/>
            <a:r>
              <a:rPr lang="en-GB" sz="1600" b="1" dirty="0">
                <a:solidFill>
                  <a:srgbClr val="253746"/>
                </a:solidFill>
              </a:rPr>
              <a:t>We can put them in pairs.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94631B7E-BFBA-4993-BC23-A0EFCD726EDE}"/>
              </a:ext>
            </a:extLst>
          </p:cNvPr>
          <p:cNvSpPr/>
          <p:nvPr/>
        </p:nvSpPr>
        <p:spPr>
          <a:xfrm>
            <a:off x="6195786" y="2710182"/>
            <a:ext cx="1925587" cy="1208239"/>
          </a:xfrm>
          <a:prstGeom prst="wedgeRoundRectCallout">
            <a:avLst>
              <a:gd name="adj1" fmla="val 70469"/>
              <a:gd name="adj2" fmla="val 21976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253746"/>
                </a:solidFill>
              </a:rPr>
              <a:t>1 x 24 = 24</a:t>
            </a:r>
          </a:p>
          <a:p>
            <a:pPr algn="ctr"/>
            <a:r>
              <a:rPr lang="en-GB" sz="1600" b="1" dirty="0">
                <a:solidFill>
                  <a:srgbClr val="253746"/>
                </a:solidFill>
              </a:rPr>
              <a:t> 2 x 12 = 24</a:t>
            </a:r>
          </a:p>
          <a:p>
            <a:pPr algn="ctr"/>
            <a:r>
              <a:rPr lang="en-GB" sz="1600" b="1" dirty="0">
                <a:solidFill>
                  <a:srgbClr val="253746"/>
                </a:solidFill>
              </a:rPr>
              <a:t>3 x 8 = 24</a:t>
            </a:r>
          </a:p>
          <a:p>
            <a:pPr algn="ctr"/>
            <a:r>
              <a:rPr lang="en-GB" sz="1600" b="1" dirty="0">
                <a:solidFill>
                  <a:srgbClr val="253746"/>
                </a:solidFill>
              </a:rPr>
              <a:t>4 x 6 = 24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00CF12D7-29C0-4D62-94E9-5BB653DFF8B0}"/>
              </a:ext>
            </a:extLst>
          </p:cNvPr>
          <p:cNvSpPr/>
          <p:nvPr/>
        </p:nvSpPr>
        <p:spPr>
          <a:xfrm>
            <a:off x="1229709" y="813466"/>
            <a:ext cx="2165983" cy="1056204"/>
          </a:xfrm>
          <a:prstGeom prst="wedgeRoundRectCallout">
            <a:avLst>
              <a:gd name="adj1" fmla="val -79472"/>
              <a:gd name="adj2" fmla="val 41380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Let’s revise </a:t>
            </a:r>
            <a:r>
              <a:rPr lang="en-GB" sz="2000" b="1" dirty="0">
                <a:solidFill>
                  <a:srgbClr val="FF0000"/>
                </a:solidFill>
              </a:rPr>
              <a:t>multiples</a:t>
            </a:r>
            <a:br>
              <a:rPr lang="en-GB" sz="2000" b="1" dirty="0">
                <a:solidFill>
                  <a:srgbClr val="FF0000"/>
                </a:solidFill>
              </a:rPr>
            </a:br>
            <a:r>
              <a:rPr lang="en-GB" sz="2000" b="1" dirty="0">
                <a:solidFill>
                  <a:srgbClr val="253746"/>
                </a:solidFill>
              </a:rPr>
              <a:t>and </a:t>
            </a:r>
            <a:r>
              <a:rPr lang="en-GB" sz="2000" b="1" dirty="0">
                <a:solidFill>
                  <a:srgbClr val="FF0000"/>
                </a:solidFill>
              </a:rPr>
              <a:t>factors.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38DAA08E-CB16-4C7F-B4E1-B0B231D5FF0D}"/>
              </a:ext>
            </a:extLst>
          </p:cNvPr>
          <p:cNvSpPr/>
          <p:nvPr/>
        </p:nvSpPr>
        <p:spPr>
          <a:xfrm>
            <a:off x="4129456" y="741528"/>
            <a:ext cx="3237707" cy="1342283"/>
          </a:xfrm>
          <a:prstGeom prst="wedgeRoundRectCallout">
            <a:avLst>
              <a:gd name="adj1" fmla="val 52967"/>
              <a:gd name="adj2" fmla="val -89318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1600" b="1" dirty="0">
                <a:solidFill>
                  <a:srgbClr val="253746"/>
                </a:solidFill>
              </a:rPr>
              <a:t>What numbers divide into 24 exactly?</a:t>
            </a:r>
          </a:p>
          <a:p>
            <a:pPr lvl="0" algn="ctr">
              <a:defRPr/>
            </a:pPr>
            <a:r>
              <a:rPr lang="en-GB" sz="1600" b="1" dirty="0">
                <a:solidFill>
                  <a:srgbClr val="253746"/>
                </a:solidFill>
              </a:rPr>
              <a:t>Write as many as you can.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9785B0BA-A242-48AE-A4AB-AF2F7A315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902" y="741528"/>
            <a:ext cx="623389" cy="62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32311A78-E5B3-4658-963E-0E9D16EE61A8}"/>
              </a:ext>
            </a:extLst>
          </p:cNvPr>
          <p:cNvSpPr/>
          <p:nvPr/>
        </p:nvSpPr>
        <p:spPr>
          <a:xfrm>
            <a:off x="4735544" y="4859358"/>
            <a:ext cx="2751107" cy="686182"/>
          </a:xfrm>
          <a:prstGeom prst="wedgeRoundRectCallout">
            <a:avLst>
              <a:gd name="adj1" fmla="val 51696"/>
              <a:gd name="adj2" fmla="val -95243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253746"/>
                </a:solidFill>
              </a:rPr>
              <a:t>Remember to include 1 and the number itself! </a:t>
            </a:r>
          </a:p>
        </p:txBody>
      </p:sp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4CEA8A44-8D71-DE4B-A791-697ED69893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540487" y="138645"/>
            <a:ext cx="812800" cy="812800"/>
          </a:xfrm>
          <a:prstGeom prst="rect">
            <a:avLst/>
          </a:prstGeom>
        </p:spPr>
      </p:pic>
      <p:pic>
        <p:nvPicPr>
          <p:cNvPr id="12" name="Online Media 1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64DF6FD8-38A7-7B4A-B948-6C1FE14BE79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551637" y="1070106"/>
            <a:ext cx="812800" cy="812800"/>
          </a:xfrm>
          <a:prstGeom prst="rect">
            <a:avLst/>
          </a:prstGeom>
        </p:spPr>
      </p:pic>
      <p:pic>
        <p:nvPicPr>
          <p:cNvPr id="14" name="Online Media 1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F93299F8-81B3-A147-9EE3-690BCE86182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599864" y="2001567"/>
            <a:ext cx="812800" cy="812800"/>
          </a:xfrm>
          <a:prstGeom prst="rect">
            <a:avLst/>
          </a:prstGeom>
        </p:spPr>
      </p:pic>
      <p:pic>
        <p:nvPicPr>
          <p:cNvPr id="15" name="Online Media 1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10A3D4D0-E903-C34A-8385-E5D64D11EF4F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540487" y="2838336"/>
            <a:ext cx="812800" cy="812800"/>
          </a:xfrm>
          <a:prstGeom prst="rect">
            <a:avLst/>
          </a:prstGeom>
        </p:spPr>
      </p:pic>
      <p:pic>
        <p:nvPicPr>
          <p:cNvPr id="16" name="Online Media 1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0B767856-55C2-7242-8315-247CF7B0E4F9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540487" y="386565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24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67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77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43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749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11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6E5E31-094D-4E1D-B7CB-D8EE76837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2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5" name="Explosion: 8 Points 4">
            <a:extLst>
              <a:ext uri="{FF2B5EF4-FFF2-40B4-BE49-F238E27FC236}">
                <a16:creationId xmlns:a16="http://schemas.microsoft.com/office/drawing/2014/main" id="{2C3BF688-EC80-4803-A7CA-86380898E971}"/>
              </a:ext>
            </a:extLst>
          </p:cNvPr>
          <p:cNvSpPr/>
          <p:nvPr/>
        </p:nvSpPr>
        <p:spPr>
          <a:xfrm>
            <a:off x="817185" y="830859"/>
            <a:ext cx="1211639" cy="1256519"/>
          </a:xfrm>
          <a:prstGeom prst="irregularSeal1">
            <a:avLst/>
          </a:prstGeom>
          <a:solidFill>
            <a:srgbClr val="FF0000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253746"/>
                </a:solidFill>
              </a:rPr>
              <a:t>28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B18A1E38-0DE4-469B-9139-0863B7ADBD3D}"/>
              </a:ext>
            </a:extLst>
          </p:cNvPr>
          <p:cNvSpPr/>
          <p:nvPr/>
        </p:nvSpPr>
        <p:spPr>
          <a:xfrm>
            <a:off x="3464234" y="969783"/>
            <a:ext cx="2882347" cy="1262073"/>
          </a:xfrm>
          <a:prstGeom prst="wedgeRoundRectCallout">
            <a:avLst>
              <a:gd name="adj1" fmla="val -71947"/>
              <a:gd name="adj2" fmla="val -54601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1600" b="1" dirty="0">
                <a:solidFill>
                  <a:srgbClr val="253746"/>
                </a:solidFill>
              </a:rPr>
              <a:t>What numbers divide into 28 exactly?</a:t>
            </a:r>
          </a:p>
          <a:p>
            <a:pPr lvl="0" algn="ctr">
              <a:defRPr/>
            </a:pPr>
            <a:r>
              <a:rPr lang="en-GB" sz="1600" b="1" dirty="0">
                <a:solidFill>
                  <a:srgbClr val="253746"/>
                </a:solidFill>
              </a:rPr>
              <a:t>Write as many as you can.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68354805-1BAF-4E41-BC3D-593F5DA416D6}"/>
              </a:ext>
            </a:extLst>
          </p:cNvPr>
          <p:cNvSpPr/>
          <p:nvPr/>
        </p:nvSpPr>
        <p:spPr>
          <a:xfrm>
            <a:off x="3995013" y="2694431"/>
            <a:ext cx="3658853" cy="1070123"/>
          </a:xfrm>
          <a:prstGeom prst="wedgeRoundRectCallout">
            <a:avLst>
              <a:gd name="adj1" fmla="val 78830"/>
              <a:gd name="adj2" fmla="val -46762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253746"/>
                </a:solidFill>
              </a:rPr>
              <a:t>Although 28 is a bigger number than 24, it does not have as many factors!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80E2C1-56A8-451F-A289-AEF52C5F5B1D}"/>
              </a:ext>
            </a:extLst>
          </p:cNvPr>
          <p:cNvSpPr txBox="1"/>
          <p:nvPr/>
        </p:nvSpPr>
        <p:spPr>
          <a:xfrm>
            <a:off x="116681" y="138645"/>
            <a:ext cx="88712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Find common multiples and common factors.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064C8A85-1417-401A-BE13-28F75619D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757" y="1289125"/>
            <a:ext cx="623389" cy="62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67B9B7DD-C023-4BDD-92D7-14DCAEC32D26}"/>
              </a:ext>
            </a:extLst>
          </p:cNvPr>
          <p:cNvSpPr/>
          <p:nvPr/>
        </p:nvSpPr>
        <p:spPr>
          <a:xfrm>
            <a:off x="1245476" y="2694431"/>
            <a:ext cx="1497296" cy="1015707"/>
          </a:xfrm>
          <a:prstGeom prst="wedgeRoundRectCallout">
            <a:avLst>
              <a:gd name="adj1" fmla="val -84312"/>
              <a:gd name="adj2" fmla="val 20424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253746"/>
                </a:solidFill>
              </a:rPr>
              <a:t>1 x 28 = 28</a:t>
            </a:r>
          </a:p>
          <a:p>
            <a:pPr algn="ctr"/>
            <a:r>
              <a:rPr lang="en-GB" sz="1600" b="1" dirty="0">
                <a:solidFill>
                  <a:srgbClr val="253746"/>
                </a:solidFill>
              </a:rPr>
              <a:t>2 x 14 = 28</a:t>
            </a:r>
          </a:p>
          <a:p>
            <a:pPr algn="ctr"/>
            <a:r>
              <a:rPr lang="en-GB" sz="1600" b="1" dirty="0">
                <a:solidFill>
                  <a:srgbClr val="253746"/>
                </a:solidFill>
              </a:rPr>
              <a:t>4 x 7 = 28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6011BFBD-4649-46E6-8D45-9877EEDA8500}"/>
              </a:ext>
            </a:extLst>
          </p:cNvPr>
          <p:cNvSpPr/>
          <p:nvPr/>
        </p:nvSpPr>
        <p:spPr>
          <a:xfrm>
            <a:off x="2979820" y="4252605"/>
            <a:ext cx="2523672" cy="1015707"/>
          </a:xfrm>
          <a:prstGeom prst="wedgeRoundRectCallout">
            <a:avLst>
              <a:gd name="adj1" fmla="val 70469"/>
              <a:gd name="adj2" fmla="val 21976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253746"/>
                </a:solidFill>
              </a:rPr>
              <a:t>1, 2 and 4 are </a:t>
            </a:r>
            <a:r>
              <a:rPr lang="en-GB" sz="1600" b="1" dirty="0">
                <a:solidFill>
                  <a:srgbClr val="FF0000"/>
                </a:solidFill>
              </a:rPr>
              <a:t>common  factors </a:t>
            </a:r>
            <a:r>
              <a:rPr lang="en-GB" sz="1600" b="1" dirty="0">
                <a:solidFill>
                  <a:srgbClr val="253746"/>
                </a:solidFill>
              </a:rPr>
              <a:t>of 24 </a:t>
            </a:r>
            <a:r>
              <a:rPr lang="en-GB" sz="1600" b="1" i="1" dirty="0">
                <a:solidFill>
                  <a:srgbClr val="253746"/>
                </a:solidFill>
              </a:rPr>
              <a:t>and</a:t>
            </a:r>
            <a:r>
              <a:rPr lang="en-GB" sz="1600" b="1" dirty="0">
                <a:solidFill>
                  <a:srgbClr val="253746"/>
                </a:solidFill>
              </a:rPr>
              <a:t> 28.</a:t>
            </a:r>
          </a:p>
        </p:txBody>
      </p:sp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81072851-8E94-134D-9264-78C53A602E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610493" y="538755"/>
            <a:ext cx="812800" cy="812800"/>
          </a:xfrm>
          <a:prstGeom prst="rect">
            <a:avLst/>
          </a:prstGeom>
        </p:spPr>
      </p:pic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64A2ECE8-51E7-2246-A1E6-19241D530AA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420" end="383"/>
                  <p14:fade out="250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610493" y="1600819"/>
            <a:ext cx="812800" cy="812800"/>
          </a:xfrm>
          <a:prstGeom prst="rect">
            <a:avLst/>
          </a:prstGeom>
        </p:spPr>
      </p:pic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0B20252C-6582-F54A-A8B3-7BD1AB7BBCE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610493" y="2531947"/>
            <a:ext cx="812800" cy="812800"/>
          </a:xfrm>
          <a:prstGeom prst="rect">
            <a:avLst/>
          </a:prstGeom>
        </p:spPr>
      </p:pic>
      <p:pic>
        <p:nvPicPr>
          <p:cNvPr id="6" name="Online Media 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40E63887-3CDF-954C-90DD-1B5870D55AB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7">
                  <p14:trim st="266" end="360.6666"/>
                  <p14:fade out="250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673150" y="3631582"/>
            <a:ext cx="812800" cy="812800"/>
          </a:xfrm>
          <a:prstGeom prst="rect">
            <a:avLst/>
          </a:prstGeom>
        </p:spPr>
      </p:pic>
      <p:pic>
        <p:nvPicPr>
          <p:cNvPr id="7" name="Online Media 6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08ED36DB-6315-9547-85D1-83E336492AAD}"/>
              </a:ext>
            </a:extLst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610493" y="456271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71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94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4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421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3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79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4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EE811-478C-4958-8104-2A70B5A1961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 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8712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7600"/>
              </a:buClr>
              <a:buSzPct val="120000"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Find common multiples and common factors.</a:t>
            </a:r>
          </a:p>
        </p:txBody>
      </p:sp>
      <p:sp>
        <p:nvSpPr>
          <p:cNvPr id="6" name="Explosion: 8 Points 5">
            <a:extLst>
              <a:ext uri="{FF2B5EF4-FFF2-40B4-BE49-F238E27FC236}">
                <a16:creationId xmlns:a16="http://schemas.microsoft.com/office/drawing/2014/main" id="{838B16F9-DA7A-4026-A33B-DF016DA5122E}"/>
              </a:ext>
            </a:extLst>
          </p:cNvPr>
          <p:cNvSpPr/>
          <p:nvPr/>
        </p:nvSpPr>
        <p:spPr>
          <a:xfrm>
            <a:off x="923954" y="2485463"/>
            <a:ext cx="1616529" cy="1681842"/>
          </a:xfrm>
          <a:prstGeom prst="irregularSeal1">
            <a:avLst/>
          </a:prstGeom>
          <a:solidFill>
            <a:srgbClr val="E7B8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4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</a:t>
            </a:r>
          </a:p>
        </p:txBody>
      </p:sp>
      <p:sp>
        <p:nvSpPr>
          <p:cNvPr id="9" name="Explosion: 8 Points 8">
            <a:extLst>
              <a:ext uri="{FF2B5EF4-FFF2-40B4-BE49-F238E27FC236}">
                <a16:creationId xmlns:a16="http://schemas.microsoft.com/office/drawing/2014/main" id="{63DA2D67-A44D-4D2D-9935-457A56ADC4DC}"/>
              </a:ext>
            </a:extLst>
          </p:cNvPr>
          <p:cNvSpPr/>
          <p:nvPr/>
        </p:nvSpPr>
        <p:spPr>
          <a:xfrm>
            <a:off x="923954" y="4202771"/>
            <a:ext cx="1616529" cy="1681842"/>
          </a:xfrm>
          <a:prstGeom prst="irregularSeal1">
            <a:avLst/>
          </a:prstGeom>
          <a:solidFill>
            <a:srgbClr val="85F4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4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</a:t>
            </a:r>
          </a:p>
        </p:txBody>
      </p:sp>
      <p:sp>
        <p:nvSpPr>
          <p:cNvPr id="18" name="Explosion: 8 Points 17">
            <a:extLst>
              <a:ext uri="{FF2B5EF4-FFF2-40B4-BE49-F238E27FC236}">
                <a16:creationId xmlns:a16="http://schemas.microsoft.com/office/drawing/2014/main" id="{91CF8653-0AA0-4A65-AD58-8A4F3DC7F9F8}"/>
              </a:ext>
            </a:extLst>
          </p:cNvPr>
          <p:cNvSpPr/>
          <p:nvPr/>
        </p:nvSpPr>
        <p:spPr>
          <a:xfrm>
            <a:off x="923954" y="815276"/>
            <a:ext cx="1616529" cy="1681842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4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</a:t>
            </a:r>
          </a:p>
        </p:txBody>
      </p:sp>
      <p:sp>
        <p:nvSpPr>
          <p:cNvPr id="27" name="Speech Bubble: Rectangle with Corners Rounded 26">
            <a:extLst>
              <a:ext uri="{FF2B5EF4-FFF2-40B4-BE49-F238E27FC236}">
                <a16:creationId xmlns:a16="http://schemas.microsoft.com/office/drawing/2014/main" id="{71536E30-7101-4A4C-9AE1-F8546E95DE2C}"/>
              </a:ext>
            </a:extLst>
          </p:cNvPr>
          <p:cNvSpPr/>
          <p:nvPr/>
        </p:nvSpPr>
        <p:spPr>
          <a:xfrm>
            <a:off x="5458793" y="1248172"/>
            <a:ext cx="3205726" cy="1185529"/>
          </a:xfrm>
          <a:prstGeom prst="wedgeRoundRectCallout">
            <a:avLst>
              <a:gd name="adj1" fmla="val 43695"/>
              <a:gd name="adj2" fmla="val 73424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1600" b="1" dirty="0">
                <a:solidFill>
                  <a:srgbClr val="253746"/>
                </a:solidFill>
              </a:rPr>
              <a:t>Write as many </a:t>
            </a:r>
            <a:r>
              <a:rPr lang="en-GB" sz="1600" b="1" dirty="0">
                <a:solidFill>
                  <a:srgbClr val="FF0000"/>
                </a:solidFill>
              </a:rPr>
              <a:t>factors </a:t>
            </a:r>
            <a:r>
              <a:rPr lang="en-GB" sz="1600" b="1" dirty="0">
                <a:solidFill>
                  <a:srgbClr val="253746"/>
                </a:solidFill>
              </a:rPr>
              <a:t>as you can for each of these numbers.</a:t>
            </a:r>
            <a:br>
              <a:rPr lang="en-GB" sz="1600" b="1" dirty="0">
                <a:solidFill>
                  <a:srgbClr val="253746"/>
                </a:solidFill>
              </a:rPr>
            </a:br>
            <a:r>
              <a:rPr lang="en-GB" sz="1600" b="1" dirty="0">
                <a:solidFill>
                  <a:srgbClr val="253746"/>
                </a:solidFill>
              </a:rPr>
              <a:t>It might help to think about them in pairs…</a:t>
            </a: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34119CCE-65E4-4012-82BC-0BCFC4D58B37}"/>
              </a:ext>
            </a:extLst>
          </p:cNvPr>
          <p:cNvSpPr/>
          <p:nvPr/>
        </p:nvSpPr>
        <p:spPr>
          <a:xfrm>
            <a:off x="5775658" y="4394376"/>
            <a:ext cx="2571995" cy="964433"/>
          </a:xfrm>
          <a:prstGeom prst="wedgeRoundRectCallout">
            <a:avLst>
              <a:gd name="adj1" fmla="val 2756"/>
              <a:gd name="adj2" fmla="val 20622"/>
              <a:gd name="adj3" fmla="val 16667"/>
            </a:avLst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b="1" dirty="0">
                <a:solidFill>
                  <a:srgbClr val="253746"/>
                </a:solidFill>
              </a:rPr>
              <a:t>13 is a </a:t>
            </a:r>
            <a:r>
              <a:rPr lang="en-GB" b="1" dirty="0">
                <a:solidFill>
                  <a:srgbClr val="C00000"/>
                </a:solidFill>
              </a:rPr>
              <a:t>prime number </a:t>
            </a:r>
            <a:r>
              <a:rPr lang="en-GB" b="1" dirty="0">
                <a:solidFill>
                  <a:srgbClr val="253746"/>
                </a:solidFill>
              </a:rPr>
              <a:t>as it only has 2 factors:</a:t>
            </a:r>
            <a:br>
              <a:rPr lang="en-GB" b="1" dirty="0">
                <a:solidFill>
                  <a:srgbClr val="253746"/>
                </a:solidFill>
              </a:rPr>
            </a:br>
            <a:r>
              <a:rPr lang="en-GB" b="1" dirty="0">
                <a:solidFill>
                  <a:srgbClr val="253746"/>
                </a:solidFill>
              </a:rPr>
              <a:t> itself and 1.</a:t>
            </a:r>
            <a:endParaRPr kumimoji="0" lang="en-GB" b="1" i="1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09C0AE3A-CBA7-419A-9216-F9F8EB0592DC}"/>
              </a:ext>
            </a:extLst>
          </p:cNvPr>
          <p:cNvSpPr/>
          <p:nvPr/>
        </p:nvSpPr>
        <p:spPr>
          <a:xfrm>
            <a:off x="3173334" y="1164295"/>
            <a:ext cx="1925587" cy="695628"/>
          </a:xfrm>
          <a:prstGeom prst="wedgeRoundRectCallout">
            <a:avLst>
              <a:gd name="adj1" fmla="val -67540"/>
              <a:gd name="adj2" fmla="val -32795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253746"/>
                </a:solidFill>
              </a:rPr>
              <a:t>1 and 12, 2 and 6,  3 and 4.</a:t>
            </a:r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F602E5DE-6926-404B-9829-537E47027960}"/>
              </a:ext>
            </a:extLst>
          </p:cNvPr>
          <p:cNvSpPr/>
          <p:nvPr/>
        </p:nvSpPr>
        <p:spPr>
          <a:xfrm>
            <a:off x="3173333" y="2837044"/>
            <a:ext cx="1925587" cy="695628"/>
          </a:xfrm>
          <a:prstGeom prst="wedgeRoundRectCallout">
            <a:avLst>
              <a:gd name="adj1" fmla="val -67540"/>
              <a:gd name="adj2" fmla="val -32795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253746"/>
                </a:solidFill>
              </a:rPr>
              <a:t>1 and 20, 2 and 10,</a:t>
            </a:r>
            <a:br>
              <a:rPr lang="en-GB" sz="1600" b="1" dirty="0">
                <a:solidFill>
                  <a:srgbClr val="253746"/>
                </a:solidFill>
              </a:rPr>
            </a:br>
            <a:r>
              <a:rPr lang="en-GB" sz="1600" b="1" dirty="0">
                <a:solidFill>
                  <a:srgbClr val="253746"/>
                </a:solidFill>
              </a:rPr>
              <a:t>4 and 5.</a:t>
            </a:r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E6B63C7E-2863-4103-87B5-E12A425BF326}"/>
              </a:ext>
            </a:extLst>
          </p:cNvPr>
          <p:cNvSpPr/>
          <p:nvPr/>
        </p:nvSpPr>
        <p:spPr>
          <a:xfrm>
            <a:off x="3173333" y="4528779"/>
            <a:ext cx="1522492" cy="695628"/>
          </a:xfrm>
          <a:prstGeom prst="wedgeRoundRectCallout">
            <a:avLst>
              <a:gd name="adj1" fmla="val -67540"/>
              <a:gd name="adj2" fmla="val -32795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253746"/>
                </a:solidFill>
              </a:rPr>
              <a:t>1 and 13.</a:t>
            </a: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D575088D-7AA1-4372-8E8F-A86495E2C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024" y="752817"/>
            <a:ext cx="623389" cy="62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881DB0A5-0F76-FB40-B562-622056301F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663150" y="546962"/>
            <a:ext cx="812800" cy="812800"/>
          </a:xfrm>
          <a:prstGeom prst="rect">
            <a:avLst/>
          </a:prstGeom>
        </p:spPr>
      </p:pic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080521C6-668A-5245-9DCF-44F3AAC938A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629696" y="1512109"/>
            <a:ext cx="812800" cy="812800"/>
          </a:xfrm>
          <a:prstGeom prst="rect">
            <a:avLst/>
          </a:prstGeom>
        </p:spPr>
      </p:pic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4A5DBBEF-F82D-C340-9DFF-279A4DEF68A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395522" y="2455330"/>
            <a:ext cx="812800" cy="812800"/>
          </a:xfrm>
          <a:prstGeom prst="rect">
            <a:avLst/>
          </a:prstGeom>
        </p:spPr>
      </p:pic>
      <p:pic>
        <p:nvPicPr>
          <p:cNvPr id="7" name="Online Media 6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03483885-4F99-DF4F-9364-2FF805D1DE0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398106" y="338997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67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9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6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631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068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Custom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A7600"/>
      </a:hlink>
      <a:folHlink>
        <a:srgbClr val="EA76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2068</TotalTime>
  <Words>250</Words>
  <Application>Microsoft Office PowerPoint</Application>
  <PresentationFormat>On-screen Show (4:3)</PresentationFormat>
  <Paragraphs>37</Paragraphs>
  <Slides>3</Slides>
  <Notes>2</Notes>
  <HiddenSlides>0</HiddenSlides>
  <MMClips>14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1_Office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PC</dc:creator>
  <cp:lastModifiedBy>Nick Barwick</cp:lastModifiedBy>
  <cp:revision>194</cp:revision>
  <cp:lastPrinted>2019-03-29T12:30:53Z</cp:lastPrinted>
  <dcterms:created xsi:type="dcterms:W3CDTF">2018-09-13T11:08:58Z</dcterms:created>
  <dcterms:modified xsi:type="dcterms:W3CDTF">2020-05-28T07:18:32Z</dcterms:modified>
</cp:coreProperties>
</file>