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4" r:id="rId2"/>
    <p:sldId id="277" r:id="rId3"/>
    <p:sldId id="329" r:id="rId4"/>
    <p:sldId id="330" r:id="rId5"/>
    <p:sldId id="331" r:id="rId6"/>
    <p:sldId id="327" r:id="rId7"/>
    <p:sldId id="257" r:id="rId8"/>
    <p:sldId id="296"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1088" y="-3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presProps" Target="presProps.xml"/><Relationship Id="rId12" Type="http://schemas.openxmlformats.org/officeDocument/2006/relationships/viewProps" Target="viewProps.xml"/><Relationship Id="rId13" Type="http://schemas.openxmlformats.org/officeDocument/2006/relationships/theme" Target="theme/theme1.xml"/><Relationship Id="rId14"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printerSettings" Target="printerSettings/printerSettings1.bin"/></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F008ECD9-D92E-472B-9E86-6D3173AB5A53}" type="datetimeFigureOut">
              <a:rPr lang="en-GB" smtClean="0"/>
              <a:t>15/04/20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B1E4501-788A-4807-8B20-A0EC60C68F8F}" type="slidenum">
              <a:rPr lang="en-GB" smtClean="0"/>
              <a:t>‹#›</a:t>
            </a:fld>
            <a:endParaRPr lang="en-GB"/>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008ECD9-D92E-472B-9E86-6D3173AB5A53}" type="datetimeFigureOut">
              <a:rPr lang="en-GB" smtClean="0"/>
              <a:t>15/04/20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B1E4501-788A-4807-8B20-A0EC60C68F8F}"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008ECD9-D92E-472B-9E86-6D3173AB5A53}" type="datetimeFigureOut">
              <a:rPr lang="en-GB" smtClean="0"/>
              <a:t>15/04/20</a:t>
            </a:fld>
            <a:endParaRPr lang="en-GB"/>
          </a:p>
        </p:txBody>
      </p:sp>
      <p:sp>
        <p:nvSpPr>
          <p:cNvPr id="5" name="Footer Placeholder 4"/>
          <p:cNvSpPr>
            <a:spLocks noGrp="1"/>
          </p:cNvSpPr>
          <p:nvPr>
            <p:ph type="ftr" sz="quarter" idx="11"/>
          </p:nvPr>
        </p:nvSpPr>
        <p:spPr>
          <a:xfrm>
            <a:off x="2640597" y="6377459"/>
            <a:ext cx="3836404" cy="365125"/>
          </a:xfrm>
        </p:spPr>
        <p:txBody>
          <a:bodyPr/>
          <a:lstStyle/>
          <a:p>
            <a:endParaRPr lang="en-GB"/>
          </a:p>
        </p:txBody>
      </p:sp>
      <p:sp>
        <p:nvSpPr>
          <p:cNvPr id="6" name="Slide Number Placeholder 5"/>
          <p:cNvSpPr>
            <a:spLocks noGrp="1"/>
          </p:cNvSpPr>
          <p:nvPr>
            <p:ph type="sldNum" sz="quarter" idx="12"/>
          </p:nvPr>
        </p:nvSpPr>
        <p:spPr/>
        <p:txBody>
          <a:bodyPr/>
          <a:lstStyle/>
          <a:p>
            <a:fld id="{AB1E4501-788A-4807-8B20-A0EC60C68F8F}"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008ECD9-D92E-472B-9E86-6D3173AB5A53}" type="datetimeFigureOut">
              <a:rPr lang="en-GB" smtClean="0"/>
              <a:t>15/04/20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B1E4501-788A-4807-8B20-A0EC60C68F8F}"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F008ECD9-D92E-472B-9E86-6D3173AB5A53}" type="datetimeFigureOut">
              <a:rPr lang="en-GB" smtClean="0"/>
              <a:t>15/04/20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B1E4501-788A-4807-8B20-A0EC60C68F8F}" type="slidenum">
              <a:rPr lang="en-GB" smtClean="0"/>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008ECD9-D92E-472B-9E86-6D3173AB5A53}" type="datetimeFigureOut">
              <a:rPr lang="en-GB" smtClean="0"/>
              <a:t>15/04/20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B1E4501-788A-4807-8B20-A0EC60C68F8F}"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008ECD9-D92E-472B-9E86-6D3173AB5A53}" type="datetimeFigureOut">
              <a:rPr lang="en-GB" smtClean="0"/>
              <a:t>15/04/20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B1E4501-788A-4807-8B20-A0EC60C68F8F}"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F008ECD9-D92E-472B-9E86-6D3173AB5A53}" type="datetimeFigureOut">
              <a:rPr lang="en-GB" smtClean="0"/>
              <a:t>15/04/20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B1E4501-788A-4807-8B20-A0EC60C68F8F}"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08ECD9-D92E-472B-9E86-6D3173AB5A53}" type="datetimeFigureOut">
              <a:rPr lang="en-GB" smtClean="0"/>
              <a:t>15/04/20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B1E4501-788A-4807-8B20-A0EC60C68F8F}"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F008ECD9-D92E-472B-9E86-6D3173AB5A53}" type="datetimeFigureOut">
              <a:rPr lang="en-GB" smtClean="0"/>
              <a:t>15/04/20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B1E4501-788A-4807-8B20-A0EC60C68F8F}" type="slidenum">
              <a:rPr lang="en-GB" smtClean="0"/>
              <a:t>‹#›</a:t>
            </a:fld>
            <a:endParaRPr lang="en-GB"/>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F008ECD9-D92E-472B-9E86-6D3173AB5A53}" type="datetimeFigureOut">
              <a:rPr lang="en-GB" smtClean="0"/>
              <a:t>15/04/20</a:t>
            </a:fld>
            <a:endParaRPr lang="en-GB"/>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GB"/>
          </a:p>
        </p:txBody>
      </p:sp>
      <p:sp>
        <p:nvSpPr>
          <p:cNvPr id="7" name="Slide Number Placeholder 6"/>
          <p:cNvSpPr>
            <a:spLocks noGrp="1"/>
          </p:cNvSpPr>
          <p:nvPr>
            <p:ph type="sldNum" sz="quarter" idx="12"/>
          </p:nvPr>
        </p:nvSpPr>
        <p:spPr>
          <a:xfrm>
            <a:off x="8339328" y="1170432"/>
            <a:ext cx="733864" cy="201168"/>
          </a:xfrm>
        </p:spPr>
        <p:txBody>
          <a:bodyPr/>
          <a:lstStyle/>
          <a:p>
            <a:fld id="{AB1E4501-788A-4807-8B20-A0EC60C68F8F}" type="slidenum">
              <a:rPr lang="en-GB" smtClean="0"/>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F008ECD9-D92E-472B-9E86-6D3173AB5A53}" type="datetimeFigureOut">
              <a:rPr lang="en-GB" smtClean="0"/>
              <a:t>15/04/20</a:t>
            </a:fld>
            <a:endParaRPr lang="en-GB"/>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GB"/>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AB1E4501-788A-4807-8B20-A0EC60C68F8F}"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png"/><Relationship Id="rId3"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47251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0" y="4725144"/>
            <a:ext cx="9143999" cy="2154436"/>
          </a:xfrm>
          <a:prstGeom prst="rect">
            <a:avLst/>
          </a:prstGeom>
          <a:solidFill>
            <a:schemeClr val="tx1"/>
          </a:solidFill>
        </p:spPr>
        <p:txBody>
          <a:bodyPr wrap="square" rtlCol="0">
            <a:spAutoFit/>
          </a:bodyPr>
          <a:lstStyle/>
          <a:p>
            <a:pPr algn="ctr"/>
            <a:r>
              <a:rPr lang="en-GB" sz="5400" b="1" i="1" dirty="0" smtClean="0">
                <a:solidFill>
                  <a:srgbClr val="FFC000"/>
                </a:solidFill>
                <a:latin typeface="Arial Narrow" panose="020B0606020202030204" pitchFamily="34" charset="0"/>
              </a:rPr>
              <a:t>The Vanishing Glass</a:t>
            </a:r>
            <a:endParaRPr lang="en-GB" sz="4000" b="1" dirty="0" smtClean="0">
              <a:solidFill>
                <a:srgbClr val="FFC000"/>
              </a:solidFill>
              <a:latin typeface="Arial Narrow" panose="020B0606020202030204" pitchFamily="34" charset="0"/>
            </a:endParaRPr>
          </a:p>
          <a:p>
            <a:endParaRPr lang="en-GB" sz="4000" b="1" dirty="0" smtClean="0">
              <a:solidFill>
                <a:srgbClr val="FFC000"/>
              </a:solidFill>
              <a:latin typeface="Arial Narrow" panose="020B0606020202030204" pitchFamily="34" charset="0"/>
            </a:endParaRPr>
          </a:p>
          <a:p>
            <a:endParaRPr lang="en-GB" sz="4000" b="1" dirty="0" smtClean="0">
              <a:solidFill>
                <a:srgbClr val="FFC000"/>
              </a:solidFill>
              <a:latin typeface="Arial Narrow" panose="020B0606020202030204" pitchFamily="34" charset="0"/>
            </a:endParaRPr>
          </a:p>
        </p:txBody>
      </p:sp>
    </p:spTree>
    <p:extLst>
      <p:ext uri="{BB962C8B-B14F-4D97-AF65-F5344CB8AC3E}">
        <p14:creationId xmlns:p14="http://schemas.microsoft.com/office/powerpoint/2010/main" val="735996699"/>
      </p:ext>
    </p:extLst>
  </p:cSld>
  <p:clrMapOvr>
    <a:masterClrMapping/>
  </p:clrMapOvr>
  <p:transition xmlns:p14="http://schemas.microsoft.com/office/powerpoint/2010/main" spd="slow">
    <p:pull/>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b="1" dirty="0" smtClean="0"/>
              <a:t>Learning Objectives</a:t>
            </a:r>
            <a:endParaRPr lang="en-GB" b="1" dirty="0"/>
          </a:p>
        </p:txBody>
      </p:sp>
      <p:sp>
        <p:nvSpPr>
          <p:cNvPr id="5" name="Content Placeholder 4"/>
          <p:cNvSpPr>
            <a:spLocks noGrp="1"/>
          </p:cNvSpPr>
          <p:nvPr>
            <p:ph sz="half" idx="1"/>
          </p:nvPr>
        </p:nvSpPr>
        <p:spPr>
          <a:xfrm>
            <a:off x="251519" y="1556792"/>
            <a:ext cx="5096335" cy="4525963"/>
          </a:xfrm>
        </p:spPr>
        <p:txBody>
          <a:bodyPr>
            <a:normAutofit/>
          </a:bodyPr>
          <a:lstStyle/>
          <a:p>
            <a:pPr marL="0" indent="0">
              <a:buNone/>
            </a:pPr>
            <a:r>
              <a:rPr lang="en-GB" sz="2600" i="1" dirty="0" smtClean="0"/>
              <a:t>By the end of the lesson you will…</a:t>
            </a:r>
          </a:p>
          <a:p>
            <a:pPr marL="0" indent="0">
              <a:buNone/>
            </a:pPr>
            <a:endParaRPr lang="en-GB" sz="2600" i="1" dirty="0"/>
          </a:p>
          <a:p>
            <a:pPr>
              <a:buFont typeface="Wingdings" panose="05000000000000000000" pitchFamily="2" charset="2"/>
              <a:buChar char="ü"/>
            </a:pPr>
            <a:r>
              <a:rPr lang="en-GB" sz="2600" dirty="0" smtClean="0"/>
              <a:t>Be able to select and retrieve information from the novel</a:t>
            </a:r>
          </a:p>
          <a:p>
            <a:pPr>
              <a:buFont typeface="Wingdings" panose="05000000000000000000" pitchFamily="2" charset="2"/>
              <a:buChar char="ü"/>
            </a:pPr>
            <a:endParaRPr lang="en-GB" sz="2600" dirty="0" smtClean="0"/>
          </a:p>
          <a:p>
            <a:pPr>
              <a:buFont typeface="Wingdings" panose="05000000000000000000" pitchFamily="2" charset="2"/>
              <a:buChar char="ü"/>
            </a:pPr>
            <a:r>
              <a:rPr lang="en-GB" sz="2400" dirty="0"/>
              <a:t>Be able to produce a letter that uses the appropriate structure and language</a:t>
            </a:r>
          </a:p>
          <a:p>
            <a:pPr>
              <a:buFont typeface="Wingdings" panose="05000000000000000000" pitchFamily="2" charset="2"/>
              <a:buChar char="ü"/>
            </a:pPr>
            <a:endParaRPr lang="en-GB" sz="2600" dirty="0"/>
          </a:p>
          <a:p>
            <a:pPr>
              <a:buFont typeface="Wingdings" panose="05000000000000000000" pitchFamily="2" charset="2"/>
              <a:buChar char="ü"/>
            </a:pPr>
            <a:endParaRPr lang="en-GB" sz="2600" dirty="0" smtClean="0"/>
          </a:p>
          <a:p>
            <a:pPr>
              <a:buFont typeface="Wingdings" panose="05000000000000000000" pitchFamily="2" charset="2"/>
              <a:buChar char="ü"/>
            </a:pPr>
            <a:endParaRPr lang="en-GB" sz="2600" dirty="0" smtClean="0"/>
          </a:p>
        </p:txBody>
      </p:sp>
      <p:pic>
        <p:nvPicPr>
          <p:cNvPr id="21506"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508104" y="1844824"/>
            <a:ext cx="3151905" cy="3956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09753417"/>
      </p:ext>
    </p:extLst>
  </p:cSld>
  <p:clrMapOvr>
    <a:masterClrMapping/>
  </p:clrMapOvr>
  <p:transition xmlns:p14="http://schemas.microsoft.com/office/powerpoint/2010/main" spd="slow">
    <p:pull/>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Gorgeous Grammar</a:t>
            </a:r>
            <a:endParaRPr lang="en-US" dirty="0"/>
          </a:p>
        </p:txBody>
      </p:sp>
      <p:pic>
        <p:nvPicPr>
          <p:cNvPr id="9" name="Content Placeholder 8"/>
          <p:cNvPicPr>
            <a:picLocks noGrp="1" noChangeAspect="1"/>
          </p:cNvPicPr>
          <p:nvPr>
            <p:ph idx="1"/>
          </p:nvPr>
        </p:nvPicPr>
        <p:blipFill>
          <a:blip r:embed="rId2"/>
          <a:srcRect l="3192" r="3192"/>
          <a:stretch>
            <a:fillRect/>
          </a:stretch>
        </p:blipFill>
        <p:spPr/>
      </p:pic>
    </p:spTree>
    <p:extLst>
      <p:ext uri="{BB962C8B-B14F-4D97-AF65-F5344CB8AC3E}">
        <p14:creationId xmlns:p14="http://schemas.microsoft.com/office/powerpoint/2010/main" val="25826687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Relative Clause</a:t>
            </a:r>
            <a:endParaRPr lang="en-US" dirty="0"/>
          </a:p>
        </p:txBody>
      </p:sp>
      <p:pic>
        <p:nvPicPr>
          <p:cNvPr id="5" name="Content Placeholder 4"/>
          <p:cNvPicPr>
            <a:picLocks noGrp="1" noChangeAspect="1"/>
          </p:cNvPicPr>
          <p:nvPr>
            <p:ph idx="1"/>
          </p:nvPr>
        </p:nvPicPr>
        <p:blipFill>
          <a:blip r:embed="rId2"/>
          <a:srcRect l="1980" r="1980"/>
          <a:stretch>
            <a:fillRect/>
          </a:stretch>
        </p:blipFill>
        <p:spPr>
          <a:xfrm>
            <a:off x="467544" y="1772816"/>
            <a:ext cx="8229600" cy="4625609"/>
          </a:xfrm>
        </p:spPr>
      </p:pic>
      <p:sp>
        <p:nvSpPr>
          <p:cNvPr id="6" name="TextBox 5"/>
          <p:cNvSpPr txBox="1"/>
          <p:nvPr/>
        </p:nvSpPr>
        <p:spPr>
          <a:xfrm>
            <a:off x="4860032" y="1916832"/>
            <a:ext cx="3672408" cy="1200329"/>
          </a:xfrm>
          <a:prstGeom prst="rect">
            <a:avLst/>
          </a:prstGeom>
          <a:noFill/>
        </p:spPr>
        <p:txBody>
          <a:bodyPr wrap="square" rtlCol="0">
            <a:spAutoFit/>
          </a:bodyPr>
          <a:lstStyle/>
          <a:p>
            <a:r>
              <a:rPr lang="en-US" dirty="0" smtClean="0">
                <a:solidFill>
                  <a:srgbClr val="0000FF"/>
                </a:solidFill>
                <a:latin typeface="Comic Sans MS"/>
                <a:cs typeface="Comic Sans MS"/>
              </a:rPr>
              <a:t>Find the relative pronoun then look for the clause </a:t>
            </a:r>
            <a:r>
              <a:rPr lang="mr-IN" dirty="0" smtClean="0">
                <a:solidFill>
                  <a:srgbClr val="0000FF"/>
                </a:solidFill>
                <a:latin typeface="Comic Sans MS"/>
                <a:cs typeface="Comic Sans MS"/>
              </a:rPr>
              <a:t>–</a:t>
            </a:r>
            <a:r>
              <a:rPr lang="en-US" dirty="0" smtClean="0">
                <a:solidFill>
                  <a:srgbClr val="0000FF"/>
                </a:solidFill>
                <a:latin typeface="Comic Sans MS"/>
                <a:cs typeface="Comic Sans MS"/>
              </a:rPr>
              <a:t> remember the clause follows the pronoun and has a verb in it.</a:t>
            </a:r>
            <a:endParaRPr lang="en-US" dirty="0">
              <a:solidFill>
                <a:srgbClr val="0000FF"/>
              </a:solidFill>
              <a:latin typeface="Comic Sans MS"/>
              <a:cs typeface="Comic Sans MS"/>
            </a:endParaRPr>
          </a:p>
        </p:txBody>
      </p:sp>
      <p:sp>
        <p:nvSpPr>
          <p:cNvPr id="7" name="TextBox 6"/>
          <p:cNvSpPr txBox="1"/>
          <p:nvPr/>
        </p:nvSpPr>
        <p:spPr>
          <a:xfrm>
            <a:off x="3995936" y="4941168"/>
            <a:ext cx="4392488" cy="1323439"/>
          </a:xfrm>
          <a:prstGeom prst="rect">
            <a:avLst/>
          </a:prstGeom>
          <a:noFill/>
        </p:spPr>
        <p:txBody>
          <a:bodyPr wrap="square" rtlCol="0">
            <a:spAutoFit/>
          </a:bodyPr>
          <a:lstStyle/>
          <a:p>
            <a:r>
              <a:rPr lang="en-US" sz="1600" dirty="0" smtClean="0">
                <a:solidFill>
                  <a:srgbClr val="0000FF"/>
                </a:solidFill>
                <a:latin typeface="Comic Sans MS"/>
                <a:cs typeface="Comic Sans MS"/>
              </a:rPr>
              <a:t>Example:</a:t>
            </a:r>
          </a:p>
          <a:p>
            <a:r>
              <a:rPr lang="en-US" sz="1600" dirty="0" smtClean="0">
                <a:solidFill>
                  <a:srgbClr val="0000FF"/>
                </a:solidFill>
                <a:latin typeface="Comic Sans MS"/>
                <a:cs typeface="Comic Sans MS"/>
              </a:rPr>
              <a:t>Broomsticks, </a:t>
            </a:r>
            <a:r>
              <a:rPr lang="en-US" sz="1600" u="sng" dirty="0" smtClean="0">
                <a:solidFill>
                  <a:srgbClr val="0000FF"/>
                </a:solidFill>
                <a:latin typeface="Comic Sans MS"/>
                <a:cs typeface="Comic Sans MS"/>
              </a:rPr>
              <a:t>that were bought from the shop,</a:t>
            </a:r>
            <a:r>
              <a:rPr lang="en-US" sz="1600" dirty="0" smtClean="0">
                <a:solidFill>
                  <a:srgbClr val="0000FF"/>
                </a:solidFill>
                <a:latin typeface="Comic Sans MS"/>
                <a:cs typeface="Comic Sans MS"/>
              </a:rPr>
              <a:t> were magical and actually flew.</a:t>
            </a:r>
          </a:p>
          <a:p>
            <a:r>
              <a:rPr lang="en-US" sz="1600" dirty="0" smtClean="0">
                <a:solidFill>
                  <a:srgbClr val="0000FF"/>
                </a:solidFill>
                <a:latin typeface="Comic Sans MS"/>
                <a:cs typeface="Comic Sans MS"/>
              </a:rPr>
              <a:t>The relative clause is underlined. Were and bought are the verbs in the clause.</a:t>
            </a:r>
            <a:endParaRPr lang="en-US" sz="1600" dirty="0">
              <a:solidFill>
                <a:srgbClr val="0000FF"/>
              </a:solidFill>
              <a:latin typeface="Comic Sans MS"/>
              <a:cs typeface="Comic Sans MS"/>
            </a:endParaRPr>
          </a:p>
        </p:txBody>
      </p:sp>
    </p:spTree>
    <p:extLst>
      <p:ext uri="{BB962C8B-B14F-4D97-AF65-F5344CB8AC3E}">
        <p14:creationId xmlns:p14="http://schemas.microsoft.com/office/powerpoint/2010/main" val="18880210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Definitions </a:t>
            </a:r>
            <a:r>
              <a:rPr lang="mr-IN" dirty="0" smtClean="0"/>
              <a:t>–</a:t>
            </a:r>
            <a:r>
              <a:rPr lang="en-US" dirty="0" smtClean="0"/>
              <a:t> What do they mean?</a:t>
            </a:r>
            <a:endParaRPr lang="en-US" dirty="0"/>
          </a:p>
        </p:txBody>
      </p:sp>
      <p:sp>
        <p:nvSpPr>
          <p:cNvPr id="3" name="Content Placeholder 2"/>
          <p:cNvSpPr>
            <a:spLocks noGrp="1"/>
          </p:cNvSpPr>
          <p:nvPr>
            <p:ph idx="1"/>
          </p:nvPr>
        </p:nvSpPr>
        <p:spPr/>
        <p:txBody>
          <a:bodyPr/>
          <a:lstStyle/>
          <a:p>
            <a:r>
              <a:rPr lang="en-US" dirty="0" smtClean="0"/>
              <a:t>Here are four words from chapter two. Find them in the book and read the sentence they appear in. Define each one and create two of your own sentences to show your understanding of </a:t>
            </a:r>
            <a:r>
              <a:rPr lang="en-US" smtClean="0"/>
              <a:t>each word.</a:t>
            </a:r>
            <a:endParaRPr lang="en-US" dirty="0" smtClean="0"/>
          </a:p>
          <a:p>
            <a:r>
              <a:rPr lang="en-US" dirty="0" smtClean="0"/>
              <a:t>1. rapped </a:t>
            </a:r>
            <a:r>
              <a:rPr lang="mr-IN" dirty="0" smtClean="0"/>
              <a:t>–</a:t>
            </a:r>
            <a:r>
              <a:rPr lang="en-US" dirty="0" smtClean="0"/>
              <a:t> appears on page 20</a:t>
            </a:r>
          </a:p>
          <a:p>
            <a:r>
              <a:rPr lang="en-US" dirty="0" smtClean="0"/>
              <a:t>2. frantically </a:t>
            </a:r>
            <a:r>
              <a:rPr lang="mr-IN" dirty="0" smtClean="0"/>
              <a:t>–</a:t>
            </a:r>
            <a:r>
              <a:rPr lang="en-US" dirty="0" smtClean="0"/>
              <a:t> appears on page 25</a:t>
            </a:r>
          </a:p>
          <a:p>
            <a:r>
              <a:rPr lang="en-US" dirty="0" smtClean="0"/>
              <a:t>3. vigorously </a:t>
            </a:r>
            <a:r>
              <a:rPr lang="mr-IN" dirty="0" smtClean="0"/>
              <a:t>–</a:t>
            </a:r>
            <a:r>
              <a:rPr lang="en-US" dirty="0" smtClean="0"/>
              <a:t> appears on </a:t>
            </a:r>
            <a:r>
              <a:rPr lang="en-US" dirty="0" err="1" smtClean="0"/>
              <a:t>pg</a:t>
            </a:r>
            <a:r>
              <a:rPr lang="en-US" dirty="0" smtClean="0"/>
              <a:t> 29</a:t>
            </a:r>
          </a:p>
          <a:p>
            <a:r>
              <a:rPr lang="en-US" dirty="0" smtClean="0"/>
              <a:t>4. hoodlum </a:t>
            </a:r>
            <a:r>
              <a:rPr lang="mr-IN" dirty="0" smtClean="0"/>
              <a:t>–</a:t>
            </a:r>
            <a:r>
              <a:rPr lang="en-US" dirty="0" smtClean="0"/>
              <a:t> appears on </a:t>
            </a:r>
            <a:r>
              <a:rPr lang="en-US" dirty="0" err="1" smtClean="0"/>
              <a:t>pg</a:t>
            </a:r>
            <a:r>
              <a:rPr lang="en-US" dirty="0" smtClean="0"/>
              <a:t> 27</a:t>
            </a:r>
            <a:endParaRPr lang="en-US" dirty="0"/>
          </a:p>
        </p:txBody>
      </p:sp>
    </p:spTree>
    <p:extLst>
      <p:ext uri="{BB962C8B-B14F-4D97-AF65-F5344CB8AC3E}">
        <p14:creationId xmlns:p14="http://schemas.microsoft.com/office/powerpoint/2010/main" val="40772543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Questions</a:t>
            </a:r>
            <a:endParaRPr lang="en-GB" dirty="0"/>
          </a:p>
        </p:txBody>
      </p:sp>
      <p:sp>
        <p:nvSpPr>
          <p:cNvPr id="6" name="Content Placeholder 5"/>
          <p:cNvSpPr>
            <a:spLocks noGrp="1"/>
          </p:cNvSpPr>
          <p:nvPr>
            <p:ph idx="1"/>
          </p:nvPr>
        </p:nvSpPr>
        <p:spPr>
          <a:xfrm>
            <a:off x="107504" y="1628800"/>
            <a:ext cx="8928992" cy="4896543"/>
          </a:xfrm>
        </p:spPr>
        <p:txBody>
          <a:bodyPr>
            <a:normAutofit/>
          </a:bodyPr>
          <a:lstStyle/>
          <a:p>
            <a:pPr marL="118872" indent="0">
              <a:buNone/>
            </a:pPr>
            <a:r>
              <a:rPr lang="en-GB" sz="1800" dirty="0" smtClean="0">
                <a:latin typeface="Comic Sans MS"/>
                <a:cs typeface="Comic Sans MS"/>
              </a:rPr>
              <a:t>Reflect on chapter 2. Answer the following questions in your book in full sentences:</a:t>
            </a:r>
          </a:p>
          <a:p>
            <a:pPr marL="118872" indent="0">
              <a:buNone/>
            </a:pPr>
            <a:endParaRPr lang="en-GB" sz="1800" dirty="0">
              <a:latin typeface="Comic Sans MS"/>
              <a:cs typeface="Comic Sans MS"/>
            </a:endParaRPr>
          </a:p>
          <a:p>
            <a:pPr marL="576072" indent="-457200">
              <a:buFont typeface="+mj-lt"/>
              <a:buAutoNum type="arabicPeriod"/>
            </a:pPr>
            <a:r>
              <a:rPr lang="en-GB" sz="1800" dirty="0" smtClean="0">
                <a:latin typeface="Comic Sans MS"/>
                <a:cs typeface="Comic Sans MS"/>
              </a:rPr>
              <a:t>What does Harry dream about before he is woken up? (page 19)</a:t>
            </a:r>
          </a:p>
          <a:p>
            <a:pPr marL="576072" indent="-457200">
              <a:buFont typeface="+mj-lt"/>
              <a:buAutoNum type="arabicPeriod"/>
            </a:pPr>
            <a:r>
              <a:rPr lang="en-GB" sz="1800" dirty="0" smtClean="0">
                <a:latin typeface="Comic Sans MS"/>
                <a:cs typeface="Comic Sans MS"/>
              </a:rPr>
              <a:t>What does Harry like about his appearance and why? (page 20)</a:t>
            </a:r>
          </a:p>
          <a:p>
            <a:pPr marL="576072" indent="-457200">
              <a:buFont typeface="+mj-lt"/>
              <a:buAutoNum type="arabicPeriod"/>
            </a:pPr>
            <a:r>
              <a:rPr lang="en-GB" sz="1800" dirty="0" smtClean="0">
                <a:latin typeface="Comic Sans MS"/>
                <a:cs typeface="Comic Sans MS"/>
              </a:rPr>
              <a:t>List the presents Dudley has opened. (page 21)</a:t>
            </a:r>
          </a:p>
          <a:p>
            <a:pPr marL="576072" indent="-457200">
              <a:buFont typeface="+mj-lt"/>
              <a:buAutoNum type="arabicPeriod"/>
            </a:pPr>
            <a:r>
              <a:rPr lang="en-GB" sz="1800" dirty="0" smtClean="0">
                <a:latin typeface="Comic Sans MS"/>
                <a:cs typeface="Comic Sans MS"/>
              </a:rPr>
              <a:t>Why does Dudley cry? Is he really upset? Explain your answer (</a:t>
            </a:r>
            <a:r>
              <a:rPr lang="en-GB" sz="1800" dirty="0" err="1" smtClean="0">
                <a:latin typeface="Comic Sans MS"/>
                <a:cs typeface="Comic Sans MS"/>
              </a:rPr>
              <a:t>pg</a:t>
            </a:r>
            <a:r>
              <a:rPr lang="en-GB" sz="1800" dirty="0" smtClean="0">
                <a:latin typeface="Comic Sans MS"/>
                <a:cs typeface="Comic Sans MS"/>
              </a:rPr>
              <a:t> 22)</a:t>
            </a:r>
          </a:p>
          <a:p>
            <a:pPr marL="576072" indent="-457200">
              <a:buFont typeface="+mj-lt"/>
              <a:buAutoNum type="arabicPeriod"/>
            </a:pPr>
            <a:r>
              <a:rPr lang="en-GB" sz="1800" dirty="0" smtClean="0">
                <a:latin typeface="Comic Sans MS"/>
                <a:cs typeface="Comic Sans MS"/>
              </a:rPr>
              <a:t>What is the magical event mentioned including school? (page 23)</a:t>
            </a:r>
          </a:p>
          <a:p>
            <a:pPr marL="576072" indent="-457200">
              <a:buFont typeface="+mj-lt"/>
              <a:buAutoNum type="arabicPeriod"/>
            </a:pPr>
            <a:r>
              <a:rPr lang="en-GB" sz="1800" dirty="0" smtClean="0">
                <a:latin typeface="Comic Sans MS"/>
                <a:cs typeface="Comic Sans MS"/>
              </a:rPr>
              <a:t>What type of ice cream does Harry receive? Why? (page 24)</a:t>
            </a:r>
          </a:p>
          <a:p>
            <a:pPr marL="576072" indent="-457200">
              <a:buFont typeface="+mj-lt"/>
              <a:buAutoNum type="arabicPeriod"/>
            </a:pPr>
            <a:r>
              <a:rPr lang="en-GB" sz="1800" dirty="0" smtClean="0">
                <a:latin typeface="Comic Sans MS"/>
                <a:cs typeface="Comic Sans MS"/>
              </a:rPr>
              <a:t>How does the snake behave towards Harry? (page 25)</a:t>
            </a:r>
          </a:p>
          <a:p>
            <a:pPr marL="576072" indent="-457200">
              <a:buFont typeface="+mj-lt"/>
              <a:buAutoNum type="arabicPeriod"/>
            </a:pPr>
            <a:r>
              <a:rPr lang="en-GB" sz="1800" dirty="0" smtClean="0">
                <a:latin typeface="Comic Sans MS"/>
                <a:cs typeface="Comic Sans MS"/>
              </a:rPr>
              <a:t>What does the snake say to Harry when it escapes? (page 26)</a:t>
            </a:r>
          </a:p>
        </p:txBody>
      </p:sp>
      <p:sp>
        <p:nvSpPr>
          <p:cNvPr id="7" name="TextBox 6"/>
          <p:cNvSpPr txBox="1"/>
          <p:nvPr/>
        </p:nvSpPr>
        <p:spPr>
          <a:xfrm>
            <a:off x="395536" y="4941168"/>
            <a:ext cx="8424936" cy="1569660"/>
          </a:xfrm>
          <a:prstGeom prst="rect">
            <a:avLst/>
          </a:prstGeom>
          <a:solidFill>
            <a:schemeClr val="accent1"/>
          </a:solidFill>
          <a:ln w="28575">
            <a:solidFill>
              <a:schemeClr val="tx1"/>
            </a:solidFill>
          </a:ln>
        </p:spPr>
        <p:txBody>
          <a:bodyPr wrap="square" rtlCol="0">
            <a:spAutoFit/>
          </a:bodyPr>
          <a:lstStyle/>
          <a:p>
            <a:r>
              <a:rPr lang="en-GB" b="1" dirty="0" smtClean="0"/>
              <a:t>Extension Task (choose one):</a:t>
            </a:r>
          </a:p>
          <a:p>
            <a:endParaRPr lang="en-GB" sz="800" b="1" dirty="0" smtClean="0"/>
          </a:p>
          <a:p>
            <a:pPr marL="342900" indent="-342900" algn="just">
              <a:buAutoNum type="arabicPeriod"/>
            </a:pPr>
            <a:r>
              <a:rPr lang="en-GB" b="1" dirty="0" smtClean="0"/>
              <a:t>Imagine and describe an event from Harry’s early life where magic happens by accident and it causes chaos for those around him.</a:t>
            </a:r>
          </a:p>
          <a:p>
            <a:pPr marL="342900" indent="-342900" algn="just">
              <a:buAutoNum type="arabicPeriod"/>
            </a:pPr>
            <a:endParaRPr lang="en-GB" sz="800" b="1" dirty="0" smtClean="0"/>
          </a:p>
          <a:p>
            <a:pPr marL="342900" indent="-342900" algn="just">
              <a:buAutoNum type="arabicPeriod"/>
            </a:pPr>
            <a:r>
              <a:rPr lang="en-GB" b="1" dirty="0" smtClean="0"/>
              <a:t>Describe the magical snake’s journey back to Brazil.</a:t>
            </a:r>
          </a:p>
          <a:p>
            <a:pPr algn="just"/>
            <a:endParaRPr lang="en-GB" sz="800" b="1" dirty="0"/>
          </a:p>
        </p:txBody>
      </p:sp>
    </p:spTree>
    <p:extLst>
      <p:ext uri="{BB962C8B-B14F-4D97-AF65-F5344CB8AC3E}">
        <p14:creationId xmlns:p14="http://schemas.microsoft.com/office/powerpoint/2010/main" val="2565906210"/>
      </p:ext>
    </p:extLst>
  </p:cSld>
  <p:clrMapOvr>
    <a:masterClrMapping/>
  </p:clrMapOvr>
  <p:transition xmlns:p14="http://schemas.microsoft.com/office/powerpoint/2010/main" spd="slow">
    <p:pull/>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910" y="0"/>
            <a:ext cx="9196992" cy="5157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29910" y="4725144"/>
            <a:ext cx="9173909" cy="2154436"/>
          </a:xfrm>
          <a:prstGeom prst="rect">
            <a:avLst/>
          </a:prstGeom>
          <a:solidFill>
            <a:schemeClr val="tx1"/>
          </a:solidFill>
        </p:spPr>
        <p:txBody>
          <a:bodyPr wrap="square" rtlCol="0">
            <a:spAutoFit/>
          </a:bodyPr>
          <a:lstStyle/>
          <a:p>
            <a:pPr algn="ctr"/>
            <a:r>
              <a:rPr lang="en-GB" sz="5400" b="1" i="1" dirty="0" smtClean="0">
                <a:solidFill>
                  <a:srgbClr val="FFC000"/>
                </a:solidFill>
                <a:latin typeface="Arial Narrow" panose="020B0606020202030204" pitchFamily="34" charset="0"/>
              </a:rPr>
              <a:t>The Letters from No One</a:t>
            </a:r>
            <a:endParaRPr lang="en-GB" sz="4000" b="1" dirty="0" smtClean="0">
              <a:solidFill>
                <a:srgbClr val="FFC000"/>
              </a:solidFill>
              <a:latin typeface="Arial Narrow" panose="020B0606020202030204" pitchFamily="34" charset="0"/>
            </a:endParaRPr>
          </a:p>
          <a:p>
            <a:endParaRPr lang="en-GB" sz="4000" b="1" dirty="0" smtClean="0">
              <a:solidFill>
                <a:srgbClr val="FFC000"/>
              </a:solidFill>
              <a:latin typeface="Arial Narrow" panose="020B0606020202030204" pitchFamily="34" charset="0"/>
            </a:endParaRPr>
          </a:p>
          <a:p>
            <a:endParaRPr lang="en-GB" sz="4000" b="1" dirty="0" smtClean="0">
              <a:solidFill>
                <a:srgbClr val="FFC000"/>
              </a:solidFill>
              <a:latin typeface="Arial Narrow" panose="020B0606020202030204" pitchFamily="34" charset="0"/>
            </a:endParaRPr>
          </a:p>
        </p:txBody>
      </p:sp>
    </p:spTree>
    <p:extLst>
      <p:ext uri="{BB962C8B-B14F-4D97-AF65-F5344CB8AC3E}">
        <p14:creationId xmlns:p14="http://schemas.microsoft.com/office/powerpoint/2010/main" val="1668527164"/>
      </p:ext>
    </p:extLst>
  </p:cSld>
  <p:clrMapOvr>
    <a:masterClrMapping/>
  </p:clrMapOvr>
  <p:transition xmlns:p14="http://schemas.microsoft.com/office/powerpoint/2010/main" spd="slow">
    <p:pull/>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dirty="0" smtClean="0"/>
              <a:t>Read Chapter 3 </a:t>
            </a:r>
            <a:r>
              <a:rPr lang="mr-IN" dirty="0" smtClean="0"/>
              <a:t>–</a:t>
            </a:r>
            <a:r>
              <a:rPr lang="en-GB" dirty="0" smtClean="0"/>
              <a:t> The Vanishing Glass</a:t>
            </a:r>
            <a:endParaRPr lang="en-GB" dirty="0"/>
          </a:p>
        </p:txBody>
      </p:sp>
      <p:sp>
        <p:nvSpPr>
          <p:cNvPr id="3" name="Content Placeholder 2"/>
          <p:cNvSpPr>
            <a:spLocks noGrp="1"/>
          </p:cNvSpPr>
          <p:nvPr>
            <p:ph sz="half" idx="1"/>
          </p:nvPr>
        </p:nvSpPr>
        <p:spPr>
          <a:xfrm>
            <a:off x="251520" y="1773936"/>
            <a:ext cx="4244280" cy="4623816"/>
          </a:xfrm>
        </p:spPr>
        <p:txBody>
          <a:bodyPr>
            <a:normAutofit lnSpcReduction="10000"/>
          </a:bodyPr>
          <a:lstStyle/>
          <a:p>
            <a:pPr marL="118872" indent="0" algn="ctr">
              <a:buNone/>
            </a:pPr>
            <a:r>
              <a:rPr lang="en-GB" sz="2000" dirty="0" smtClean="0">
                <a:solidFill>
                  <a:srgbClr val="0000FF"/>
                </a:solidFill>
                <a:latin typeface="Comic Sans MS"/>
                <a:cs typeface="Comic Sans MS"/>
              </a:rPr>
              <a:t>Harry receives an avalanche of letters from Hogwarts but he isn’t allowed to open even one!</a:t>
            </a:r>
          </a:p>
          <a:p>
            <a:pPr marL="118872" indent="0" algn="ctr">
              <a:buNone/>
            </a:pPr>
            <a:endParaRPr lang="en-GB" sz="2000" dirty="0">
              <a:solidFill>
                <a:srgbClr val="0000FF"/>
              </a:solidFill>
              <a:latin typeface="Comic Sans MS"/>
              <a:cs typeface="Comic Sans MS"/>
            </a:endParaRPr>
          </a:p>
          <a:p>
            <a:pPr marL="118872" indent="0" algn="ctr">
              <a:buNone/>
            </a:pPr>
            <a:r>
              <a:rPr lang="en-GB" sz="2000" dirty="0" smtClean="0">
                <a:solidFill>
                  <a:srgbClr val="0000FF"/>
                </a:solidFill>
                <a:latin typeface="Comic Sans MS"/>
                <a:cs typeface="Comic Sans MS"/>
              </a:rPr>
              <a:t>Imagine what the letter could contain and write it up. Publish your letter however you choose. Use the address opposite.</a:t>
            </a:r>
          </a:p>
          <a:p>
            <a:pPr marL="118872" indent="0" algn="ctr">
              <a:buNone/>
            </a:pPr>
            <a:endParaRPr lang="en-GB" sz="2000" dirty="0" smtClean="0">
              <a:solidFill>
                <a:srgbClr val="0000FF"/>
              </a:solidFill>
              <a:latin typeface="Comic Sans MS"/>
              <a:cs typeface="Comic Sans MS"/>
            </a:endParaRPr>
          </a:p>
          <a:p>
            <a:pPr marL="118872" indent="0" algn="ctr">
              <a:buNone/>
            </a:pPr>
            <a:r>
              <a:rPr lang="en-GB" sz="2000" dirty="0" smtClean="0">
                <a:solidFill>
                  <a:srgbClr val="0000FF"/>
                </a:solidFill>
                <a:latin typeface="Comic Sans MS"/>
                <a:cs typeface="Comic Sans MS"/>
              </a:rPr>
              <a:t>Remember to make your letter sound mysterious and magical. Use a relative clause in your letter and make sure you choose powerful language and punctuate every sentence accurately using CL . , ! ‘ ; :</a:t>
            </a:r>
            <a:endParaRPr lang="en-GB" sz="2000" dirty="0">
              <a:solidFill>
                <a:srgbClr val="0000FF"/>
              </a:solidFill>
              <a:latin typeface="Comic Sans MS"/>
              <a:cs typeface="Comic Sans MS"/>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34864" y="1484784"/>
            <a:ext cx="4114743" cy="2880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5537" t="32126" r="3431"/>
          <a:stretch/>
        </p:blipFill>
        <p:spPr bwMode="auto">
          <a:xfrm>
            <a:off x="4860032" y="4509120"/>
            <a:ext cx="3965314" cy="2075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58125376"/>
      </p:ext>
    </p:extLst>
  </p:cSld>
  <p:clrMapOvr>
    <a:masterClrMapping/>
  </p:clrMapOvr>
  <p:transition xmlns:p14="http://schemas.microsoft.com/office/powerpoint/2010/main" spd="slow">
    <p:pull/>
  </p:transition>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536</TotalTime>
  <Words>432</Words>
  <Application>Microsoft Macintosh PowerPoint</Application>
  <PresentationFormat>On-screen Show (4:3)</PresentationFormat>
  <Paragraphs>43</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Module</vt:lpstr>
      <vt:lpstr>PowerPoint Presentation</vt:lpstr>
      <vt:lpstr>Learning Objectives</vt:lpstr>
      <vt:lpstr>Gorgeous Grammar</vt:lpstr>
      <vt:lpstr>Relative Clause</vt:lpstr>
      <vt:lpstr>Definitions – What do they mean?</vt:lpstr>
      <vt:lpstr>Questions</vt:lpstr>
      <vt:lpstr>PowerPoint Presentation</vt:lpstr>
      <vt:lpstr>Read Chapter 3 – The Vanishing Glass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Mr J Tickle</dc:creator>
  <cp:lastModifiedBy>Michaela Mounfield</cp:lastModifiedBy>
  <cp:revision>141</cp:revision>
  <dcterms:created xsi:type="dcterms:W3CDTF">2014-02-19T20:00:52Z</dcterms:created>
  <dcterms:modified xsi:type="dcterms:W3CDTF">2020-04-15T13:34:32Z</dcterms:modified>
</cp:coreProperties>
</file>