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sldIdLst>
    <p:sldId id="267" r:id="rId2"/>
    <p:sldId id="283" r:id="rId3"/>
    <p:sldId id="311" r:id="rId4"/>
    <p:sldId id="314" r:id="rId5"/>
    <p:sldId id="313" r:id="rId6"/>
    <p:sldId id="316" r:id="rId7"/>
    <p:sldId id="318" r:id="rId8"/>
    <p:sldId id="320" r:id="rId9"/>
    <p:sldId id="326"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A3EB36-4BFF-4AC5-81E5-AE33DBBDCC9A}" type="datetimeFigureOut">
              <a:rPr lang="en-GB" smtClean="0"/>
              <a:t>11/06/2020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33872B-EFBD-4F43-B2FC-60FEB5795C13}" type="slidenum">
              <a:rPr lang="en-GB" smtClean="0"/>
              <a:t>‹#›</a:t>
            </a:fld>
            <a:endParaRPr lang="en-GB"/>
          </a:p>
        </p:txBody>
      </p:sp>
    </p:spTree>
    <p:extLst>
      <p:ext uri="{BB962C8B-B14F-4D97-AF65-F5344CB8AC3E}">
        <p14:creationId xmlns:p14="http://schemas.microsoft.com/office/powerpoint/2010/main" val="15468133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3</a:t>
            </a:fld>
            <a:endParaRPr lang="en-GB" dirty="0"/>
          </a:p>
        </p:txBody>
      </p:sp>
    </p:spTree>
    <p:extLst>
      <p:ext uri="{BB962C8B-B14F-4D97-AF65-F5344CB8AC3E}">
        <p14:creationId xmlns:p14="http://schemas.microsoft.com/office/powerpoint/2010/main" val="29959265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4</a:t>
            </a:fld>
            <a:endParaRPr lang="en-GB" dirty="0"/>
          </a:p>
        </p:txBody>
      </p:sp>
    </p:spTree>
    <p:extLst>
      <p:ext uri="{BB962C8B-B14F-4D97-AF65-F5344CB8AC3E}">
        <p14:creationId xmlns:p14="http://schemas.microsoft.com/office/powerpoint/2010/main" val="705543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5</a:t>
            </a:fld>
            <a:endParaRPr lang="en-GB" dirty="0"/>
          </a:p>
        </p:txBody>
      </p:sp>
    </p:spTree>
    <p:extLst>
      <p:ext uri="{BB962C8B-B14F-4D97-AF65-F5344CB8AC3E}">
        <p14:creationId xmlns:p14="http://schemas.microsoft.com/office/powerpoint/2010/main" val="880295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6</a:t>
            </a:fld>
            <a:endParaRPr lang="en-GB" dirty="0"/>
          </a:p>
        </p:txBody>
      </p:sp>
    </p:spTree>
    <p:extLst>
      <p:ext uri="{BB962C8B-B14F-4D97-AF65-F5344CB8AC3E}">
        <p14:creationId xmlns:p14="http://schemas.microsoft.com/office/powerpoint/2010/main" val="31767644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C909BC24-41CC-4FC4-BA18-F894B7ED82D1}" type="slidenum">
              <a:rPr lang="en-GB" smtClean="0"/>
              <a:t>7</a:t>
            </a:fld>
            <a:endParaRPr lang="en-GB" dirty="0"/>
          </a:p>
        </p:txBody>
      </p:sp>
    </p:spTree>
    <p:extLst>
      <p:ext uri="{BB962C8B-B14F-4D97-AF65-F5344CB8AC3E}">
        <p14:creationId xmlns:p14="http://schemas.microsoft.com/office/powerpoint/2010/main" val="30316208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NB: for teachers – This is true for sentences with active voice – with passive voice ‘Dudley threw the dinner’ would become ‘The dinner was thrown by Dudley’. ‘Dinner’ becomes the subject, the verb phrase is ’was chased’ and ‘Dudley’ becomes the ‘agent’. Dudley does not become the object because he is not affected by the verb. </a:t>
            </a:r>
          </a:p>
        </p:txBody>
      </p:sp>
      <p:sp>
        <p:nvSpPr>
          <p:cNvPr id="4" name="Slide Number Placeholder 3"/>
          <p:cNvSpPr>
            <a:spLocks noGrp="1"/>
          </p:cNvSpPr>
          <p:nvPr>
            <p:ph type="sldNum" sz="quarter" idx="10"/>
          </p:nvPr>
        </p:nvSpPr>
        <p:spPr/>
        <p:txBody>
          <a:bodyPr/>
          <a:lstStyle/>
          <a:p>
            <a:fld id="{C909BC24-41CC-4FC4-BA18-F894B7ED82D1}" type="slidenum">
              <a:rPr lang="en-GB" smtClean="0"/>
              <a:t>8</a:t>
            </a:fld>
            <a:endParaRPr lang="en-GB" dirty="0"/>
          </a:p>
        </p:txBody>
      </p:sp>
    </p:spTree>
    <p:extLst>
      <p:ext uri="{BB962C8B-B14F-4D97-AF65-F5344CB8AC3E}">
        <p14:creationId xmlns:p14="http://schemas.microsoft.com/office/powerpoint/2010/main" val="32704013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a:t>Click to edit Master title style</a:t>
            </a:r>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a:t>Click to edit Master subtitle style</a:t>
            </a:r>
          </a:p>
        </p:txBody>
      </p:sp>
      <p:sp>
        <p:nvSpPr>
          <p:cNvPr id="4" name="Date Placeholder 3"/>
          <p:cNvSpPr>
            <a:spLocks noGrp="1"/>
          </p:cNvSpPr>
          <p:nvPr>
            <p:ph type="dt" sz="half" idx="10"/>
          </p:nvPr>
        </p:nvSpPr>
        <p:spPr/>
        <p:txBody>
          <a:bodyPr/>
          <a:lstStyle/>
          <a:p>
            <a:fld id="{F008ECD9-D92E-472B-9E86-6D3173AB5A53}"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Vertical Title 1"/>
          <p:cNvSpPr>
            <a:spLocks noGrp="1"/>
          </p:cNvSpPr>
          <p:nvPr>
            <p:ph type="title" orient="vert"/>
          </p:nvPr>
        </p:nvSpPr>
        <p:spPr>
          <a:xfrm>
            <a:off x="6781800" y="274640"/>
            <a:ext cx="19050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304800"/>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11/06/2020</a:t>
            </a:fld>
            <a:endParaRPr lang="en-GB"/>
          </a:p>
        </p:txBody>
      </p:sp>
      <p:sp>
        <p:nvSpPr>
          <p:cNvPr id="5" name="Footer Placeholder 4"/>
          <p:cNvSpPr>
            <a:spLocks noGrp="1"/>
          </p:cNvSpPr>
          <p:nvPr>
            <p:ph type="ftr" sz="quarter" idx="11"/>
          </p:nvPr>
        </p:nvSpPr>
        <p:spPr>
          <a:xfrm>
            <a:off x="2640597" y="6377459"/>
            <a:ext cx="3836404" cy="365125"/>
          </a:xfrm>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008ECD9-D92E-472B-9E86-6D3173AB5A53}"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a:t>Click to edit Master title style</a:t>
            </a:r>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F008ECD9-D92E-472B-9E86-6D3173AB5A53}" type="datetimeFigureOut">
              <a:rPr lang="en-GB" smtClean="0"/>
              <a:t>11/06/2020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B1E4501-788A-4807-8B20-A0EC60C68F8F}"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F008ECD9-D92E-472B-9E86-6D3173AB5A53}"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F008ECD9-D92E-472B-9E86-6D3173AB5A53}" type="datetimeFigureOut">
              <a:rPr lang="en-GB" smtClean="0"/>
              <a:t>11/06/2020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F008ECD9-D92E-472B-9E86-6D3173AB5A53}" type="datetimeFigureOut">
              <a:rPr lang="en-GB" smtClean="0"/>
              <a:t>11/06/2020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08ECD9-D92E-472B-9E86-6D3173AB5A53}" type="datetimeFigureOut">
              <a:rPr lang="en-GB" smtClean="0"/>
              <a:t>11/06/2020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B1E4501-788A-4807-8B20-A0EC60C68F8F}"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US"/>
              <a:t>Click to edit Master title style</a:t>
            </a:r>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F008ECD9-D92E-472B-9E86-6D3173AB5A53}" type="datetimeFigureOut">
              <a:rPr lang="en-GB" smtClean="0"/>
              <a:t>11/06/2020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B1E4501-788A-4807-8B20-A0EC60C68F8F}" type="slidenum">
              <a:rPr lang="en-GB" smtClean="0"/>
              <a:t>‹#›</a:t>
            </a:fld>
            <a:endParaRPr lang="en-GB"/>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US"/>
              <a:t>Click to edit Master title style</a:t>
            </a:r>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a:t>Click icon to add picture</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F008ECD9-D92E-472B-9E86-6D3173AB5A53}" type="datetimeFigureOut">
              <a:rPr lang="en-GB" smtClean="0"/>
              <a:t>11/06/2020</a:t>
            </a:fld>
            <a:endParaRPr lang="en-GB"/>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en-GB"/>
          </a:p>
        </p:txBody>
      </p:sp>
      <p:sp>
        <p:nvSpPr>
          <p:cNvPr id="7" name="Slide Number Placeholder 6"/>
          <p:cNvSpPr>
            <a:spLocks noGrp="1"/>
          </p:cNvSpPr>
          <p:nvPr>
            <p:ph type="sldNum" sz="quarter" idx="12"/>
          </p:nvPr>
        </p:nvSpPr>
        <p:spPr>
          <a:xfrm>
            <a:off x="8339328" y="1170432"/>
            <a:ext cx="733864" cy="201168"/>
          </a:xfrm>
        </p:spPr>
        <p:txBody>
          <a:bodyPr/>
          <a:lstStyle/>
          <a:p>
            <a:fld id="{AB1E4501-788A-4807-8B20-A0EC60C68F8F}"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kumimoji="0" lang="en-US"/>
              <a:t>Click to edit Master title style</a:t>
            </a:r>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F008ECD9-D92E-472B-9E86-6D3173AB5A53}" type="datetimeFigureOut">
              <a:rPr lang="en-GB" smtClean="0"/>
              <a:t>11/06/2020</a:t>
            </a:fld>
            <a:endParaRPr lang="en-GB"/>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GB"/>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AB1E4501-788A-4807-8B20-A0EC60C68F8F}"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765" y="-34636"/>
            <a:ext cx="9187755" cy="458606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55764" y="4551428"/>
            <a:ext cx="9182284" cy="2277547"/>
          </a:xfrm>
          <a:prstGeom prst="rect">
            <a:avLst/>
          </a:prstGeom>
          <a:solidFill>
            <a:schemeClr val="tx1"/>
          </a:solidFill>
        </p:spPr>
        <p:txBody>
          <a:bodyPr wrap="square" rtlCol="0">
            <a:spAutoFit/>
          </a:bodyPr>
          <a:lstStyle/>
          <a:p>
            <a:pPr algn="ctr"/>
            <a:r>
              <a:rPr lang="en-GB" sz="5400" b="1" i="1" dirty="0">
                <a:solidFill>
                  <a:srgbClr val="FFC000"/>
                </a:solidFill>
                <a:latin typeface="Arial Narrow" panose="020B0606020202030204" pitchFamily="34" charset="0"/>
              </a:rPr>
              <a:t>The Midnight Duel</a:t>
            </a:r>
            <a:endParaRPr lang="en-GB" sz="4000" b="1" dirty="0">
              <a:solidFill>
                <a:srgbClr val="FFC000"/>
              </a:solidFill>
              <a:latin typeface="Arial Narrow" panose="020B0606020202030204" pitchFamily="34" charset="0"/>
            </a:endParaRPr>
          </a:p>
          <a:p>
            <a:endParaRPr lang="en-GB" sz="3800" b="1" dirty="0">
              <a:solidFill>
                <a:srgbClr val="FFC000"/>
              </a:solidFill>
              <a:latin typeface="Arial Narrow" panose="020B0606020202030204" pitchFamily="34" charset="0"/>
            </a:endParaRPr>
          </a:p>
          <a:p>
            <a:endParaRPr lang="en-GB" sz="4000" b="1" dirty="0">
              <a:solidFill>
                <a:srgbClr val="FFC000"/>
              </a:solidFill>
              <a:latin typeface="Arial Narrow" panose="020B0606020202030204" pitchFamily="34" charset="0"/>
            </a:endParaRPr>
          </a:p>
          <a:p>
            <a:endParaRPr lang="en-GB" sz="1000" b="1" dirty="0">
              <a:solidFill>
                <a:srgbClr val="FFC000"/>
              </a:solidFill>
              <a:latin typeface="Arial Narrow" panose="020B0606020202030204" pitchFamily="34" charset="0"/>
            </a:endParaRPr>
          </a:p>
        </p:txBody>
      </p:sp>
    </p:spTree>
    <p:extLst>
      <p:ext uri="{BB962C8B-B14F-4D97-AF65-F5344CB8AC3E}">
        <p14:creationId xmlns:p14="http://schemas.microsoft.com/office/powerpoint/2010/main" val="3378849500"/>
      </p:ext>
    </p:extLst>
  </p:cSld>
  <p:clrMapOvr>
    <a:masterClrMapping/>
  </p:clrMapOvr>
  <p:transition spd="slow">
    <p:pull/>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b="1" dirty="0"/>
              <a:t>Learning Objectives</a:t>
            </a:r>
          </a:p>
        </p:txBody>
      </p:sp>
      <p:sp>
        <p:nvSpPr>
          <p:cNvPr id="5" name="Content Placeholder 4"/>
          <p:cNvSpPr>
            <a:spLocks noGrp="1"/>
          </p:cNvSpPr>
          <p:nvPr>
            <p:ph sz="half" idx="1"/>
          </p:nvPr>
        </p:nvSpPr>
        <p:spPr>
          <a:xfrm>
            <a:off x="251519" y="1556792"/>
            <a:ext cx="5096335" cy="4525963"/>
          </a:xfrm>
        </p:spPr>
        <p:txBody>
          <a:bodyPr>
            <a:normAutofit/>
          </a:bodyPr>
          <a:lstStyle/>
          <a:p>
            <a:pPr marL="0" indent="0">
              <a:buNone/>
            </a:pPr>
            <a:r>
              <a:rPr lang="en-GB" sz="2600" i="1" dirty="0"/>
              <a:t>By the end of the lesson you will…</a:t>
            </a:r>
          </a:p>
          <a:p>
            <a:pPr marL="0" indent="0">
              <a:buNone/>
            </a:pPr>
            <a:endParaRPr lang="en-GB" sz="2600" i="1" dirty="0"/>
          </a:p>
          <a:p>
            <a:pPr lvl="0">
              <a:buFont typeface="Wingdings" panose="05000000000000000000" pitchFamily="2" charset="2"/>
              <a:buChar char="ü"/>
            </a:pPr>
            <a:r>
              <a:rPr lang="en-GB" sz="2400" dirty="0"/>
              <a:t>Be able to select and retrieve information from the novel</a:t>
            </a:r>
          </a:p>
          <a:p>
            <a:pPr lvl="0">
              <a:buFont typeface="Wingdings" panose="05000000000000000000" pitchFamily="2" charset="2"/>
              <a:buChar char="ü"/>
            </a:pPr>
            <a:endParaRPr lang="en-GB" sz="2400" dirty="0"/>
          </a:p>
          <a:p>
            <a:pPr lvl="0">
              <a:buFont typeface="Wingdings" panose="05000000000000000000" pitchFamily="2" charset="2"/>
              <a:buChar char="ü"/>
            </a:pPr>
            <a:r>
              <a:rPr lang="en-GB" sz="2400" dirty="0"/>
              <a:t>To recognise parts of a sentence</a:t>
            </a:r>
          </a:p>
          <a:p>
            <a:pPr>
              <a:buFont typeface="Wingdings" panose="05000000000000000000" pitchFamily="2" charset="2"/>
              <a:buChar char="ü"/>
            </a:pPr>
            <a:endParaRPr lang="en-GB" sz="2600" dirty="0"/>
          </a:p>
          <a:p>
            <a:pPr>
              <a:buFont typeface="Wingdings" panose="05000000000000000000" pitchFamily="2" charset="2"/>
              <a:buChar char="ü"/>
            </a:pPr>
            <a:endParaRPr lang="en-GB" sz="2600" dirty="0"/>
          </a:p>
          <a:p>
            <a:pPr>
              <a:buFont typeface="Wingdings" panose="05000000000000000000" pitchFamily="2" charset="2"/>
              <a:buChar char="ü"/>
            </a:pPr>
            <a:endParaRPr lang="en-GB" sz="2600" dirty="0"/>
          </a:p>
          <a:p>
            <a:pPr>
              <a:buFont typeface="Wingdings" panose="05000000000000000000" pitchFamily="2" charset="2"/>
              <a:buChar char="ü"/>
            </a:pPr>
            <a:endParaRPr lang="en-GB" sz="2600" dirty="0"/>
          </a:p>
        </p:txBody>
      </p:sp>
      <p:pic>
        <p:nvPicPr>
          <p:cNvPr id="2150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5508104" y="1844824"/>
            <a:ext cx="3151905" cy="39566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09753417"/>
      </p:ext>
    </p:extLst>
  </p:cSld>
  <p:clrMapOvr>
    <a:masterClrMapping/>
  </p:clrMapOvr>
  <p:transition spd="slow">
    <p:pull/>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855" y="1063977"/>
            <a:ext cx="7388942" cy="1157231"/>
          </a:xfrm>
        </p:spPr>
        <p:txBody>
          <a:bodyPr>
            <a:noAutofit/>
          </a:bodyPr>
          <a:lstStyle/>
          <a:p>
            <a:pPr algn="l"/>
            <a:br>
              <a:rPr lang="en-GB" dirty="0"/>
            </a:br>
            <a:r>
              <a:rPr lang="en-GB" sz="3600" dirty="0">
                <a:latin typeface="Calibri" panose="020F0502020204030204" pitchFamily="34" charset="0"/>
                <a:ea typeface="Calibri" panose="020F0502020204030204" pitchFamily="34" charset="0"/>
                <a:cs typeface="Times New Roman" panose="02020603050405020304" pitchFamily="18" charset="0"/>
              </a:rPr>
              <a:t>Sentences and their Punctuation</a:t>
            </a:r>
            <a:br>
              <a:rPr lang="en-GB" dirty="0"/>
            </a:br>
            <a:endParaRPr lang="en-GB" sz="2400" dirty="0">
              <a:solidFill>
                <a:srgbClr val="7030A0"/>
              </a:solidFill>
              <a:latin typeface="+mn-lt"/>
            </a:endParaRPr>
          </a:p>
        </p:txBody>
      </p:sp>
      <p:sp>
        <p:nvSpPr>
          <p:cNvPr id="16" name="Rectangle 15"/>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5" name="Speech Bubble: Rectangle with Corners Rounded 4">
            <a:extLst>
              <a:ext uri="{FF2B5EF4-FFF2-40B4-BE49-F238E27FC236}">
                <a16:creationId xmlns:a16="http://schemas.microsoft.com/office/drawing/2014/main" id="{0679D9F7-C45F-4817-8F15-3C4033A71A53}"/>
              </a:ext>
            </a:extLst>
          </p:cNvPr>
          <p:cNvSpPr/>
          <p:nvPr/>
        </p:nvSpPr>
        <p:spPr>
          <a:xfrm>
            <a:off x="2267744" y="3084168"/>
            <a:ext cx="3691368" cy="1720735"/>
          </a:xfrm>
          <a:prstGeom prst="wedgeRoundRectCallout">
            <a:avLst>
              <a:gd name="adj1" fmla="val 65319"/>
              <a:gd name="adj2" fmla="val 38120"/>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schemeClr val="tx1"/>
                </a:solidFill>
                <a:latin typeface="Comic Sans MS" panose="030F0702030302020204" pitchFamily="66" charset="0"/>
              </a:rPr>
              <a:t>What is a sentence?</a:t>
            </a:r>
          </a:p>
          <a:p>
            <a:pPr algn="ctr"/>
            <a:endParaRPr lang="en-GB" sz="1350" dirty="0">
              <a:solidFill>
                <a:schemeClr val="tx1"/>
              </a:solidFill>
              <a:latin typeface="Comic Sans MS" panose="030F0702030302020204" pitchFamily="66" charset="0"/>
            </a:endParaRPr>
          </a:p>
          <a:p>
            <a:pPr algn="ctr"/>
            <a:r>
              <a:rPr lang="en-GB" sz="1350" dirty="0">
                <a:solidFill>
                  <a:schemeClr val="tx1"/>
                </a:solidFill>
                <a:latin typeface="Comic Sans MS" panose="030F0702030302020204" pitchFamily="66" charset="0"/>
              </a:rPr>
              <a:t>How are sentences punctuated?</a:t>
            </a:r>
          </a:p>
          <a:p>
            <a:pPr algn="ctr"/>
            <a:endParaRPr lang="en-GB" sz="1350" dirty="0">
              <a:solidFill>
                <a:schemeClr val="tx1"/>
              </a:solidFill>
              <a:latin typeface="Comic Sans MS" panose="030F0702030302020204" pitchFamily="66" charset="0"/>
            </a:endParaRPr>
          </a:p>
          <a:p>
            <a:pPr algn="ctr"/>
            <a:r>
              <a:rPr lang="en-GB" sz="1350" dirty="0">
                <a:solidFill>
                  <a:schemeClr val="tx1"/>
                </a:solidFill>
                <a:latin typeface="Comic Sans MS" panose="030F0702030302020204" pitchFamily="66" charset="0"/>
              </a:rPr>
              <a:t>Do you know the different parts of a sentence or clause?</a:t>
            </a:r>
          </a:p>
        </p:txBody>
      </p:sp>
      <p:pic>
        <p:nvPicPr>
          <p:cNvPr id="7" name="Picture 6">
            <a:extLst>
              <a:ext uri="{FF2B5EF4-FFF2-40B4-BE49-F238E27FC236}">
                <a16:creationId xmlns:a16="http://schemas.microsoft.com/office/drawing/2014/main" id="{A042D1EB-D2DD-498E-B72A-327B2435084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53989" y="3493984"/>
            <a:ext cx="793700" cy="827786"/>
          </a:xfrm>
          <a:prstGeom prst="rect">
            <a:avLst/>
          </a:prstGeom>
        </p:spPr>
      </p:pic>
    </p:spTree>
    <p:extLst>
      <p:ext uri="{BB962C8B-B14F-4D97-AF65-F5344CB8AC3E}">
        <p14:creationId xmlns:p14="http://schemas.microsoft.com/office/powerpoint/2010/main" val="2746945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855" y="1063977"/>
            <a:ext cx="7388942" cy="1157231"/>
          </a:xfrm>
        </p:spPr>
        <p:txBody>
          <a:bodyPr>
            <a:noAutofit/>
          </a:bodyPr>
          <a:lstStyle/>
          <a:p>
            <a:pPr algn="l"/>
            <a:br>
              <a:rPr lang="en-GB" dirty="0"/>
            </a:br>
            <a:br>
              <a:rPr lang="en-GB" dirty="0"/>
            </a:br>
            <a:r>
              <a:rPr lang="en-GB" sz="2700" dirty="0">
                <a:latin typeface="Calibri" panose="020F0502020204030204" pitchFamily="34" charset="0"/>
                <a:ea typeface="Calibri" panose="020F0502020204030204" pitchFamily="34" charset="0"/>
                <a:cs typeface="Times New Roman" panose="02020603050405020304" pitchFamily="18" charset="0"/>
              </a:rPr>
              <a:t>Sentences</a:t>
            </a:r>
            <a:br>
              <a:rPr lang="en-GB" dirty="0"/>
            </a:br>
            <a:endParaRPr lang="en-GB" sz="2400" dirty="0">
              <a:solidFill>
                <a:srgbClr val="7030A0"/>
              </a:solidFill>
              <a:latin typeface="+mn-lt"/>
            </a:endParaRPr>
          </a:p>
        </p:txBody>
      </p:sp>
      <p:sp>
        <p:nvSpPr>
          <p:cNvPr id="16" name="Rectangle 15"/>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6" name="Rectangle 5">
            <a:extLst>
              <a:ext uri="{FF2B5EF4-FFF2-40B4-BE49-F238E27FC236}">
                <a16:creationId xmlns:a16="http://schemas.microsoft.com/office/drawing/2014/main" id="{0FE5E14E-B283-478F-A554-196CE8129A17}"/>
              </a:ext>
            </a:extLst>
          </p:cNvPr>
          <p:cNvSpPr/>
          <p:nvPr/>
        </p:nvSpPr>
        <p:spPr>
          <a:xfrm>
            <a:off x="593824" y="1873516"/>
            <a:ext cx="7928216" cy="1061829"/>
          </a:xfrm>
          <a:prstGeom prst="rect">
            <a:avLst/>
          </a:prstGeom>
        </p:spPr>
        <p:txBody>
          <a:bodyPr wrap="square">
            <a:spAutoFit/>
          </a:bodyPr>
          <a:lstStyle/>
          <a:p>
            <a:pPr lvl="0"/>
            <a:r>
              <a:rPr lang="en-GB" sz="2100" b="1" dirty="0">
                <a:solidFill>
                  <a:prstClr val="black"/>
                </a:solidFill>
              </a:rPr>
              <a:t>Sentences</a:t>
            </a:r>
            <a:r>
              <a:rPr lang="en-GB" sz="2100" dirty="0">
                <a:solidFill>
                  <a:prstClr val="black"/>
                </a:solidFill>
              </a:rPr>
              <a:t> make sense by themselves.</a:t>
            </a:r>
          </a:p>
          <a:p>
            <a:pPr lvl="0"/>
            <a:r>
              <a:rPr lang="en-GB" sz="2100" dirty="0">
                <a:solidFill>
                  <a:prstClr val="black"/>
                </a:solidFill>
              </a:rPr>
              <a:t>They need at least one main clause.</a:t>
            </a:r>
          </a:p>
          <a:p>
            <a:pPr lvl="0"/>
            <a:r>
              <a:rPr lang="en-GB" sz="2100" dirty="0">
                <a:solidFill>
                  <a:prstClr val="black"/>
                </a:solidFill>
              </a:rPr>
              <a:t>Each clause has an active </a:t>
            </a:r>
            <a:r>
              <a:rPr lang="en-GB" sz="2100" dirty="0">
                <a:solidFill>
                  <a:srgbClr val="008000"/>
                </a:solidFill>
              </a:rPr>
              <a:t>verb</a:t>
            </a:r>
            <a:r>
              <a:rPr lang="en-GB" sz="2100" dirty="0">
                <a:solidFill>
                  <a:prstClr val="black"/>
                </a:solidFill>
              </a:rPr>
              <a:t>.</a:t>
            </a:r>
          </a:p>
        </p:txBody>
      </p:sp>
      <p:sp>
        <p:nvSpPr>
          <p:cNvPr id="9" name="Speech Bubble: Rectangle with Corners Rounded 8">
            <a:extLst>
              <a:ext uri="{FF2B5EF4-FFF2-40B4-BE49-F238E27FC236}">
                <a16:creationId xmlns:a16="http://schemas.microsoft.com/office/drawing/2014/main" id="{7E0F25D4-03B5-4069-A085-FE2F73E47A97}"/>
              </a:ext>
            </a:extLst>
          </p:cNvPr>
          <p:cNvSpPr/>
          <p:nvPr/>
        </p:nvSpPr>
        <p:spPr>
          <a:xfrm>
            <a:off x="6951425" y="2450076"/>
            <a:ext cx="1645958" cy="938848"/>
          </a:xfrm>
          <a:prstGeom prst="wedgeRoundRectCallout">
            <a:avLst>
              <a:gd name="adj1" fmla="val 4118"/>
              <a:gd name="adj2" fmla="val 73145"/>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schemeClr val="tx1"/>
                </a:solidFill>
                <a:latin typeface="Comic Sans MS" panose="030F0702030302020204" pitchFamily="66" charset="0"/>
              </a:rPr>
              <a:t>Can you spot the </a:t>
            </a:r>
            <a:r>
              <a:rPr lang="en-GB" sz="1350" u="heavy" dirty="0">
                <a:solidFill>
                  <a:schemeClr val="tx1"/>
                </a:solidFill>
                <a:uFill>
                  <a:solidFill>
                    <a:srgbClr val="008000"/>
                  </a:solidFill>
                </a:uFill>
                <a:latin typeface="Comic Sans MS" panose="030F0702030302020204" pitchFamily="66" charset="0"/>
              </a:rPr>
              <a:t>active verb</a:t>
            </a:r>
            <a:r>
              <a:rPr lang="en-GB" sz="1350" dirty="0">
                <a:solidFill>
                  <a:schemeClr val="tx1"/>
                </a:solidFill>
                <a:uFill>
                  <a:solidFill>
                    <a:srgbClr val="008000"/>
                  </a:solidFill>
                </a:uFill>
                <a:latin typeface="Comic Sans MS" panose="030F0702030302020204" pitchFamily="66" charset="0"/>
              </a:rPr>
              <a:t> i</a:t>
            </a:r>
            <a:r>
              <a:rPr lang="en-GB" sz="1350" dirty="0">
                <a:solidFill>
                  <a:schemeClr val="tx1"/>
                </a:solidFill>
                <a:latin typeface="Comic Sans MS" panose="030F0702030302020204" pitchFamily="66" charset="0"/>
              </a:rPr>
              <a:t>n each sentence?</a:t>
            </a:r>
          </a:p>
        </p:txBody>
      </p:sp>
      <p:pic>
        <p:nvPicPr>
          <p:cNvPr id="12" name="Picture 11" descr="A drawing of a cartoon character&#10;&#10;Description generated with high confidence">
            <a:extLst>
              <a:ext uri="{FF2B5EF4-FFF2-40B4-BE49-F238E27FC236}">
                <a16:creationId xmlns:a16="http://schemas.microsoft.com/office/drawing/2014/main" id="{53236FED-F8E1-4F76-8EBF-22C87CCB5E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0500" y="3530372"/>
            <a:ext cx="773905" cy="1201496"/>
          </a:xfrm>
          <a:prstGeom prst="rect">
            <a:avLst/>
          </a:prstGeom>
        </p:spPr>
      </p:pic>
      <p:sp>
        <p:nvSpPr>
          <p:cNvPr id="10" name="TextBox 9">
            <a:extLst>
              <a:ext uri="{FF2B5EF4-FFF2-40B4-BE49-F238E27FC236}">
                <a16:creationId xmlns:a16="http://schemas.microsoft.com/office/drawing/2014/main" id="{0BA63DFE-60F2-451D-95E7-DA2AE82AE2E3}"/>
              </a:ext>
            </a:extLst>
          </p:cNvPr>
          <p:cNvSpPr txBox="1"/>
          <p:nvPr/>
        </p:nvSpPr>
        <p:spPr>
          <a:xfrm>
            <a:off x="593824" y="3004784"/>
            <a:ext cx="5821725" cy="1708160"/>
          </a:xfrm>
          <a:prstGeom prst="rect">
            <a:avLst/>
          </a:prstGeom>
          <a:noFill/>
        </p:spPr>
        <p:txBody>
          <a:bodyPr wrap="square" rtlCol="0">
            <a:spAutoFit/>
          </a:bodyPr>
          <a:lstStyle/>
          <a:p>
            <a:pPr algn="ctr"/>
            <a:r>
              <a:rPr lang="en-GB" sz="2100" i="1" dirty="0">
                <a:latin typeface="+mj-lt"/>
              </a:rPr>
              <a:t>They went to the zoo.</a:t>
            </a:r>
          </a:p>
          <a:p>
            <a:pPr algn="ctr"/>
            <a:r>
              <a:rPr lang="en-GB" sz="2100" i="1" dirty="0">
                <a:latin typeface="+mj-lt"/>
              </a:rPr>
              <a:t>Harry ate an ice lolly.</a:t>
            </a:r>
          </a:p>
          <a:p>
            <a:pPr algn="ctr"/>
            <a:r>
              <a:rPr lang="en-GB" sz="2100" i="1" dirty="0">
                <a:latin typeface="+mj-lt"/>
              </a:rPr>
              <a:t>It was cool in the reptile house.</a:t>
            </a:r>
          </a:p>
          <a:p>
            <a:pPr algn="ctr"/>
            <a:r>
              <a:rPr lang="en-GB" sz="2100" i="1" dirty="0">
                <a:latin typeface="+mj-lt"/>
              </a:rPr>
              <a:t>Harry looked intently at the snake.</a:t>
            </a:r>
          </a:p>
          <a:p>
            <a:pPr algn="ctr"/>
            <a:r>
              <a:rPr lang="en-GB" sz="2100" i="1" dirty="0">
                <a:latin typeface="+mj-lt"/>
              </a:rPr>
              <a:t>Was it nice there?</a:t>
            </a:r>
          </a:p>
        </p:txBody>
      </p:sp>
      <p:cxnSp>
        <p:nvCxnSpPr>
          <p:cNvPr id="5" name="Straight Connector 4">
            <a:extLst>
              <a:ext uri="{FF2B5EF4-FFF2-40B4-BE49-F238E27FC236}">
                <a16:creationId xmlns:a16="http://schemas.microsoft.com/office/drawing/2014/main" id="{6366BA25-61D0-4A25-8F64-4C6F73475EED}"/>
              </a:ext>
            </a:extLst>
          </p:cNvPr>
          <p:cNvCxnSpPr>
            <a:cxnSpLocks/>
          </p:cNvCxnSpPr>
          <p:nvPr/>
        </p:nvCxnSpPr>
        <p:spPr>
          <a:xfrm>
            <a:off x="2920182" y="3300434"/>
            <a:ext cx="497758" cy="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020BA0FF-617F-48DC-AD87-FDD04ADD13B2}"/>
              </a:ext>
            </a:extLst>
          </p:cNvPr>
          <p:cNvCxnSpPr>
            <a:cxnSpLocks/>
          </p:cNvCxnSpPr>
          <p:nvPr/>
        </p:nvCxnSpPr>
        <p:spPr>
          <a:xfrm>
            <a:off x="3078000" y="3638250"/>
            <a:ext cx="309716" cy="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10CF37A-3D2B-44B8-A0F7-73D4C41E3D6D}"/>
              </a:ext>
            </a:extLst>
          </p:cNvPr>
          <p:cNvCxnSpPr>
            <a:cxnSpLocks/>
          </p:cNvCxnSpPr>
          <p:nvPr/>
        </p:nvCxnSpPr>
        <p:spPr>
          <a:xfrm>
            <a:off x="2068462" y="3953049"/>
            <a:ext cx="409268" cy="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EF40D868-66CF-4ABF-B3AD-FA4E05056406}"/>
              </a:ext>
            </a:extLst>
          </p:cNvPr>
          <p:cNvCxnSpPr>
            <a:cxnSpLocks/>
          </p:cNvCxnSpPr>
          <p:nvPr/>
        </p:nvCxnSpPr>
        <p:spPr>
          <a:xfrm>
            <a:off x="2367117" y="4265783"/>
            <a:ext cx="639812" cy="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F6880DD8-3867-46F5-96CB-BF2C7962DA77}"/>
              </a:ext>
            </a:extLst>
          </p:cNvPr>
          <p:cNvCxnSpPr>
            <a:cxnSpLocks/>
          </p:cNvCxnSpPr>
          <p:nvPr/>
        </p:nvCxnSpPr>
        <p:spPr>
          <a:xfrm>
            <a:off x="2607360" y="4584620"/>
            <a:ext cx="396076" cy="0"/>
          </a:xfrm>
          <a:prstGeom prst="line">
            <a:avLst/>
          </a:prstGeom>
          <a:ln w="28575">
            <a:solidFill>
              <a:srgbClr val="008000"/>
            </a:solidFill>
          </a:ln>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B86A4C3B-6403-4581-8037-D11EFD79673A}"/>
              </a:ext>
            </a:extLst>
          </p:cNvPr>
          <p:cNvSpPr txBox="1"/>
          <p:nvPr/>
        </p:nvSpPr>
        <p:spPr>
          <a:xfrm>
            <a:off x="5225260" y="1246335"/>
            <a:ext cx="1512168" cy="2862322"/>
          </a:xfrm>
          <a:prstGeom prst="rect">
            <a:avLst/>
          </a:prstGeom>
          <a:noFill/>
        </p:spPr>
        <p:txBody>
          <a:bodyPr wrap="square" rtlCol="0">
            <a:spAutoFit/>
          </a:bodyPr>
          <a:lstStyle/>
          <a:p>
            <a:r>
              <a:rPr lang="en-GB" dirty="0"/>
              <a:t>Remember:</a:t>
            </a:r>
          </a:p>
          <a:p>
            <a:r>
              <a:rPr lang="en-GB" dirty="0"/>
              <a:t>Some verbs are not actions but part of the verb to be: was, were, is, am, are, is, be, being</a:t>
            </a:r>
          </a:p>
          <a:p>
            <a:endParaRPr lang="en-GB" dirty="0"/>
          </a:p>
        </p:txBody>
      </p:sp>
    </p:spTree>
    <p:extLst>
      <p:ext uri="{BB962C8B-B14F-4D97-AF65-F5344CB8AC3E}">
        <p14:creationId xmlns:p14="http://schemas.microsoft.com/office/powerpoint/2010/main" val="3735741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0">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xEl>
                                              <p:pRg st="4" end="4"/>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5"/>
                                        </p:tgtEl>
                                        <p:attrNameLst>
                                          <p:attrName>style.visibility</p:attrName>
                                        </p:attrNameLst>
                                      </p:cBhvr>
                                      <p:to>
                                        <p:strVal val="visible"/>
                                      </p:to>
                                    </p:set>
                                    <p:anim calcmode="lin" valueType="num">
                                      <p:cBhvr additive="base">
                                        <p:cTn id="39" dur="500" fill="hold"/>
                                        <p:tgtEl>
                                          <p:spTgt spid="5"/>
                                        </p:tgtEl>
                                        <p:attrNameLst>
                                          <p:attrName>ppt_x</p:attrName>
                                        </p:attrNameLst>
                                      </p:cBhvr>
                                      <p:tavLst>
                                        <p:tav tm="0">
                                          <p:val>
                                            <p:strVal val="#ppt_x"/>
                                          </p:val>
                                        </p:tav>
                                        <p:tav tm="100000">
                                          <p:val>
                                            <p:strVal val="#ppt_x"/>
                                          </p:val>
                                        </p:tav>
                                      </p:tavLst>
                                    </p:anim>
                                    <p:anim calcmode="lin" valueType="num">
                                      <p:cBhvr additive="base">
                                        <p:cTn id="4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nodeType="clickEffect">
                                  <p:stCondLst>
                                    <p:cond delay="0"/>
                                  </p:stCondLst>
                                  <p:childTnLst>
                                    <p:set>
                                      <p:cBhvr>
                                        <p:cTn id="44" dur="1" fill="hold">
                                          <p:stCondLst>
                                            <p:cond delay="0"/>
                                          </p:stCondLst>
                                        </p:cTn>
                                        <p:tgtEl>
                                          <p:spTgt spid="15"/>
                                        </p:tgtEl>
                                        <p:attrNameLst>
                                          <p:attrName>style.visibility</p:attrName>
                                        </p:attrNameLst>
                                      </p:cBhvr>
                                      <p:to>
                                        <p:strVal val="visible"/>
                                      </p:to>
                                    </p:set>
                                    <p:anim calcmode="lin" valueType="num">
                                      <p:cBhvr additive="base">
                                        <p:cTn id="45" dur="500" fill="hold"/>
                                        <p:tgtEl>
                                          <p:spTgt spid="15"/>
                                        </p:tgtEl>
                                        <p:attrNameLst>
                                          <p:attrName>ppt_x</p:attrName>
                                        </p:attrNameLst>
                                      </p:cBhvr>
                                      <p:tavLst>
                                        <p:tav tm="0">
                                          <p:val>
                                            <p:strVal val="#ppt_x"/>
                                          </p:val>
                                        </p:tav>
                                        <p:tav tm="100000">
                                          <p:val>
                                            <p:strVal val="#ppt_x"/>
                                          </p:val>
                                        </p:tav>
                                      </p:tavLst>
                                    </p:anim>
                                    <p:anim calcmode="lin" valueType="num">
                                      <p:cBhvr additive="base">
                                        <p:cTn id="4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nodeType="clickEffect">
                                  <p:stCondLst>
                                    <p:cond delay="0"/>
                                  </p:stCondLst>
                                  <p:childTnLst>
                                    <p:set>
                                      <p:cBhvr>
                                        <p:cTn id="50" dur="1" fill="hold">
                                          <p:stCondLst>
                                            <p:cond delay="0"/>
                                          </p:stCondLst>
                                        </p:cTn>
                                        <p:tgtEl>
                                          <p:spTgt spid="17"/>
                                        </p:tgtEl>
                                        <p:attrNameLst>
                                          <p:attrName>style.visibility</p:attrName>
                                        </p:attrNameLst>
                                      </p:cBhvr>
                                      <p:to>
                                        <p:strVal val="visible"/>
                                      </p:to>
                                    </p:set>
                                    <p:anim calcmode="lin" valueType="num">
                                      <p:cBhvr additive="base">
                                        <p:cTn id="51" dur="500" fill="hold"/>
                                        <p:tgtEl>
                                          <p:spTgt spid="17"/>
                                        </p:tgtEl>
                                        <p:attrNameLst>
                                          <p:attrName>ppt_x</p:attrName>
                                        </p:attrNameLst>
                                      </p:cBhvr>
                                      <p:tavLst>
                                        <p:tav tm="0">
                                          <p:val>
                                            <p:strVal val="#ppt_x"/>
                                          </p:val>
                                        </p:tav>
                                        <p:tav tm="100000">
                                          <p:val>
                                            <p:strVal val="#ppt_x"/>
                                          </p:val>
                                        </p:tav>
                                      </p:tavLst>
                                    </p:anim>
                                    <p:anim calcmode="lin" valueType="num">
                                      <p:cBhvr additive="base">
                                        <p:cTn id="5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 presetClass="entr" presetSubtype="4" fill="hold" nodeType="clickEffect">
                                  <p:stCondLst>
                                    <p:cond delay="0"/>
                                  </p:stCondLst>
                                  <p:childTnLst>
                                    <p:set>
                                      <p:cBhvr>
                                        <p:cTn id="62" dur="1" fill="hold">
                                          <p:stCondLst>
                                            <p:cond delay="0"/>
                                          </p:stCondLst>
                                        </p:cTn>
                                        <p:tgtEl>
                                          <p:spTgt spid="13"/>
                                        </p:tgtEl>
                                        <p:attrNameLst>
                                          <p:attrName>style.visibility</p:attrName>
                                        </p:attrNameLst>
                                      </p:cBhvr>
                                      <p:to>
                                        <p:strVal val="visible"/>
                                      </p:to>
                                    </p:set>
                                    <p:anim calcmode="lin" valueType="num">
                                      <p:cBhvr additive="base">
                                        <p:cTn id="63" dur="500" fill="hold"/>
                                        <p:tgtEl>
                                          <p:spTgt spid="13"/>
                                        </p:tgtEl>
                                        <p:attrNameLst>
                                          <p:attrName>ppt_x</p:attrName>
                                        </p:attrNameLst>
                                      </p:cBhvr>
                                      <p:tavLst>
                                        <p:tav tm="0">
                                          <p:val>
                                            <p:strVal val="#ppt_x"/>
                                          </p:val>
                                        </p:tav>
                                        <p:tav tm="100000">
                                          <p:val>
                                            <p:strVal val="#ppt_x"/>
                                          </p:val>
                                        </p:tav>
                                      </p:tavLst>
                                    </p:anim>
                                    <p:anim calcmode="lin" valueType="num">
                                      <p:cBhvr additive="base">
                                        <p:cTn id="64"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uiExpand="1" build="p"/>
      <p:bldP spid="9" grpId="0" animBg="1"/>
      <p:bldP spid="10"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855" y="1063977"/>
            <a:ext cx="7388942" cy="1157231"/>
          </a:xfrm>
        </p:spPr>
        <p:txBody>
          <a:bodyPr>
            <a:noAutofit/>
          </a:bodyPr>
          <a:lstStyle/>
          <a:p>
            <a:pPr algn="l"/>
            <a:r>
              <a:rPr lang="en-GB" dirty="0"/>
              <a:t>Sentences</a:t>
            </a:r>
            <a:br>
              <a:rPr lang="en-GB" dirty="0"/>
            </a:br>
            <a:br>
              <a:rPr lang="en-GB" dirty="0"/>
            </a:br>
            <a:br>
              <a:rPr lang="en-GB" dirty="0"/>
            </a:br>
            <a:endParaRPr lang="en-GB" sz="2400" dirty="0">
              <a:solidFill>
                <a:srgbClr val="7030A0"/>
              </a:solidFill>
              <a:latin typeface="+mn-lt"/>
            </a:endParaRPr>
          </a:p>
        </p:txBody>
      </p:sp>
      <p:sp>
        <p:nvSpPr>
          <p:cNvPr id="16" name="Rectangle 15"/>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9" name="Speech Bubble: Rectangle with Corners Rounded 8">
            <a:extLst>
              <a:ext uri="{FF2B5EF4-FFF2-40B4-BE49-F238E27FC236}">
                <a16:creationId xmlns:a16="http://schemas.microsoft.com/office/drawing/2014/main" id="{7E0F25D4-03B5-4069-A085-FE2F73E47A97}"/>
              </a:ext>
            </a:extLst>
          </p:cNvPr>
          <p:cNvSpPr/>
          <p:nvPr/>
        </p:nvSpPr>
        <p:spPr>
          <a:xfrm>
            <a:off x="5896096" y="1323255"/>
            <a:ext cx="1259005" cy="1001711"/>
          </a:xfrm>
          <a:prstGeom prst="wedgeRoundRectCallout">
            <a:avLst>
              <a:gd name="adj1" fmla="val 90156"/>
              <a:gd name="adj2" fmla="val 51809"/>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schemeClr val="tx1"/>
                </a:solidFill>
                <a:latin typeface="Comic Sans MS" panose="030F0702030302020204" pitchFamily="66" charset="0"/>
              </a:rPr>
              <a:t>Which of these are complete sentences?</a:t>
            </a:r>
          </a:p>
        </p:txBody>
      </p:sp>
      <p:pic>
        <p:nvPicPr>
          <p:cNvPr id="12" name="Picture 11" descr="A drawing of a cartoon character&#10;&#10;Description generated with high confidence">
            <a:extLst>
              <a:ext uri="{FF2B5EF4-FFF2-40B4-BE49-F238E27FC236}">
                <a16:creationId xmlns:a16="http://schemas.microsoft.com/office/drawing/2014/main" id="{53236FED-F8E1-4F76-8EBF-22C87CCB5E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9293" y="1969020"/>
            <a:ext cx="773905" cy="1201496"/>
          </a:xfrm>
          <a:prstGeom prst="rect">
            <a:avLst/>
          </a:prstGeom>
        </p:spPr>
      </p:pic>
      <p:sp>
        <p:nvSpPr>
          <p:cNvPr id="14" name="TextBox 13">
            <a:extLst>
              <a:ext uri="{FF2B5EF4-FFF2-40B4-BE49-F238E27FC236}">
                <a16:creationId xmlns:a16="http://schemas.microsoft.com/office/drawing/2014/main" id="{EB4466F4-18BC-4949-BF32-5876AFF294DA}"/>
              </a:ext>
            </a:extLst>
          </p:cNvPr>
          <p:cNvSpPr txBox="1"/>
          <p:nvPr/>
        </p:nvSpPr>
        <p:spPr>
          <a:xfrm>
            <a:off x="532259" y="2103268"/>
            <a:ext cx="5821725" cy="2169825"/>
          </a:xfrm>
          <a:prstGeom prst="rect">
            <a:avLst/>
          </a:prstGeom>
          <a:noFill/>
        </p:spPr>
        <p:txBody>
          <a:bodyPr wrap="square" rtlCol="0">
            <a:spAutoFit/>
          </a:bodyPr>
          <a:lstStyle/>
          <a:p>
            <a:pPr>
              <a:spcAft>
                <a:spcPts val="900"/>
              </a:spcAft>
            </a:pPr>
            <a:r>
              <a:rPr lang="en-GB" sz="2100" i="1" dirty="0">
                <a:latin typeface="+mj-lt"/>
              </a:rPr>
              <a:t>the snake </a:t>
            </a:r>
          </a:p>
          <a:p>
            <a:pPr>
              <a:spcAft>
                <a:spcPts val="900"/>
              </a:spcAft>
            </a:pPr>
            <a:r>
              <a:rPr lang="en-GB" sz="2100" i="1" dirty="0">
                <a:latin typeface="+mj-lt"/>
              </a:rPr>
              <a:t>the snake opened its eyes</a:t>
            </a:r>
          </a:p>
          <a:p>
            <a:pPr>
              <a:spcAft>
                <a:spcPts val="900"/>
              </a:spcAft>
            </a:pPr>
            <a:r>
              <a:rPr lang="en-GB" sz="2100" i="1" dirty="0">
                <a:latin typeface="+mj-lt"/>
              </a:rPr>
              <a:t>Harry glanced around but no one was looking</a:t>
            </a:r>
          </a:p>
          <a:p>
            <a:pPr>
              <a:spcAft>
                <a:spcPts val="900"/>
              </a:spcAft>
            </a:pPr>
            <a:r>
              <a:rPr lang="en-GB" sz="2100" i="1" dirty="0">
                <a:latin typeface="+mj-lt"/>
              </a:rPr>
              <a:t>it winked</a:t>
            </a:r>
          </a:p>
          <a:p>
            <a:pPr>
              <a:spcAft>
                <a:spcPts val="900"/>
              </a:spcAft>
            </a:pPr>
            <a:r>
              <a:rPr lang="en-GB" sz="2100" i="1" dirty="0">
                <a:latin typeface="+mj-lt"/>
              </a:rPr>
              <a:t>until its eyes were level with Harry</a:t>
            </a:r>
          </a:p>
        </p:txBody>
      </p:sp>
      <p:sp>
        <p:nvSpPr>
          <p:cNvPr id="8" name="Rounded Rectangular Callout 2">
            <a:extLst>
              <a:ext uri="{FF2B5EF4-FFF2-40B4-BE49-F238E27FC236}">
                <a16:creationId xmlns:a16="http://schemas.microsoft.com/office/drawing/2014/main" id="{46D64B3E-872C-49B4-84CA-07AAD4E9361D}"/>
              </a:ext>
            </a:extLst>
          </p:cNvPr>
          <p:cNvSpPr/>
          <p:nvPr/>
        </p:nvSpPr>
        <p:spPr>
          <a:xfrm>
            <a:off x="7587692" y="1323255"/>
            <a:ext cx="1040014" cy="349709"/>
          </a:xfrm>
          <a:prstGeom prst="roundRect">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500" b="1" dirty="0">
                <a:solidFill>
                  <a:sysClr val="windowText" lastClr="000000"/>
                </a:solidFill>
              </a:rPr>
              <a:t>ANSWERS</a:t>
            </a:r>
          </a:p>
        </p:txBody>
      </p:sp>
      <p:pic>
        <p:nvPicPr>
          <p:cNvPr id="5" name="Picture 4" descr="A picture containing object&#10;&#10;Description generated with high confidence">
            <a:extLst>
              <a:ext uri="{FF2B5EF4-FFF2-40B4-BE49-F238E27FC236}">
                <a16:creationId xmlns:a16="http://schemas.microsoft.com/office/drawing/2014/main" id="{7C50A383-7545-4A31-BD37-661AE16D1AC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60832" y="2097145"/>
            <a:ext cx="528407" cy="442508"/>
          </a:xfrm>
          <a:prstGeom prst="rect">
            <a:avLst/>
          </a:prstGeom>
        </p:spPr>
      </p:pic>
      <p:pic>
        <p:nvPicPr>
          <p:cNvPr id="11" name="Picture 10" descr="A picture containing object&#10;&#10;Description generated with high confidence">
            <a:extLst>
              <a:ext uri="{FF2B5EF4-FFF2-40B4-BE49-F238E27FC236}">
                <a16:creationId xmlns:a16="http://schemas.microsoft.com/office/drawing/2014/main" id="{446E0C5C-5541-4D79-B43F-DAD74FF158A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01193" y="3811613"/>
            <a:ext cx="528407" cy="442508"/>
          </a:xfrm>
          <a:prstGeom prst="rect">
            <a:avLst/>
          </a:prstGeom>
        </p:spPr>
      </p:pic>
      <p:pic>
        <p:nvPicPr>
          <p:cNvPr id="7" name="Picture 6" descr="A picture containing object&#10;&#10;Description generated with high confidence">
            <a:extLst>
              <a:ext uri="{FF2B5EF4-FFF2-40B4-BE49-F238E27FC236}">
                <a16:creationId xmlns:a16="http://schemas.microsoft.com/office/drawing/2014/main" id="{40091E00-78E3-4BDC-8808-7243348B50DA}"/>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60732" y="2539654"/>
            <a:ext cx="528407" cy="442508"/>
          </a:xfrm>
          <a:prstGeom prst="rect">
            <a:avLst/>
          </a:prstGeom>
        </p:spPr>
      </p:pic>
      <p:pic>
        <p:nvPicPr>
          <p:cNvPr id="15" name="Picture 14" descr="A picture containing object&#10;&#10;Description generated with high confidence">
            <a:extLst>
              <a:ext uri="{FF2B5EF4-FFF2-40B4-BE49-F238E27FC236}">
                <a16:creationId xmlns:a16="http://schemas.microsoft.com/office/drawing/2014/main" id="{158B63C5-C0EA-4B18-8CC2-E47F64F37C9B}"/>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91476" y="3413119"/>
            <a:ext cx="528407" cy="442508"/>
          </a:xfrm>
          <a:prstGeom prst="rect">
            <a:avLst/>
          </a:prstGeom>
        </p:spPr>
      </p:pic>
      <p:pic>
        <p:nvPicPr>
          <p:cNvPr id="17" name="Picture 16" descr="A picture containing object&#10;&#10;Description generated with high confidence">
            <a:extLst>
              <a:ext uri="{FF2B5EF4-FFF2-40B4-BE49-F238E27FC236}">
                <a16:creationId xmlns:a16="http://schemas.microsoft.com/office/drawing/2014/main" id="{4A65981D-9492-477E-85A2-195FC98FA164}"/>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593669" y="2949262"/>
            <a:ext cx="528407" cy="442508"/>
          </a:xfrm>
          <a:prstGeom prst="rect">
            <a:avLst/>
          </a:prstGeom>
        </p:spPr>
      </p:pic>
      <p:sp>
        <p:nvSpPr>
          <p:cNvPr id="18" name="Speech Bubble: Rectangle with Corners Rounded 17">
            <a:extLst>
              <a:ext uri="{FF2B5EF4-FFF2-40B4-BE49-F238E27FC236}">
                <a16:creationId xmlns:a16="http://schemas.microsoft.com/office/drawing/2014/main" id="{314DCB7E-9CC5-489B-B375-CFC2F213DB63}"/>
              </a:ext>
            </a:extLst>
          </p:cNvPr>
          <p:cNvSpPr/>
          <p:nvPr/>
        </p:nvSpPr>
        <p:spPr>
          <a:xfrm>
            <a:off x="6284168" y="3912405"/>
            <a:ext cx="2088403" cy="1318180"/>
          </a:xfrm>
          <a:prstGeom prst="wedgeRoundRectCallout">
            <a:avLst>
              <a:gd name="adj1" fmla="val 37059"/>
              <a:gd name="adj2" fmla="val -91558"/>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schemeClr val="tx1"/>
                </a:solidFill>
                <a:latin typeface="Comic Sans MS" panose="030F0702030302020204" pitchFamily="66" charset="0"/>
              </a:rPr>
              <a:t>A complete sentence needs an active verb and something or someone doing that verb.</a:t>
            </a:r>
          </a:p>
        </p:txBody>
      </p:sp>
      <p:grpSp>
        <p:nvGrpSpPr>
          <p:cNvPr id="19" name="Group 18">
            <a:extLst>
              <a:ext uri="{FF2B5EF4-FFF2-40B4-BE49-F238E27FC236}">
                <a16:creationId xmlns:a16="http://schemas.microsoft.com/office/drawing/2014/main" id="{41B75F7B-8DCF-4B88-AABD-478472810914}"/>
              </a:ext>
            </a:extLst>
          </p:cNvPr>
          <p:cNvGrpSpPr/>
          <p:nvPr/>
        </p:nvGrpSpPr>
        <p:grpSpPr>
          <a:xfrm>
            <a:off x="1860832" y="3999167"/>
            <a:ext cx="3732837" cy="1567519"/>
            <a:chOff x="4175247" y="4413623"/>
            <a:chExt cx="4977116" cy="2090026"/>
          </a:xfrm>
        </p:grpSpPr>
        <p:sp>
          <p:nvSpPr>
            <p:cNvPr id="20" name="Rectangle 19">
              <a:extLst>
                <a:ext uri="{FF2B5EF4-FFF2-40B4-BE49-F238E27FC236}">
                  <a16:creationId xmlns:a16="http://schemas.microsoft.com/office/drawing/2014/main" id="{C910E818-FC22-42DB-A706-C960314E6989}"/>
                </a:ext>
              </a:extLst>
            </p:cNvPr>
            <p:cNvSpPr/>
            <p:nvPr/>
          </p:nvSpPr>
          <p:spPr>
            <a:xfrm>
              <a:off x="4175247" y="4995543"/>
              <a:ext cx="4977116" cy="1508106"/>
            </a:xfrm>
            <a:prstGeom prst="rect">
              <a:avLst/>
            </a:prstGeom>
            <a:ln>
              <a:solidFill>
                <a:schemeClr val="tx1"/>
              </a:solidFill>
            </a:ln>
          </p:spPr>
          <p:txBody>
            <a:bodyPr wrap="square">
              <a:spAutoFit/>
            </a:bodyPr>
            <a:lstStyle/>
            <a:p>
              <a:r>
                <a:rPr lang="en-GB" sz="1350" dirty="0"/>
                <a:t>This is a </a:t>
              </a:r>
              <a:r>
                <a:rPr lang="en-GB" sz="1350" b="1" dirty="0"/>
                <a:t>subordinate clause</a:t>
              </a:r>
              <a:r>
                <a:rPr lang="en-GB" sz="1350" dirty="0"/>
                <a:t>. It has a subordinating conjunction at its head and does not contain a complete idea. It needs a main clause to complete it. For example,’ The snake did not speak until its eyes were level with Harry.’</a:t>
              </a:r>
            </a:p>
          </p:txBody>
        </p:sp>
        <p:cxnSp>
          <p:nvCxnSpPr>
            <p:cNvPr id="21" name="Straight Connector 20">
              <a:extLst>
                <a:ext uri="{FF2B5EF4-FFF2-40B4-BE49-F238E27FC236}">
                  <a16:creationId xmlns:a16="http://schemas.microsoft.com/office/drawing/2014/main" id="{336ECDF1-E6BB-405B-B45A-2756D1502545}"/>
                </a:ext>
              </a:extLst>
            </p:cNvPr>
            <p:cNvCxnSpPr>
              <a:cxnSpLocks/>
              <a:stCxn id="20" idx="0"/>
            </p:cNvCxnSpPr>
            <p:nvPr/>
          </p:nvCxnSpPr>
          <p:spPr>
            <a:xfrm flipH="1" flipV="1">
              <a:off x="5395987" y="4413623"/>
              <a:ext cx="1267819" cy="5819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 name="TextBox 3">
            <a:extLst>
              <a:ext uri="{FF2B5EF4-FFF2-40B4-BE49-F238E27FC236}">
                <a16:creationId xmlns:a16="http://schemas.microsoft.com/office/drawing/2014/main" id="{BA64614F-E0D1-4996-B218-D3D6B5EA33A3}"/>
              </a:ext>
            </a:extLst>
          </p:cNvPr>
          <p:cNvSpPr txBox="1"/>
          <p:nvPr/>
        </p:nvSpPr>
        <p:spPr>
          <a:xfrm>
            <a:off x="2389239" y="6093296"/>
            <a:ext cx="5380054" cy="369332"/>
          </a:xfrm>
          <a:prstGeom prst="rect">
            <a:avLst/>
          </a:prstGeom>
          <a:noFill/>
        </p:spPr>
        <p:txBody>
          <a:bodyPr wrap="square" rtlCol="0">
            <a:spAutoFit/>
          </a:bodyPr>
          <a:lstStyle/>
          <a:p>
            <a:r>
              <a:rPr lang="en-GB" dirty="0"/>
              <a:t>Remember: a sentence has to make sense.</a:t>
            </a:r>
          </a:p>
        </p:txBody>
      </p:sp>
    </p:spTree>
    <p:extLst>
      <p:ext uri="{BB962C8B-B14F-4D97-AF65-F5344CB8AC3E}">
        <p14:creationId xmlns:p14="http://schemas.microsoft.com/office/powerpoint/2010/main" val="4141479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2" presetClass="entr" presetSubtype="2"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 calcmode="lin" valueType="num">
                                      <p:cBhvr additive="base">
                                        <p:cTn id="35" dur="500" fill="hold"/>
                                        <p:tgtEl>
                                          <p:spTgt spid="5"/>
                                        </p:tgtEl>
                                        <p:attrNameLst>
                                          <p:attrName>ppt_x</p:attrName>
                                        </p:attrNameLst>
                                      </p:cBhvr>
                                      <p:tavLst>
                                        <p:tav tm="0">
                                          <p:val>
                                            <p:strVal val="1+#ppt_w/2"/>
                                          </p:val>
                                        </p:tav>
                                        <p:tav tm="100000">
                                          <p:val>
                                            <p:strVal val="#ppt_x"/>
                                          </p:val>
                                        </p:tav>
                                      </p:tavLst>
                                    </p:anim>
                                    <p:anim calcmode="lin" valueType="num">
                                      <p:cBhvr additive="base">
                                        <p:cTn id="3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2" fill="hold" nodeType="clickEffect">
                                  <p:stCondLst>
                                    <p:cond delay="0"/>
                                  </p:stCondLst>
                                  <p:childTnLst>
                                    <p:set>
                                      <p:cBhvr>
                                        <p:cTn id="40" dur="1" fill="hold">
                                          <p:stCondLst>
                                            <p:cond delay="0"/>
                                          </p:stCondLst>
                                        </p:cTn>
                                        <p:tgtEl>
                                          <p:spTgt spid="7"/>
                                        </p:tgtEl>
                                        <p:attrNameLst>
                                          <p:attrName>style.visibility</p:attrName>
                                        </p:attrNameLst>
                                      </p:cBhvr>
                                      <p:to>
                                        <p:strVal val="visible"/>
                                      </p:to>
                                    </p:set>
                                    <p:anim calcmode="lin" valueType="num">
                                      <p:cBhvr additive="base">
                                        <p:cTn id="41" dur="500" fill="hold"/>
                                        <p:tgtEl>
                                          <p:spTgt spid="7"/>
                                        </p:tgtEl>
                                        <p:attrNameLst>
                                          <p:attrName>ppt_x</p:attrName>
                                        </p:attrNameLst>
                                      </p:cBhvr>
                                      <p:tavLst>
                                        <p:tav tm="0">
                                          <p:val>
                                            <p:strVal val="1+#ppt_w/2"/>
                                          </p:val>
                                        </p:tav>
                                        <p:tav tm="100000">
                                          <p:val>
                                            <p:strVal val="#ppt_x"/>
                                          </p:val>
                                        </p:tav>
                                      </p:tavLst>
                                    </p:anim>
                                    <p:anim calcmode="lin" valueType="num">
                                      <p:cBhvr additive="base">
                                        <p:cTn id="42"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2" fill="hold" nodeType="click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1+#ppt_w/2"/>
                                          </p:val>
                                        </p:tav>
                                        <p:tav tm="100000">
                                          <p:val>
                                            <p:strVal val="#ppt_x"/>
                                          </p:val>
                                        </p:tav>
                                      </p:tavLst>
                                    </p:anim>
                                    <p:anim calcmode="lin" valueType="num">
                                      <p:cBhvr additive="base">
                                        <p:cTn id="48"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2" fill="hold" nodeType="clickEffect">
                                  <p:stCondLst>
                                    <p:cond delay="0"/>
                                  </p:stCondLst>
                                  <p:childTnLst>
                                    <p:set>
                                      <p:cBhvr>
                                        <p:cTn id="52" dur="1" fill="hold">
                                          <p:stCondLst>
                                            <p:cond delay="0"/>
                                          </p:stCondLst>
                                        </p:cTn>
                                        <p:tgtEl>
                                          <p:spTgt spid="15"/>
                                        </p:tgtEl>
                                        <p:attrNameLst>
                                          <p:attrName>style.visibility</p:attrName>
                                        </p:attrNameLst>
                                      </p:cBhvr>
                                      <p:to>
                                        <p:strVal val="visible"/>
                                      </p:to>
                                    </p:set>
                                    <p:anim calcmode="lin" valueType="num">
                                      <p:cBhvr additive="base">
                                        <p:cTn id="53" dur="500" fill="hold"/>
                                        <p:tgtEl>
                                          <p:spTgt spid="15"/>
                                        </p:tgtEl>
                                        <p:attrNameLst>
                                          <p:attrName>ppt_x</p:attrName>
                                        </p:attrNameLst>
                                      </p:cBhvr>
                                      <p:tavLst>
                                        <p:tav tm="0">
                                          <p:val>
                                            <p:strVal val="1+#ppt_w/2"/>
                                          </p:val>
                                        </p:tav>
                                        <p:tav tm="100000">
                                          <p:val>
                                            <p:strVal val="#ppt_x"/>
                                          </p:val>
                                        </p:tav>
                                      </p:tavLst>
                                    </p:anim>
                                    <p:anim calcmode="lin" valueType="num">
                                      <p:cBhvr additive="base">
                                        <p:cTn id="5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2" fill="hold" nodeType="clickEffect">
                                  <p:stCondLst>
                                    <p:cond delay="0"/>
                                  </p:stCondLst>
                                  <p:childTnLst>
                                    <p:set>
                                      <p:cBhvr>
                                        <p:cTn id="58" dur="1" fill="hold">
                                          <p:stCondLst>
                                            <p:cond delay="0"/>
                                          </p:stCondLst>
                                        </p:cTn>
                                        <p:tgtEl>
                                          <p:spTgt spid="11"/>
                                        </p:tgtEl>
                                        <p:attrNameLst>
                                          <p:attrName>style.visibility</p:attrName>
                                        </p:attrNameLst>
                                      </p:cBhvr>
                                      <p:to>
                                        <p:strVal val="visible"/>
                                      </p:to>
                                    </p:set>
                                    <p:anim calcmode="lin" valueType="num">
                                      <p:cBhvr additive="base">
                                        <p:cTn id="59" dur="500" fill="hold"/>
                                        <p:tgtEl>
                                          <p:spTgt spid="11"/>
                                        </p:tgtEl>
                                        <p:attrNameLst>
                                          <p:attrName>ppt_x</p:attrName>
                                        </p:attrNameLst>
                                      </p:cBhvr>
                                      <p:tavLst>
                                        <p:tav tm="0">
                                          <p:val>
                                            <p:strVal val="1+#ppt_w/2"/>
                                          </p:val>
                                        </p:tav>
                                        <p:tav tm="100000">
                                          <p:val>
                                            <p:strVal val="#ppt_x"/>
                                          </p:val>
                                        </p:tav>
                                      </p:tavLst>
                                    </p:anim>
                                    <p:anim calcmode="lin" valueType="num">
                                      <p:cBhvr additive="base">
                                        <p:cTn id="60" dur="500" fill="hold"/>
                                        <p:tgtEl>
                                          <p:spTgt spid="11"/>
                                        </p:tgtEl>
                                        <p:attrNameLst>
                                          <p:attrName>ppt_y</p:attrName>
                                        </p:attrNameLst>
                                      </p:cBhvr>
                                      <p:tavLst>
                                        <p:tav tm="0">
                                          <p:val>
                                            <p:strVal val="#ppt_y"/>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grpId="0" nodeType="clickEffect">
                                  <p:stCondLst>
                                    <p:cond delay="0"/>
                                  </p:stCondLst>
                                  <p:childTnLst>
                                    <p:set>
                                      <p:cBhvr>
                                        <p:cTn id="64" dur="1" fill="hold">
                                          <p:stCondLst>
                                            <p:cond delay="0"/>
                                          </p:stCondLst>
                                        </p:cTn>
                                        <p:tgtEl>
                                          <p:spTgt spid="18"/>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fade">
                                      <p:cBhvr>
                                        <p:cTn id="69"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4" grpId="0" uiExpand="1" build="p"/>
      <p:bldP spid="8" grpId="0" animBg="1"/>
      <p:bldP spid="1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855" y="1063977"/>
            <a:ext cx="7388942" cy="1157231"/>
          </a:xfrm>
        </p:spPr>
        <p:txBody>
          <a:bodyPr>
            <a:noAutofit/>
          </a:bodyPr>
          <a:lstStyle/>
          <a:p>
            <a:pPr algn="l"/>
            <a:br>
              <a:rPr lang="en-GB" dirty="0"/>
            </a:br>
            <a:br>
              <a:rPr lang="en-GB" dirty="0"/>
            </a:br>
            <a:br>
              <a:rPr lang="en-GB" dirty="0"/>
            </a:br>
            <a:endParaRPr lang="en-GB" sz="2400" dirty="0">
              <a:solidFill>
                <a:srgbClr val="7030A0"/>
              </a:solidFill>
              <a:latin typeface="+mn-lt"/>
            </a:endParaRPr>
          </a:p>
        </p:txBody>
      </p:sp>
      <p:sp>
        <p:nvSpPr>
          <p:cNvPr id="16" name="Rectangle 15"/>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6" name="Rectangle 5">
            <a:extLst>
              <a:ext uri="{FF2B5EF4-FFF2-40B4-BE49-F238E27FC236}">
                <a16:creationId xmlns:a16="http://schemas.microsoft.com/office/drawing/2014/main" id="{0FE5E14E-B283-478F-A554-196CE8129A17}"/>
              </a:ext>
            </a:extLst>
          </p:cNvPr>
          <p:cNvSpPr/>
          <p:nvPr/>
        </p:nvSpPr>
        <p:spPr>
          <a:xfrm>
            <a:off x="695904" y="1297019"/>
            <a:ext cx="7928216" cy="1292662"/>
          </a:xfrm>
          <a:prstGeom prst="rect">
            <a:avLst/>
          </a:prstGeom>
        </p:spPr>
        <p:txBody>
          <a:bodyPr wrap="square">
            <a:spAutoFit/>
          </a:bodyPr>
          <a:lstStyle/>
          <a:p>
            <a:pPr lvl="0"/>
            <a:r>
              <a:rPr lang="en-GB" dirty="0">
                <a:solidFill>
                  <a:prstClr val="black"/>
                </a:solidFill>
              </a:rPr>
              <a:t>We </a:t>
            </a:r>
            <a:r>
              <a:rPr lang="en-GB" b="1" dirty="0">
                <a:solidFill>
                  <a:prstClr val="black"/>
                </a:solidFill>
              </a:rPr>
              <a:t>punctuate</a:t>
            </a:r>
            <a:r>
              <a:rPr lang="en-GB" dirty="0">
                <a:solidFill>
                  <a:prstClr val="black"/>
                </a:solidFill>
              </a:rPr>
              <a:t> sentences to make our writing clearer.</a:t>
            </a:r>
          </a:p>
          <a:p>
            <a:pPr lvl="0"/>
            <a:r>
              <a:rPr lang="en-GB" dirty="0">
                <a:solidFill>
                  <a:prstClr val="black"/>
                </a:solidFill>
              </a:rPr>
              <a:t>A</a:t>
            </a:r>
            <a:r>
              <a:rPr lang="en-GB" sz="2400" dirty="0">
                <a:solidFill>
                  <a:srgbClr val="FFC000"/>
                </a:solidFill>
                <a:latin typeface="Calibri" panose="020F0502020204030204" pitchFamily="34" charset="0"/>
                <a:ea typeface="Calibri" panose="020F0502020204030204" pitchFamily="34" charset="0"/>
                <a:cs typeface="Times New Roman" panose="02020603050405020304" pitchFamily="18" charset="0"/>
              </a:rPr>
              <a:t> Sentences and their Punctuation </a:t>
            </a:r>
            <a:r>
              <a:rPr lang="en-GB" b="1" dirty="0">
                <a:solidFill>
                  <a:prstClr val="black"/>
                </a:solidFill>
              </a:rPr>
              <a:t>l letter </a:t>
            </a:r>
            <a:r>
              <a:rPr lang="en-GB" dirty="0">
                <a:solidFill>
                  <a:prstClr val="black"/>
                </a:solidFill>
              </a:rPr>
              <a:t>goes at the beginning and the end is indicated by… </a:t>
            </a:r>
          </a:p>
          <a:p>
            <a:pPr lvl="0"/>
            <a:r>
              <a:rPr lang="en-GB" dirty="0">
                <a:solidFill>
                  <a:prstClr val="black"/>
                </a:solidFill>
              </a:rPr>
              <a:t>a </a:t>
            </a:r>
            <a:r>
              <a:rPr lang="en-GB" b="1" dirty="0">
                <a:solidFill>
                  <a:prstClr val="black"/>
                </a:solidFill>
              </a:rPr>
              <a:t>full stop</a:t>
            </a:r>
            <a:r>
              <a:rPr lang="en-GB" dirty="0">
                <a:solidFill>
                  <a:prstClr val="black"/>
                </a:solidFill>
              </a:rPr>
              <a:t>, </a:t>
            </a:r>
            <a:r>
              <a:rPr lang="en-GB" b="1" dirty="0">
                <a:solidFill>
                  <a:prstClr val="black"/>
                </a:solidFill>
              </a:rPr>
              <a:t>question mark </a:t>
            </a:r>
            <a:r>
              <a:rPr lang="en-GB" dirty="0">
                <a:solidFill>
                  <a:prstClr val="black"/>
                </a:solidFill>
              </a:rPr>
              <a:t>or </a:t>
            </a:r>
            <a:r>
              <a:rPr lang="en-GB" b="1" dirty="0">
                <a:solidFill>
                  <a:prstClr val="black"/>
                </a:solidFill>
              </a:rPr>
              <a:t>exclamation mark</a:t>
            </a:r>
            <a:r>
              <a:rPr lang="en-GB" dirty="0">
                <a:solidFill>
                  <a:prstClr val="black"/>
                </a:solidFill>
              </a:rPr>
              <a:t>.</a:t>
            </a:r>
          </a:p>
        </p:txBody>
      </p:sp>
      <p:sp>
        <p:nvSpPr>
          <p:cNvPr id="9" name="Speech Bubble: Rectangle with Corners Rounded 8">
            <a:extLst>
              <a:ext uri="{FF2B5EF4-FFF2-40B4-BE49-F238E27FC236}">
                <a16:creationId xmlns:a16="http://schemas.microsoft.com/office/drawing/2014/main" id="{7E0F25D4-03B5-4069-A085-FE2F73E47A97}"/>
              </a:ext>
            </a:extLst>
          </p:cNvPr>
          <p:cNvSpPr/>
          <p:nvPr/>
        </p:nvSpPr>
        <p:spPr>
          <a:xfrm>
            <a:off x="6765917" y="2588230"/>
            <a:ext cx="1780907" cy="1419653"/>
          </a:xfrm>
          <a:prstGeom prst="wedgeRoundRectCallout">
            <a:avLst>
              <a:gd name="adj1" fmla="val 38328"/>
              <a:gd name="adj2" fmla="val 66339"/>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schemeClr val="tx1"/>
                </a:solidFill>
                <a:latin typeface="Comic Sans MS" panose="030F0702030302020204" pitchFamily="66" charset="0"/>
              </a:rPr>
              <a:t>Punctuation does not make a complete sentence; it makes the beginning and ending clear.</a:t>
            </a:r>
          </a:p>
        </p:txBody>
      </p:sp>
      <p:pic>
        <p:nvPicPr>
          <p:cNvPr id="12" name="Picture 11" descr="A drawing of a cartoon character&#10;&#10;Description generated with high confidence">
            <a:extLst>
              <a:ext uri="{FF2B5EF4-FFF2-40B4-BE49-F238E27FC236}">
                <a16:creationId xmlns:a16="http://schemas.microsoft.com/office/drawing/2014/main" id="{53236FED-F8E1-4F76-8EBF-22C87CCB5E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855134" y="4359359"/>
            <a:ext cx="773905" cy="1201496"/>
          </a:xfrm>
          <a:prstGeom prst="rect">
            <a:avLst/>
          </a:prstGeom>
        </p:spPr>
      </p:pic>
      <p:sp>
        <p:nvSpPr>
          <p:cNvPr id="14" name="TextBox 13">
            <a:extLst>
              <a:ext uri="{FF2B5EF4-FFF2-40B4-BE49-F238E27FC236}">
                <a16:creationId xmlns:a16="http://schemas.microsoft.com/office/drawing/2014/main" id="{EB4466F4-18BC-4949-BF32-5876AFF294DA}"/>
              </a:ext>
            </a:extLst>
          </p:cNvPr>
          <p:cNvSpPr txBox="1"/>
          <p:nvPr/>
        </p:nvSpPr>
        <p:spPr>
          <a:xfrm>
            <a:off x="593824" y="3054368"/>
            <a:ext cx="5821725" cy="1708160"/>
          </a:xfrm>
          <a:prstGeom prst="rect">
            <a:avLst/>
          </a:prstGeom>
          <a:noFill/>
        </p:spPr>
        <p:txBody>
          <a:bodyPr wrap="square" rtlCol="0">
            <a:spAutoFit/>
          </a:bodyPr>
          <a:lstStyle/>
          <a:p>
            <a:pPr algn="ctr"/>
            <a:r>
              <a:rPr lang="en-GB" sz="2100" i="1" dirty="0">
                <a:latin typeface="+mj-lt"/>
              </a:rPr>
              <a:t>he was late</a:t>
            </a:r>
          </a:p>
          <a:p>
            <a:pPr algn="ctr"/>
            <a:r>
              <a:rPr lang="en-GB" sz="2100" i="1" dirty="0">
                <a:latin typeface="+mj-lt"/>
              </a:rPr>
              <a:t>watched them all day</a:t>
            </a:r>
          </a:p>
          <a:p>
            <a:pPr algn="ctr"/>
            <a:r>
              <a:rPr lang="en-GB" sz="2100" i="1" dirty="0">
                <a:latin typeface="+mj-lt"/>
              </a:rPr>
              <a:t>she changed her mind</a:t>
            </a:r>
          </a:p>
          <a:p>
            <a:pPr algn="ctr"/>
            <a:r>
              <a:rPr lang="en-GB" sz="2100" i="1" dirty="0">
                <a:latin typeface="+mj-lt"/>
              </a:rPr>
              <a:t>he wrote a letter</a:t>
            </a:r>
          </a:p>
          <a:p>
            <a:pPr algn="ctr"/>
            <a:r>
              <a:rPr lang="en-GB" sz="2100" i="1" dirty="0">
                <a:latin typeface="+mj-lt"/>
              </a:rPr>
              <a:t>a low rumbling sound</a:t>
            </a:r>
          </a:p>
        </p:txBody>
      </p:sp>
      <p:sp>
        <p:nvSpPr>
          <p:cNvPr id="10" name="Speech Bubble: Rectangle with Corners Rounded 9">
            <a:extLst>
              <a:ext uri="{FF2B5EF4-FFF2-40B4-BE49-F238E27FC236}">
                <a16:creationId xmlns:a16="http://schemas.microsoft.com/office/drawing/2014/main" id="{D803CD73-A6A4-4E03-9311-95588527AA0B}"/>
              </a:ext>
            </a:extLst>
          </p:cNvPr>
          <p:cNvSpPr/>
          <p:nvPr/>
        </p:nvSpPr>
        <p:spPr>
          <a:xfrm>
            <a:off x="5786046" y="4288488"/>
            <a:ext cx="1658203" cy="1001711"/>
          </a:xfrm>
          <a:prstGeom prst="wedgeRoundRectCallout">
            <a:avLst>
              <a:gd name="adj1" fmla="val 69477"/>
              <a:gd name="adj2" fmla="val -22175"/>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schemeClr val="tx1"/>
                </a:solidFill>
                <a:latin typeface="Comic Sans MS" panose="030F0702030302020204" pitchFamily="66" charset="0"/>
              </a:rPr>
              <a:t>How would you punctuate these?</a:t>
            </a:r>
          </a:p>
        </p:txBody>
      </p:sp>
      <p:sp>
        <p:nvSpPr>
          <p:cNvPr id="11" name="Rounded Rectangular Callout 2">
            <a:extLst>
              <a:ext uri="{FF2B5EF4-FFF2-40B4-BE49-F238E27FC236}">
                <a16:creationId xmlns:a16="http://schemas.microsoft.com/office/drawing/2014/main" id="{94889D2D-921F-46CB-B0D5-A2ED535CA377}"/>
              </a:ext>
            </a:extLst>
          </p:cNvPr>
          <p:cNvSpPr/>
          <p:nvPr/>
        </p:nvSpPr>
        <p:spPr>
          <a:xfrm>
            <a:off x="7587692" y="1323255"/>
            <a:ext cx="1040014" cy="349709"/>
          </a:xfrm>
          <a:prstGeom prst="roundRect">
            <a:avLst/>
          </a:prstGeom>
          <a:solidFill>
            <a:schemeClr val="accent2"/>
          </a:solidFill>
        </p:spPr>
        <p:style>
          <a:lnRef idx="2">
            <a:schemeClr val="dk1"/>
          </a:lnRef>
          <a:fillRef idx="1">
            <a:schemeClr val="lt1"/>
          </a:fillRef>
          <a:effectRef idx="0">
            <a:schemeClr val="dk1"/>
          </a:effectRef>
          <a:fontRef idx="minor">
            <a:schemeClr val="dk1"/>
          </a:fontRef>
        </p:style>
        <p:txBody>
          <a:bodyPr rtlCol="0" anchor="ctr"/>
          <a:lstStyle/>
          <a:p>
            <a:pPr algn="ctr"/>
            <a:r>
              <a:rPr lang="en-GB" sz="1500" b="1" dirty="0">
                <a:solidFill>
                  <a:sysClr val="windowText" lastClr="000000"/>
                </a:solidFill>
              </a:rPr>
              <a:t>ANSWERS</a:t>
            </a:r>
          </a:p>
        </p:txBody>
      </p:sp>
      <p:sp>
        <p:nvSpPr>
          <p:cNvPr id="5" name="Rectangle 4">
            <a:extLst>
              <a:ext uri="{FF2B5EF4-FFF2-40B4-BE49-F238E27FC236}">
                <a16:creationId xmlns:a16="http://schemas.microsoft.com/office/drawing/2014/main" id="{7CDCD607-3FF1-45DB-9C52-5DD1C8BF51CE}"/>
              </a:ext>
            </a:extLst>
          </p:cNvPr>
          <p:cNvSpPr/>
          <p:nvPr/>
        </p:nvSpPr>
        <p:spPr>
          <a:xfrm>
            <a:off x="2798508" y="3033542"/>
            <a:ext cx="210164" cy="3678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a:solidFill>
                    <a:schemeClr val="tx1"/>
                  </a:solidFill>
                </a:ln>
                <a:solidFill>
                  <a:schemeClr val="tx1"/>
                </a:solidFill>
              </a:rPr>
              <a:t>H</a:t>
            </a:r>
          </a:p>
        </p:txBody>
      </p:sp>
      <p:sp>
        <p:nvSpPr>
          <p:cNvPr id="13" name="Rectangle 12">
            <a:extLst>
              <a:ext uri="{FF2B5EF4-FFF2-40B4-BE49-F238E27FC236}">
                <a16:creationId xmlns:a16="http://schemas.microsoft.com/office/drawing/2014/main" id="{5D17D1C3-1121-4C32-B2C6-1C281885D87B}"/>
              </a:ext>
            </a:extLst>
          </p:cNvPr>
          <p:cNvSpPr/>
          <p:nvPr/>
        </p:nvSpPr>
        <p:spPr>
          <a:xfrm>
            <a:off x="4156243" y="3036537"/>
            <a:ext cx="210164" cy="3678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a:solidFill>
                    <a:schemeClr val="tx1"/>
                  </a:solidFill>
                </a:ln>
                <a:solidFill>
                  <a:schemeClr val="tx1"/>
                </a:solidFill>
              </a:rPr>
              <a:t>.</a:t>
            </a:r>
          </a:p>
        </p:txBody>
      </p:sp>
      <p:sp>
        <p:nvSpPr>
          <p:cNvPr id="15" name="Rectangle 14">
            <a:extLst>
              <a:ext uri="{FF2B5EF4-FFF2-40B4-BE49-F238E27FC236}">
                <a16:creationId xmlns:a16="http://schemas.microsoft.com/office/drawing/2014/main" id="{65EB89CD-F51D-46EA-A68A-421355D92D36}"/>
              </a:ext>
            </a:extLst>
          </p:cNvPr>
          <p:cNvSpPr/>
          <p:nvPr/>
        </p:nvSpPr>
        <p:spPr>
          <a:xfrm>
            <a:off x="2215947" y="3692177"/>
            <a:ext cx="210164" cy="3678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a:solidFill>
                    <a:schemeClr val="tx1"/>
                  </a:solidFill>
                </a:ln>
                <a:solidFill>
                  <a:schemeClr val="tx1"/>
                </a:solidFill>
              </a:rPr>
              <a:t>S</a:t>
            </a:r>
          </a:p>
        </p:txBody>
      </p:sp>
      <p:sp>
        <p:nvSpPr>
          <p:cNvPr id="17" name="Rectangle 16">
            <a:extLst>
              <a:ext uri="{FF2B5EF4-FFF2-40B4-BE49-F238E27FC236}">
                <a16:creationId xmlns:a16="http://schemas.microsoft.com/office/drawing/2014/main" id="{BAAE85EC-28F7-4F5B-B007-9D658D283C78}"/>
              </a:ext>
            </a:extLst>
          </p:cNvPr>
          <p:cNvSpPr/>
          <p:nvPr/>
        </p:nvSpPr>
        <p:spPr>
          <a:xfrm>
            <a:off x="4720538" y="3692176"/>
            <a:ext cx="210164" cy="3678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a:solidFill>
                    <a:schemeClr val="tx1"/>
                  </a:solidFill>
                </a:ln>
                <a:solidFill>
                  <a:schemeClr val="tx1"/>
                </a:solidFill>
              </a:rPr>
              <a:t>.</a:t>
            </a:r>
          </a:p>
        </p:txBody>
      </p:sp>
      <p:sp>
        <p:nvSpPr>
          <p:cNvPr id="18" name="Rectangle 17">
            <a:extLst>
              <a:ext uri="{FF2B5EF4-FFF2-40B4-BE49-F238E27FC236}">
                <a16:creationId xmlns:a16="http://schemas.microsoft.com/office/drawing/2014/main" id="{6C208AF2-7F09-41ED-897F-6958E1A1DC87}"/>
              </a:ext>
            </a:extLst>
          </p:cNvPr>
          <p:cNvSpPr/>
          <p:nvPr/>
        </p:nvSpPr>
        <p:spPr>
          <a:xfrm>
            <a:off x="2535025" y="4007883"/>
            <a:ext cx="210164" cy="3678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a:solidFill>
                    <a:schemeClr val="tx1"/>
                  </a:solidFill>
                </a:ln>
                <a:solidFill>
                  <a:schemeClr val="tx1"/>
                </a:solidFill>
              </a:rPr>
              <a:t>H</a:t>
            </a:r>
          </a:p>
        </p:txBody>
      </p:sp>
      <p:sp>
        <p:nvSpPr>
          <p:cNvPr id="19" name="Rectangle 18">
            <a:extLst>
              <a:ext uri="{FF2B5EF4-FFF2-40B4-BE49-F238E27FC236}">
                <a16:creationId xmlns:a16="http://schemas.microsoft.com/office/drawing/2014/main" id="{4F28CC30-B540-4A35-8222-6730ED6B0070}"/>
              </a:ext>
            </a:extLst>
          </p:cNvPr>
          <p:cNvSpPr/>
          <p:nvPr/>
        </p:nvSpPr>
        <p:spPr>
          <a:xfrm>
            <a:off x="4410014" y="4008858"/>
            <a:ext cx="210164" cy="367805"/>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ln>
                  <a:solidFill>
                    <a:schemeClr val="tx1"/>
                  </a:solidFill>
                </a:ln>
                <a:solidFill>
                  <a:schemeClr val="tx1"/>
                </a:solidFill>
              </a:rPr>
              <a:t>.</a:t>
            </a:r>
          </a:p>
        </p:txBody>
      </p:sp>
      <p:grpSp>
        <p:nvGrpSpPr>
          <p:cNvPr id="20" name="Group 19">
            <a:extLst>
              <a:ext uri="{FF2B5EF4-FFF2-40B4-BE49-F238E27FC236}">
                <a16:creationId xmlns:a16="http://schemas.microsoft.com/office/drawing/2014/main" id="{E6FB29FC-8197-4F29-8756-6D2E18155508}"/>
              </a:ext>
            </a:extLst>
          </p:cNvPr>
          <p:cNvGrpSpPr/>
          <p:nvPr/>
        </p:nvGrpSpPr>
        <p:grpSpPr>
          <a:xfrm>
            <a:off x="189251" y="2889298"/>
            <a:ext cx="2145891" cy="694920"/>
            <a:chOff x="1946472" y="2933795"/>
            <a:chExt cx="2861188" cy="926560"/>
          </a:xfrm>
          <a:solidFill>
            <a:schemeClr val="bg1"/>
          </a:solidFill>
        </p:grpSpPr>
        <p:sp>
          <p:nvSpPr>
            <p:cNvPr id="21" name="Rectangle 20">
              <a:extLst>
                <a:ext uri="{FF2B5EF4-FFF2-40B4-BE49-F238E27FC236}">
                  <a16:creationId xmlns:a16="http://schemas.microsoft.com/office/drawing/2014/main" id="{02006817-5F81-4D1C-9797-C80EE181D00C}"/>
                </a:ext>
              </a:extLst>
            </p:cNvPr>
            <p:cNvSpPr/>
            <p:nvPr/>
          </p:nvSpPr>
          <p:spPr>
            <a:xfrm>
              <a:off x="1946472" y="2933795"/>
              <a:ext cx="2607085" cy="677108"/>
            </a:xfrm>
            <a:prstGeom prst="rect">
              <a:avLst/>
            </a:prstGeom>
            <a:grpFill/>
            <a:ln>
              <a:solidFill>
                <a:schemeClr val="tx1"/>
              </a:solidFill>
            </a:ln>
          </p:spPr>
          <p:txBody>
            <a:bodyPr wrap="square">
              <a:spAutoFit/>
            </a:bodyPr>
            <a:lstStyle/>
            <a:p>
              <a:r>
                <a:rPr lang="en-GB" sz="1350" dirty="0"/>
                <a:t>not a complete sentence</a:t>
              </a:r>
            </a:p>
            <a:p>
              <a:r>
                <a:rPr lang="en-GB" sz="1350" dirty="0"/>
                <a:t>Who did the verb?</a:t>
              </a:r>
            </a:p>
          </p:txBody>
        </p:sp>
        <p:cxnSp>
          <p:nvCxnSpPr>
            <p:cNvPr id="22" name="Straight Connector 21">
              <a:extLst>
                <a:ext uri="{FF2B5EF4-FFF2-40B4-BE49-F238E27FC236}">
                  <a16:creationId xmlns:a16="http://schemas.microsoft.com/office/drawing/2014/main" id="{C01B2554-EDB2-4A1B-9CE4-160F9CF93F1E}"/>
                </a:ext>
              </a:extLst>
            </p:cNvPr>
            <p:cNvCxnSpPr>
              <a:cxnSpLocks/>
            </p:cNvCxnSpPr>
            <p:nvPr/>
          </p:nvCxnSpPr>
          <p:spPr>
            <a:xfrm>
              <a:off x="4553557" y="3580126"/>
              <a:ext cx="254103" cy="280229"/>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5BC0CCDB-018F-44E6-BF91-16C5F62A2030}"/>
              </a:ext>
            </a:extLst>
          </p:cNvPr>
          <p:cNvGrpSpPr/>
          <p:nvPr/>
        </p:nvGrpSpPr>
        <p:grpSpPr>
          <a:xfrm>
            <a:off x="1038191" y="4688340"/>
            <a:ext cx="1955314" cy="736950"/>
            <a:chOff x="1946472" y="2628303"/>
            <a:chExt cx="2607085" cy="982600"/>
          </a:xfrm>
          <a:solidFill>
            <a:schemeClr val="bg1"/>
          </a:solidFill>
        </p:grpSpPr>
        <p:sp>
          <p:nvSpPr>
            <p:cNvPr id="27" name="Rectangle 26">
              <a:extLst>
                <a:ext uri="{FF2B5EF4-FFF2-40B4-BE49-F238E27FC236}">
                  <a16:creationId xmlns:a16="http://schemas.microsoft.com/office/drawing/2014/main" id="{0C788880-B44F-4F48-8AC7-4AF2C2488954}"/>
                </a:ext>
              </a:extLst>
            </p:cNvPr>
            <p:cNvSpPr/>
            <p:nvPr/>
          </p:nvSpPr>
          <p:spPr>
            <a:xfrm>
              <a:off x="1946472" y="2933795"/>
              <a:ext cx="2607085" cy="677108"/>
            </a:xfrm>
            <a:prstGeom prst="rect">
              <a:avLst/>
            </a:prstGeom>
            <a:grpFill/>
            <a:ln>
              <a:solidFill>
                <a:schemeClr val="tx1"/>
              </a:solidFill>
            </a:ln>
          </p:spPr>
          <p:txBody>
            <a:bodyPr wrap="square">
              <a:spAutoFit/>
            </a:bodyPr>
            <a:lstStyle/>
            <a:p>
              <a:r>
                <a:rPr lang="en-GB" sz="1350" dirty="0"/>
                <a:t>not a complete sentence - a noun phrase.</a:t>
              </a:r>
            </a:p>
          </p:txBody>
        </p:sp>
        <p:cxnSp>
          <p:nvCxnSpPr>
            <p:cNvPr id="28" name="Straight Connector 27">
              <a:extLst>
                <a:ext uri="{FF2B5EF4-FFF2-40B4-BE49-F238E27FC236}">
                  <a16:creationId xmlns:a16="http://schemas.microsoft.com/office/drawing/2014/main" id="{90B855C8-F027-490C-ABB2-348BEC6C16E2}"/>
                </a:ext>
              </a:extLst>
            </p:cNvPr>
            <p:cNvCxnSpPr>
              <a:cxnSpLocks/>
            </p:cNvCxnSpPr>
            <p:nvPr/>
          </p:nvCxnSpPr>
          <p:spPr>
            <a:xfrm flipV="1">
              <a:off x="3167534" y="2628303"/>
              <a:ext cx="381154" cy="305492"/>
            </a:xfrm>
            <a:prstGeom prst="line">
              <a:avLst/>
            </a:prstGeom>
            <a:grpFill/>
            <a:ln>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65042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4">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2" presetClass="entr" presetSubtype="1" fill="hold" grpId="0" nodeType="clickEffect">
                                  <p:stCondLst>
                                    <p:cond delay="0"/>
                                  </p:stCondLst>
                                  <p:childTnLst>
                                    <p:set>
                                      <p:cBhvr>
                                        <p:cTn id="46" dur="1" fill="hold">
                                          <p:stCondLst>
                                            <p:cond delay="0"/>
                                          </p:stCondLst>
                                        </p:cTn>
                                        <p:tgtEl>
                                          <p:spTgt spid="5"/>
                                        </p:tgtEl>
                                        <p:attrNameLst>
                                          <p:attrName>style.visibility</p:attrName>
                                        </p:attrNameLst>
                                      </p:cBhvr>
                                      <p:to>
                                        <p:strVal val="visible"/>
                                      </p:to>
                                    </p:set>
                                    <p:anim calcmode="lin" valueType="num">
                                      <p:cBhvr additive="base">
                                        <p:cTn id="47" dur="500" fill="hold"/>
                                        <p:tgtEl>
                                          <p:spTgt spid="5"/>
                                        </p:tgtEl>
                                        <p:attrNameLst>
                                          <p:attrName>ppt_x</p:attrName>
                                        </p:attrNameLst>
                                      </p:cBhvr>
                                      <p:tavLst>
                                        <p:tav tm="0">
                                          <p:val>
                                            <p:strVal val="#ppt_x"/>
                                          </p:val>
                                        </p:tav>
                                        <p:tav tm="100000">
                                          <p:val>
                                            <p:strVal val="#ppt_x"/>
                                          </p:val>
                                        </p:tav>
                                      </p:tavLst>
                                    </p:anim>
                                    <p:anim calcmode="lin" valueType="num">
                                      <p:cBhvr additive="base">
                                        <p:cTn id="48" dur="500" fill="hold"/>
                                        <p:tgtEl>
                                          <p:spTgt spid="5"/>
                                        </p:tgtEl>
                                        <p:attrNameLst>
                                          <p:attrName>ppt_y</p:attrName>
                                        </p:attrNameLst>
                                      </p:cBhvr>
                                      <p:tavLst>
                                        <p:tav tm="0">
                                          <p:val>
                                            <p:strVal val="0-#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1" fill="hold" grpId="0" nodeType="clickEffect">
                                  <p:stCondLst>
                                    <p:cond delay="0"/>
                                  </p:stCondLst>
                                  <p:childTnLst>
                                    <p:set>
                                      <p:cBhvr>
                                        <p:cTn id="52" dur="1" fill="hold">
                                          <p:stCondLst>
                                            <p:cond delay="0"/>
                                          </p:stCondLst>
                                        </p:cTn>
                                        <p:tgtEl>
                                          <p:spTgt spid="13"/>
                                        </p:tgtEl>
                                        <p:attrNameLst>
                                          <p:attrName>style.visibility</p:attrName>
                                        </p:attrNameLst>
                                      </p:cBhvr>
                                      <p:to>
                                        <p:strVal val="visible"/>
                                      </p:to>
                                    </p:set>
                                    <p:anim calcmode="lin" valueType="num">
                                      <p:cBhvr additive="base">
                                        <p:cTn id="53" dur="500" fill="hold"/>
                                        <p:tgtEl>
                                          <p:spTgt spid="13"/>
                                        </p:tgtEl>
                                        <p:attrNameLst>
                                          <p:attrName>ppt_x</p:attrName>
                                        </p:attrNameLst>
                                      </p:cBhvr>
                                      <p:tavLst>
                                        <p:tav tm="0">
                                          <p:val>
                                            <p:strVal val="#ppt_x"/>
                                          </p:val>
                                        </p:tav>
                                        <p:tav tm="100000">
                                          <p:val>
                                            <p:strVal val="#ppt_x"/>
                                          </p:val>
                                        </p:tav>
                                      </p:tavLst>
                                    </p:anim>
                                    <p:anim calcmode="lin" valueType="num">
                                      <p:cBhvr additive="base">
                                        <p:cTn id="54" dur="500" fill="hold"/>
                                        <p:tgtEl>
                                          <p:spTgt spid="13"/>
                                        </p:tgtEl>
                                        <p:attrNameLst>
                                          <p:attrName>ppt_y</p:attrName>
                                        </p:attrNameLst>
                                      </p:cBhvr>
                                      <p:tavLst>
                                        <p:tav tm="0">
                                          <p:val>
                                            <p:strVal val="0-#ppt_h/2"/>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2" presetClass="entr" presetSubtype="1"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additive="base">
                                        <p:cTn id="59" dur="500" fill="hold"/>
                                        <p:tgtEl>
                                          <p:spTgt spid="15"/>
                                        </p:tgtEl>
                                        <p:attrNameLst>
                                          <p:attrName>ppt_x</p:attrName>
                                        </p:attrNameLst>
                                      </p:cBhvr>
                                      <p:tavLst>
                                        <p:tav tm="0">
                                          <p:val>
                                            <p:strVal val="#ppt_x"/>
                                          </p:val>
                                        </p:tav>
                                        <p:tav tm="100000">
                                          <p:val>
                                            <p:strVal val="#ppt_x"/>
                                          </p:val>
                                        </p:tav>
                                      </p:tavLst>
                                    </p:anim>
                                    <p:anim calcmode="lin" valueType="num">
                                      <p:cBhvr additive="base">
                                        <p:cTn id="60" dur="500" fill="hold"/>
                                        <p:tgtEl>
                                          <p:spTgt spid="15"/>
                                        </p:tgtEl>
                                        <p:attrNameLst>
                                          <p:attrName>ppt_y</p:attrName>
                                        </p:attrNameLst>
                                      </p:cBhvr>
                                      <p:tavLst>
                                        <p:tav tm="0">
                                          <p:val>
                                            <p:strVal val="0-#ppt_h/2"/>
                                          </p:val>
                                        </p:tav>
                                        <p:tav tm="100000">
                                          <p:val>
                                            <p:strVal val="#ppt_y"/>
                                          </p:val>
                                        </p:tav>
                                      </p:tavLst>
                                    </p:anim>
                                  </p:childTnLst>
                                </p:cTn>
                              </p:par>
                            </p:childTnLst>
                          </p:cTn>
                        </p:par>
                      </p:childTnLst>
                    </p:cTn>
                  </p:par>
                  <p:par>
                    <p:cTn id="61" fill="hold">
                      <p:stCondLst>
                        <p:cond delay="indefinite"/>
                      </p:stCondLst>
                      <p:childTnLst>
                        <p:par>
                          <p:cTn id="62" fill="hold">
                            <p:stCondLst>
                              <p:cond delay="0"/>
                            </p:stCondLst>
                            <p:childTnLst>
                              <p:par>
                                <p:cTn id="63" presetID="2" presetClass="entr" presetSubtype="1" fill="hold" grpId="0" nodeType="clickEffect">
                                  <p:stCondLst>
                                    <p:cond delay="0"/>
                                  </p:stCondLst>
                                  <p:childTnLst>
                                    <p:set>
                                      <p:cBhvr>
                                        <p:cTn id="64" dur="1" fill="hold">
                                          <p:stCondLst>
                                            <p:cond delay="0"/>
                                          </p:stCondLst>
                                        </p:cTn>
                                        <p:tgtEl>
                                          <p:spTgt spid="17"/>
                                        </p:tgtEl>
                                        <p:attrNameLst>
                                          <p:attrName>style.visibility</p:attrName>
                                        </p:attrNameLst>
                                      </p:cBhvr>
                                      <p:to>
                                        <p:strVal val="visible"/>
                                      </p:to>
                                    </p:set>
                                    <p:anim calcmode="lin" valueType="num">
                                      <p:cBhvr additive="base">
                                        <p:cTn id="65" dur="500" fill="hold"/>
                                        <p:tgtEl>
                                          <p:spTgt spid="17"/>
                                        </p:tgtEl>
                                        <p:attrNameLst>
                                          <p:attrName>ppt_x</p:attrName>
                                        </p:attrNameLst>
                                      </p:cBhvr>
                                      <p:tavLst>
                                        <p:tav tm="0">
                                          <p:val>
                                            <p:strVal val="#ppt_x"/>
                                          </p:val>
                                        </p:tav>
                                        <p:tav tm="100000">
                                          <p:val>
                                            <p:strVal val="#ppt_x"/>
                                          </p:val>
                                        </p:tav>
                                      </p:tavLst>
                                    </p:anim>
                                    <p:anim calcmode="lin" valueType="num">
                                      <p:cBhvr additive="base">
                                        <p:cTn id="66" dur="500" fill="hold"/>
                                        <p:tgtEl>
                                          <p:spTgt spid="17"/>
                                        </p:tgtEl>
                                        <p:attrNameLst>
                                          <p:attrName>ppt_y</p:attrName>
                                        </p:attrNameLst>
                                      </p:cBhvr>
                                      <p:tavLst>
                                        <p:tav tm="0">
                                          <p:val>
                                            <p:strVal val="0-#ppt_h/2"/>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ID="2" presetClass="entr" presetSubtype="1" fill="hold" grpId="0" nodeType="clickEffect">
                                  <p:stCondLst>
                                    <p:cond delay="0"/>
                                  </p:stCondLst>
                                  <p:childTnLst>
                                    <p:set>
                                      <p:cBhvr>
                                        <p:cTn id="70" dur="1" fill="hold">
                                          <p:stCondLst>
                                            <p:cond delay="0"/>
                                          </p:stCondLst>
                                        </p:cTn>
                                        <p:tgtEl>
                                          <p:spTgt spid="18"/>
                                        </p:tgtEl>
                                        <p:attrNameLst>
                                          <p:attrName>style.visibility</p:attrName>
                                        </p:attrNameLst>
                                      </p:cBhvr>
                                      <p:to>
                                        <p:strVal val="visible"/>
                                      </p:to>
                                    </p:set>
                                    <p:anim calcmode="lin" valueType="num">
                                      <p:cBhvr additive="base">
                                        <p:cTn id="71" dur="500" fill="hold"/>
                                        <p:tgtEl>
                                          <p:spTgt spid="18"/>
                                        </p:tgtEl>
                                        <p:attrNameLst>
                                          <p:attrName>ppt_x</p:attrName>
                                        </p:attrNameLst>
                                      </p:cBhvr>
                                      <p:tavLst>
                                        <p:tav tm="0">
                                          <p:val>
                                            <p:strVal val="#ppt_x"/>
                                          </p:val>
                                        </p:tav>
                                        <p:tav tm="100000">
                                          <p:val>
                                            <p:strVal val="#ppt_x"/>
                                          </p:val>
                                        </p:tav>
                                      </p:tavLst>
                                    </p:anim>
                                    <p:anim calcmode="lin" valueType="num">
                                      <p:cBhvr additive="base">
                                        <p:cTn id="72" dur="500" fill="hold"/>
                                        <p:tgtEl>
                                          <p:spTgt spid="18"/>
                                        </p:tgtEl>
                                        <p:attrNameLst>
                                          <p:attrName>ppt_y</p:attrName>
                                        </p:attrNameLst>
                                      </p:cBhvr>
                                      <p:tavLst>
                                        <p:tav tm="0">
                                          <p:val>
                                            <p:strVal val="0-#ppt_h/2"/>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2" presetClass="entr" presetSubtype="1" fill="hold" grpId="0" nodeType="click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additive="base">
                                        <p:cTn id="77" dur="500" fill="hold"/>
                                        <p:tgtEl>
                                          <p:spTgt spid="19"/>
                                        </p:tgtEl>
                                        <p:attrNameLst>
                                          <p:attrName>ppt_x</p:attrName>
                                        </p:attrNameLst>
                                      </p:cBhvr>
                                      <p:tavLst>
                                        <p:tav tm="0">
                                          <p:val>
                                            <p:strVal val="#ppt_x"/>
                                          </p:val>
                                        </p:tav>
                                        <p:tav tm="100000">
                                          <p:val>
                                            <p:strVal val="#ppt_x"/>
                                          </p:val>
                                        </p:tav>
                                      </p:tavLst>
                                    </p:anim>
                                    <p:anim calcmode="lin" valueType="num">
                                      <p:cBhvr additive="base">
                                        <p:cTn id="78" dur="500" fill="hold"/>
                                        <p:tgtEl>
                                          <p:spTgt spid="19"/>
                                        </p:tgtEl>
                                        <p:attrNameLst>
                                          <p:attrName>ppt_y</p:attrName>
                                        </p:attrNameLst>
                                      </p:cBhvr>
                                      <p:tavLst>
                                        <p:tav tm="0">
                                          <p:val>
                                            <p:strVal val="0-#ppt_h/2"/>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10" presetClass="entr" presetSubtype="0" fill="hold" nodeType="clickEffect">
                                  <p:stCondLst>
                                    <p:cond delay="0"/>
                                  </p:stCondLst>
                                  <p:childTnLst>
                                    <p:set>
                                      <p:cBhvr>
                                        <p:cTn id="82" dur="1" fill="hold">
                                          <p:stCondLst>
                                            <p:cond delay="0"/>
                                          </p:stCondLst>
                                        </p:cTn>
                                        <p:tgtEl>
                                          <p:spTgt spid="20"/>
                                        </p:tgtEl>
                                        <p:attrNameLst>
                                          <p:attrName>style.visibility</p:attrName>
                                        </p:attrNameLst>
                                      </p:cBhvr>
                                      <p:to>
                                        <p:strVal val="visible"/>
                                      </p:to>
                                    </p:set>
                                    <p:animEffect transition="in" filter="fade">
                                      <p:cBhvr>
                                        <p:cTn id="83" dur="500"/>
                                        <p:tgtEl>
                                          <p:spTgt spid="20"/>
                                        </p:tgtEl>
                                      </p:cBhvr>
                                    </p:animEffect>
                                  </p:childTnLst>
                                </p:cTn>
                              </p:par>
                            </p:childTnLst>
                          </p:cTn>
                        </p:par>
                      </p:childTnLst>
                    </p:cTn>
                  </p:par>
                  <p:par>
                    <p:cTn id="84" fill="hold">
                      <p:stCondLst>
                        <p:cond delay="indefinite"/>
                      </p:stCondLst>
                      <p:childTnLst>
                        <p:par>
                          <p:cTn id="85" fill="hold">
                            <p:stCondLst>
                              <p:cond delay="0"/>
                            </p:stCondLst>
                            <p:childTnLst>
                              <p:par>
                                <p:cTn id="86" presetID="10" presetClass="entr" presetSubtype="0" fill="hold" nodeType="clickEffect">
                                  <p:stCondLst>
                                    <p:cond delay="0"/>
                                  </p:stCondLst>
                                  <p:childTnLst>
                                    <p:set>
                                      <p:cBhvr>
                                        <p:cTn id="87" dur="1" fill="hold">
                                          <p:stCondLst>
                                            <p:cond delay="0"/>
                                          </p:stCondLst>
                                        </p:cTn>
                                        <p:tgtEl>
                                          <p:spTgt spid="26"/>
                                        </p:tgtEl>
                                        <p:attrNameLst>
                                          <p:attrName>style.visibility</p:attrName>
                                        </p:attrNameLst>
                                      </p:cBhvr>
                                      <p:to>
                                        <p:strVal val="visible"/>
                                      </p:to>
                                    </p:set>
                                    <p:animEffect transition="in" filter="fade">
                                      <p:cBhvr>
                                        <p:cTn id="8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14" grpId="0" uiExpand="1" build="p"/>
      <p:bldP spid="10" grpId="0" animBg="1"/>
      <p:bldP spid="11" grpId="0" animBg="1"/>
      <p:bldP spid="5" grpId="0" animBg="1"/>
      <p:bldP spid="13" grpId="0" animBg="1"/>
      <p:bldP spid="15" grpId="0" animBg="1"/>
      <p:bldP spid="17" grpId="0" animBg="1"/>
      <p:bldP spid="18" grpId="0" animBg="1"/>
      <p:bldP spid="1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9" name="Speech Bubble: Rectangle with Corners Rounded 8">
            <a:extLst>
              <a:ext uri="{FF2B5EF4-FFF2-40B4-BE49-F238E27FC236}">
                <a16:creationId xmlns:a16="http://schemas.microsoft.com/office/drawing/2014/main" id="{7E0F25D4-03B5-4069-A085-FE2F73E47A97}"/>
              </a:ext>
            </a:extLst>
          </p:cNvPr>
          <p:cNvSpPr/>
          <p:nvPr/>
        </p:nvSpPr>
        <p:spPr>
          <a:xfrm>
            <a:off x="6951425" y="2450076"/>
            <a:ext cx="1645958" cy="938848"/>
          </a:xfrm>
          <a:prstGeom prst="wedgeRoundRectCallout">
            <a:avLst>
              <a:gd name="adj1" fmla="val 4118"/>
              <a:gd name="adj2" fmla="val 73145"/>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prstClr val="black"/>
                </a:solidFill>
                <a:ea typeface="Times New Roman" panose="02020603050405020304" pitchFamily="18" charset="0"/>
                <a:cs typeface="Arial" panose="020B0604020202020204" pitchFamily="34" charset="0"/>
              </a:rPr>
              <a:t>The </a:t>
            </a:r>
            <a:r>
              <a:rPr lang="en-GB" sz="1350" dirty="0">
                <a:solidFill>
                  <a:srgbClr val="FF0000"/>
                </a:solidFill>
                <a:ea typeface="Times New Roman" panose="02020603050405020304" pitchFamily="18" charset="0"/>
                <a:cs typeface="Arial" panose="020B0604020202020204" pitchFamily="34" charset="0"/>
              </a:rPr>
              <a:t>subject</a:t>
            </a:r>
            <a:r>
              <a:rPr lang="en-GB" sz="1350" dirty="0">
                <a:solidFill>
                  <a:prstClr val="black"/>
                </a:solidFill>
                <a:ea typeface="Times New Roman" panose="02020603050405020304" pitchFamily="18" charset="0"/>
                <a:cs typeface="Arial" panose="020B0604020202020204" pitchFamily="34" charset="0"/>
              </a:rPr>
              <a:t> is what the </a:t>
            </a:r>
            <a:r>
              <a:rPr lang="en-GB" sz="1350" b="1" dirty="0">
                <a:solidFill>
                  <a:prstClr val="black"/>
                </a:solidFill>
                <a:ea typeface="Times New Roman" panose="02020603050405020304" pitchFamily="18" charset="0"/>
                <a:cs typeface="Arial" panose="020B0604020202020204" pitchFamily="34" charset="0"/>
              </a:rPr>
              <a:t>clause</a:t>
            </a:r>
            <a:r>
              <a:rPr lang="en-GB" sz="1350" dirty="0">
                <a:solidFill>
                  <a:prstClr val="black"/>
                </a:solidFill>
                <a:ea typeface="Times New Roman" panose="02020603050405020304" pitchFamily="18" charset="0"/>
                <a:cs typeface="Arial" panose="020B0604020202020204" pitchFamily="34" charset="0"/>
              </a:rPr>
              <a:t> is about.</a:t>
            </a:r>
            <a:endParaRPr lang="en-GB" sz="1350" dirty="0"/>
          </a:p>
          <a:p>
            <a:pPr algn="ctr"/>
            <a:endParaRPr lang="en-GB" sz="1350" dirty="0">
              <a:solidFill>
                <a:schemeClr val="tx1"/>
              </a:solidFill>
              <a:latin typeface="Comic Sans MS" panose="030F0702030302020204" pitchFamily="66" charset="0"/>
            </a:endParaRPr>
          </a:p>
        </p:txBody>
      </p:sp>
      <p:pic>
        <p:nvPicPr>
          <p:cNvPr id="12" name="Picture 11" descr="A drawing of a cartoon character&#10;&#10;Description generated with high confidence">
            <a:extLst>
              <a:ext uri="{FF2B5EF4-FFF2-40B4-BE49-F238E27FC236}">
                <a16:creationId xmlns:a16="http://schemas.microsoft.com/office/drawing/2014/main" id="{53236FED-F8E1-4F76-8EBF-22C87CCB5E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0500" y="3530372"/>
            <a:ext cx="773905" cy="1201496"/>
          </a:xfrm>
          <a:prstGeom prst="rect">
            <a:avLst/>
          </a:prstGeom>
        </p:spPr>
      </p:pic>
      <p:sp>
        <p:nvSpPr>
          <p:cNvPr id="19" name="Callout: Line 18">
            <a:extLst>
              <a:ext uri="{FF2B5EF4-FFF2-40B4-BE49-F238E27FC236}">
                <a16:creationId xmlns:a16="http://schemas.microsoft.com/office/drawing/2014/main" id="{F7A84253-83C7-42FC-947D-8A7DD1385F35}"/>
              </a:ext>
            </a:extLst>
          </p:cNvPr>
          <p:cNvSpPr/>
          <p:nvPr/>
        </p:nvSpPr>
        <p:spPr>
          <a:xfrm>
            <a:off x="4222286" y="2450076"/>
            <a:ext cx="2350721" cy="485342"/>
          </a:xfrm>
          <a:prstGeom prst="borderCallout1">
            <a:avLst>
              <a:gd name="adj1" fmla="val 42327"/>
              <a:gd name="adj2" fmla="val -580"/>
              <a:gd name="adj3" fmla="val 97513"/>
              <a:gd name="adj4" fmla="val -81342"/>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350" dirty="0">
                <a:solidFill>
                  <a:schemeClr val="tx1"/>
                </a:solidFill>
              </a:rPr>
              <a:t>This clause is about </a:t>
            </a:r>
            <a:r>
              <a:rPr lang="en-GB" sz="1350" dirty="0">
                <a:solidFill>
                  <a:srgbClr val="FF0000"/>
                </a:solidFill>
              </a:rPr>
              <a:t>Dudley</a:t>
            </a:r>
            <a:r>
              <a:rPr lang="en-GB" sz="1350" dirty="0">
                <a:solidFill>
                  <a:schemeClr val="tx1"/>
                </a:solidFill>
              </a:rPr>
              <a:t>.</a:t>
            </a:r>
            <a:endParaRPr lang="en-GB" sz="1350" dirty="0">
              <a:solidFill>
                <a:srgbClr val="00B050"/>
              </a:solidFill>
            </a:endParaRPr>
          </a:p>
        </p:txBody>
      </p:sp>
      <p:sp>
        <p:nvSpPr>
          <p:cNvPr id="20" name="Callout: Line 19">
            <a:extLst>
              <a:ext uri="{FF2B5EF4-FFF2-40B4-BE49-F238E27FC236}">
                <a16:creationId xmlns:a16="http://schemas.microsoft.com/office/drawing/2014/main" id="{8098B248-5C82-434E-B86B-6E13B66309DC}"/>
              </a:ext>
            </a:extLst>
          </p:cNvPr>
          <p:cNvSpPr/>
          <p:nvPr/>
        </p:nvSpPr>
        <p:spPr>
          <a:xfrm>
            <a:off x="4222286" y="3062629"/>
            <a:ext cx="2350721" cy="485342"/>
          </a:xfrm>
          <a:prstGeom prst="borderCallout1">
            <a:avLst>
              <a:gd name="adj1" fmla="val 56001"/>
              <a:gd name="adj2" fmla="val -36"/>
              <a:gd name="adj3" fmla="val 60938"/>
              <a:gd name="adj4" fmla="val -83789"/>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350" dirty="0">
                <a:solidFill>
                  <a:schemeClr val="tx1"/>
                </a:solidFill>
              </a:rPr>
              <a:t>This clause is about </a:t>
            </a:r>
            <a:r>
              <a:rPr lang="en-GB" sz="1350" dirty="0">
                <a:solidFill>
                  <a:srgbClr val="FF0000"/>
                </a:solidFill>
              </a:rPr>
              <a:t>Harry</a:t>
            </a:r>
            <a:r>
              <a:rPr lang="en-GB" sz="1350" dirty="0">
                <a:solidFill>
                  <a:schemeClr val="tx1"/>
                </a:solidFill>
              </a:rPr>
              <a:t>.</a:t>
            </a:r>
            <a:endParaRPr lang="en-GB" sz="1350" dirty="0">
              <a:solidFill>
                <a:srgbClr val="00B050"/>
              </a:solidFill>
            </a:endParaRPr>
          </a:p>
        </p:txBody>
      </p:sp>
      <p:sp>
        <p:nvSpPr>
          <p:cNvPr id="21" name="Callout: Line 20">
            <a:extLst>
              <a:ext uri="{FF2B5EF4-FFF2-40B4-BE49-F238E27FC236}">
                <a16:creationId xmlns:a16="http://schemas.microsoft.com/office/drawing/2014/main" id="{49FBE8C7-8247-4E50-8C97-6E7093CEA879}"/>
              </a:ext>
            </a:extLst>
          </p:cNvPr>
          <p:cNvSpPr/>
          <p:nvPr/>
        </p:nvSpPr>
        <p:spPr>
          <a:xfrm>
            <a:off x="4222286" y="3689721"/>
            <a:ext cx="2350721" cy="485342"/>
          </a:xfrm>
          <a:prstGeom prst="borderCallout1">
            <a:avLst>
              <a:gd name="adj1" fmla="val 51443"/>
              <a:gd name="adj2" fmla="val 206"/>
              <a:gd name="adj3" fmla="val 19654"/>
              <a:gd name="adj4" fmla="val -74774"/>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GB" sz="1350" dirty="0">
                <a:solidFill>
                  <a:schemeClr val="tx1"/>
                </a:solidFill>
              </a:rPr>
              <a:t>This clause is about </a:t>
            </a:r>
            <a:r>
              <a:rPr lang="en-GB" sz="1350" dirty="0">
                <a:solidFill>
                  <a:srgbClr val="FF0000"/>
                </a:solidFill>
              </a:rPr>
              <a:t>the cat</a:t>
            </a:r>
            <a:r>
              <a:rPr lang="en-GB" sz="1350" dirty="0">
                <a:solidFill>
                  <a:schemeClr val="tx1"/>
                </a:solidFill>
              </a:rPr>
              <a:t>.</a:t>
            </a:r>
            <a:endParaRPr lang="en-GB" sz="1350" dirty="0">
              <a:solidFill>
                <a:srgbClr val="00B050"/>
              </a:solidFill>
            </a:endParaRPr>
          </a:p>
        </p:txBody>
      </p:sp>
      <p:sp>
        <p:nvSpPr>
          <p:cNvPr id="22" name="TextBox 21">
            <a:extLst>
              <a:ext uri="{FF2B5EF4-FFF2-40B4-BE49-F238E27FC236}">
                <a16:creationId xmlns:a16="http://schemas.microsoft.com/office/drawing/2014/main" id="{B26A85B3-E552-47C9-9FA2-9FFB12D1E29C}"/>
              </a:ext>
            </a:extLst>
          </p:cNvPr>
          <p:cNvSpPr txBox="1"/>
          <p:nvPr/>
        </p:nvSpPr>
        <p:spPr>
          <a:xfrm>
            <a:off x="857858" y="2681043"/>
            <a:ext cx="2059583" cy="1295868"/>
          </a:xfrm>
          <a:prstGeom prst="rect">
            <a:avLst/>
          </a:prstGeom>
          <a:noFill/>
        </p:spPr>
        <p:txBody>
          <a:bodyPr wrap="square" rtlCol="0">
            <a:spAutoFit/>
          </a:bodyPr>
          <a:lstStyle/>
          <a:p>
            <a:pPr>
              <a:lnSpc>
                <a:spcPct val="150000"/>
              </a:lnSpc>
            </a:pPr>
            <a:r>
              <a:rPr lang="en-GB" i="1" dirty="0">
                <a:solidFill>
                  <a:srgbClr val="FF0000"/>
                </a:solidFill>
                <a:latin typeface="+mj-lt"/>
              </a:rPr>
              <a:t>Dudley</a:t>
            </a:r>
            <a:r>
              <a:rPr lang="en-GB" i="1" dirty="0">
                <a:latin typeface="+mj-lt"/>
              </a:rPr>
              <a:t> </a:t>
            </a:r>
            <a:r>
              <a:rPr lang="en-GB" i="1" dirty="0">
                <a:solidFill>
                  <a:srgbClr val="0000FF"/>
                </a:solidFill>
                <a:latin typeface="+mj-lt"/>
              </a:rPr>
              <a:t>threw</a:t>
            </a:r>
          </a:p>
          <a:p>
            <a:pPr>
              <a:lnSpc>
                <a:spcPct val="150000"/>
              </a:lnSpc>
            </a:pPr>
            <a:r>
              <a:rPr lang="en-GB" i="1" dirty="0">
                <a:solidFill>
                  <a:srgbClr val="FF0000"/>
                </a:solidFill>
                <a:latin typeface="+mj-lt"/>
              </a:rPr>
              <a:t>Harry</a:t>
            </a:r>
            <a:r>
              <a:rPr lang="en-GB" i="1" dirty="0">
                <a:latin typeface="+mj-lt"/>
              </a:rPr>
              <a:t> </a:t>
            </a:r>
            <a:r>
              <a:rPr lang="en-GB" i="1" dirty="0">
                <a:solidFill>
                  <a:srgbClr val="0000FF"/>
                </a:solidFill>
                <a:latin typeface="+mj-lt"/>
              </a:rPr>
              <a:t>opened</a:t>
            </a:r>
          </a:p>
          <a:p>
            <a:pPr>
              <a:lnSpc>
                <a:spcPct val="150000"/>
              </a:lnSpc>
            </a:pPr>
            <a:r>
              <a:rPr lang="en-GB" i="1" dirty="0">
                <a:solidFill>
                  <a:srgbClr val="FF0000"/>
                </a:solidFill>
                <a:latin typeface="+mj-lt"/>
              </a:rPr>
              <a:t>The cat </a:t>
            </a:r>
            <a:r>
              <a:rPr lang="en-GB" i="1" dirty="0">
                <a:solidFill>
                  <a:srgbClr val="0000FF"/>
                </a:solidFill>
                <a:latin typeface="+mj-lt"/>
              </a:rPr>
              <a:t>watched</a:t>
            </a:r>
          </a:p>
        </p:txBody>
      </p:sp>
      <p:sp>
        <p:nvSpPr>
          <p:cNvPr id="23" name="TextBox 22">
            <a:extLst>
              <a:ext uri="{FF2B5EF4-FFF2-40B4-BE49-F238E27FC236}">
                <a16:creationId xmlns:a16="http://schemas.microsoft.com/office/drawing/2014/main" id="{51496E8E-5E50-46C4-A53A-7F9395519804}"/>
              </a:ext>
            </a:extLst>
          </p:cNvPr>
          <p:cNvSpPr txBox="1"/>
          <p:nvPr/>
        </p:nvSpPr>
        <p:spPr>
          <a:xfrm>
            <a:off x="589208" y="1480120"/>
            <a:ext cx="7930166" cy="1015663"/>
          </a:xfrm>
          <a:prstGeom prst="rect">
            <a:avLst/>
          </a:prstGeom>
          <a:noFill/>
        </p:spPr>
        <p:txBody>
          <a:bodyPr wrap="square" rtlCol="0">
            <a:spAutoFit/>
          </a:bodyPr>
          <a:lstStyle/>
          <a:p>
            <a:pPr algn="ctr"/>
            <a:r>
              <a:rPr lang="en-GB" sz="2400" b="1" dirty="0"/>
              <a:t>Parts of a Clause </a:t>
            </a:r>
          </a:p>
          <a:p>
            <a:pPr algn="ctr"/>
            <a:r>
              <a:rPr lang="en-GB" dirty="0">
                <a:ea typeface="Times New Roman" panose="02020603050405020304" pitchFamily="18" charset="0"/>
                <a:cs typeface="Arial" panose="020B0604020202020204" pitchFamily="34" charset="0"/>
              </a:rPr>
              <a:t>A </a:t>
            </a:r>
            <a:r>
              <a:rPr lang="en-GB" b="1" dirty="0">
                <a:ea typeface="Times New Roman" panose="02020603050405020304" pitchFamily="18" charset="0"/>
                <a:cs typeface="Arial" panose="020B0604020202020204" pitchFamily="34" charset="0"/>
              </a:rPr>
              <a:t>clause</a:t>
            </a:r>
            <a:r>
              <a:rPr lang="en-GB" dirty="0">
                <a:ea typeface="Times New Roman" panose="02020603050405020304" pitchFamily="18" charset="0"/>
                <a:cs typeface="Arial" panose="020B0604020202020204" pitchFamily="34" charset="0"/>
              </a:rPr>
              <a:t> is a group of words which contains a </a:t>
            </a:r>
            <a:r>
              <a:rPr lang="en-GB" dirty="0">
                <a:solidFill>
                  <a:srgbClr val="0000FF"/>
                </a:solidFill>
                <a:ea typeface="Times New Roman" panose="02020603050405020304" pitchFamily="18" charset="0"/>
                <a:cs typeface="Arial" panose="020B0604020202020204" pitchFamily="34" charset="0"/>
              </a:rPr>
              <a:t>verb</a:t>
            </a:r>
            <a:r>
              <a:rPr lang="en-GB" dirty="0">
                <a:ea typeface="Times New Roman" panose="02020603050405020304" pitchFamily="18" charset="0"/>
                <a:cs typeface="Arial" panose="020B0604020202020204" pitchFamily="34" charset="0"/>
              </a:rPr>
              <a:t>.</a:t>
            </a:r>
          </a:p>
          <a:p>
            <a:pPr algn="ctr"/>
            <a:r>
              <a:rPr lang="en-GB" dirty="0">
                <a:solidFill>
                  <a:prstClr val="black"/>
                </a:solidFill>
                <a:ea typeface="Times New Roman" panose="02020603050405020304" pitchFamily="18" charset="0"/>
                <a:cs typeface="Arial" panose="020B0604020202020204" pitchFamily="34" charset="0"/>
              </a:rPr>
              <a:t>All </a:t>
            </a:r>
            <a:r>
              <a:rPr lang="en-GB" dirty="0">
                <a:solidFill>
                  <a:srgbClr val="0000FF"/>
                </a:solidFill>
                <a:ea typeface="Times New Roman" panose="02020603050405020304" pitchFamily="18" charset="0"/>
                <a:cs typeface="Arial" panose="020B0604020202020204" pitchFamily="34" charset="0"/>
              </a:rPr>
              <a:t>verbs</a:t>
            </a:r>
            <a:r>
              <a:rPr lang="en-GB" dirty="0">
                <a:solidFill>
                  <a:prstClr val="black"/>
                </a:solidFill>
                <a:ea typeface="Times New Roman" panose="02020603050405020304" pitchFamily="18" charset="0"/>
                <a:cs typeface="Arial" panose="020B0604020202020204" pitchFamily="34" charset="0"/>
              </a:rPr>
              <a:t> have a </a:t>
            </a:r>
            <a:r>
              <a:rPr lang="en-GB" dirty="0">
                <a:solidFill>
                  <a:srgbClr val="FF0000"/>
                </a:solidFill>
                <a:ea typeface="Times New Roman" panose="02020603050405020304" pitchFamily="18" charset="0"/>
                <a:cs typeface="Arial" panose="020B0604020202020204" pitchFamily="34" charset="0"/>
              </a:rPr>
              <a:t>subject</a:t>
            </a:r>
            <a:r>
              <a:rPr lang="en-GB" dirty="0">
                <a:solidFill>
                  <a:prstClr val="black"/>
                </a:solidFill>
                <a:ea typeface="Times New Roman" panose="02020603050405020304" pitchFamily="18" charset="0"/>
                <a:cs typeface="Arial" panose="020B0604020202020204" pitchFamily="34" charset="0"/>
              </a:rPr>
              <a:t>. </a:t>
            </a:r>
            <a:endParaRPr lang="en-GB" dirty="0">
              <a:ea typeface="Times New Roman" panose="02020603050405020304" pitchFamily="18" charset="0"/>
              <a:cs typeface="Arial" panose="020B0604020202020204" pitchFamily="34" charset="0"/>
            </a:endParaRPr>
          </a:p>
        </p:txBody>
      </p:sp>
      <p:sp>
        <p:nvSpPr>
          <p:cNvPr id="24" name="TextBox 23">
            <a:extLst>
              <a:ext uri="{FF2B5EF4-FFF2-40B4-BE49-F238E27FC236}">
                <a16:creationId xmlns:a16="http://schemas.microsoft.com/office/drawing/2014/main" id="{49D23501-484E-48D6-A90E-66FC4B48EE5B}"/>
              </a:ext>
            </a:extLst>
          </p:cNvPr>
          <p:cNvSpPr txBox="1"/>
          <p:nvPr/>
        </p:nvSpPr>
        <p:spPr>
          <a:xfrm>
            <a:off x="667217" y="4763847"/>
            <a:ext cx="7930166" cy="646331"/>
          </a:xfrm>
          <a:prstGeom prst="rect">
            <a:avLst/>
          </a:prstGeom>
          <a:noFill/>
        </p:spPr>
        <p:txBody>
          <a:bodyPr wrap="square" rtlCol="0">
            <a:spAutoFit/>
          </a:bodyPr>
          <a:lstStyle/>
          <a:p>
            <a:pPr algn="ctr"/>
            <a:r>
              <a:rPr lang="en-GB" dirty="0">
                <a:ea typeface="Times New Roman" panose="02020603050405020304" pitchFamily="18" charset="0"/>
                <a:cs typeface="Arial" panose="020B0604020202020204" pitchFamily="34" charset="0"/>
              </a:rPr>
              <a:t>In some </a:t>
            </a:r>
            <a:r>
              <a:rPr lang="en-GB" b="1" dirty="0">
                <a:ea typeface="Times New Roman" panose="02020603050405020304" pitchFamily="18" charset="0"/>
                <a:cs typeface="Arial" panose="020B0604020202020204" pitchFamily="34" charset="0"/>
              </a:rPr>
              <a:t>clauses</a:t>
            </a:r>
            <a:r>
              <a:rPr lang="en-GB" dirty="0">
                <a:ea typeface="Times New Roman" panose="02020603050405020304" pitchFamily="18" charset="0"/>
                <a:cs typeface="Arial" panose="020B0604020202020204" pitchFamily="34" charset="0"/>
              </a:rPr>
              <a:t> there is something the </a:t>
            </a:r>
            <a:r>
              <a:rPr lang="en-GB" dirty="0">
                <a:solidFill>
                  <a:srgbClr val="0000FF"/>
                </a:solidFill>
                <a:ea typeface="Times New Roman" panose="02020603050405020304" pitchFamily="18" charset="0"/>
                <a:cs typeface="Arial" panose="020B0604020202020204" pitchFamily="34" charset="0"/>
              </a:rPr>
              <a:t>verb</a:t>
            </a:r>
            <a:r>
              <a:rPr lang="en-GB" dirty="0">
                <a:ea typeface="Times New Roman" panose="02020603050405020304" pitchFamily="18" charset="0"/>
                <a:cs typeface="Arial" panose="020B0604020202020204" pitchFamily="34" charset="0"/>
              </a:rPr>
              <a:t> acts on.</a:t>
            </a:r>
          </a:p>
          <a:p>
            <a:pPr algn="ctr"/>
            <a:r>
              <a:rPr lang="en-GB" dirty="0">
                <a:ea typeface="Times New Roman" panose="02020603050405020304" pitchFamily="18" charset="0"/>
                <a:cs typeface="Arial" panose="020B0604020202020204" pitchFamily="34" charset="0"/>
              </a:rPr>
              <a:t>This is called the </a:t>
            </a:r>
            <a:r>
              <a:rPr lang="en-GB" dirty="0">
                <a:solidFill>
                  <a:srgbClr val="00B050"/>
                </a:solidFill>
                <a:ea typeface="Times New Roman" panose="02020603050405020304" pitchFamily="18" charset="0"/>
                <a:cs typeface="Arial" panose="020B0604020202020204" pitchFamily="34" charset="0"/>
              </a:rPr>
              <a:t>object</a:t>
            </a:r>
            <a:r>
              <a:rPr lang="en-GB" dirty="0">
                <a:ea typeface="Times New Roman" panose="02020603050405020304" pitchFamily="18" charset="0"/>
                <a:cs typeface="Arial" panose="020B0604020202020204" pitchFamily="34" charset="0"/>
              </a:rPr>
              <a:t>.</a:t>
            </a:r>
            <a:endParaRPr lang="en-GB" sz="450" dirty="0">
              <a:ea typeface="Times New Roman" panose="02020603050405020304" pitchFamily="18" charset="0"/>
            </a:endParaRPr>
          </a:p>
        </p:txBody>
      </p:sp>
    </p:spTree>
    <p:extLst>
      <p:ext uri="{BB962C8B-B14F-4D97-AF65-F5344CB8AC3E}">
        <p14:creationId xmlns:p14="http://schemas.microsoft.com/office/powerpoint/2010/main" val="4499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0" presetClass="exit" presetSubtype="0" fill="hold" grpId="1" nodeType="clickEffect">
                                  <p:stCondLst>
                                    <p:cond delay="0"/>
                                  </p:stCondLst>
                                  <p:childTnLst>
                                    <p:animEffect transition="out" filter="fade">
                                      <p:cBhvr>
                                        <p:cTn id="26" dur="250"/>
                                        <p:tgtEl>
                                          <p:spTgt spid="19"/>
                                        </p:tgtEl>
                                      </p:cBhvr>
                                    </p:animEffect>
                                    <p:set>
                                      <p:cBhvr>
                                        <p:cTn id="27" dur="1" fill="hold">
                                          <p:stCondLst>
                                            <p:cond delay="249"/>
                                          </p:stCondLst>
                                        </p:cTn>
                                        <p:tgtEl>
                                          <p:spTgt spid="19"/>
                                        </p:tgtEl>
                                        <p:attrNameLst>
                                          <p:attrName>style.visibility</p:attrName>
                                        </p:attrNameLst>
                                      </p:cBhvr>
                                      <p:to>
                                        <p:strVal val="hidden"/>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grpId="0" nodeType="clickEffect">
                                  <p:stCondLst>
                                    <p:cond delay="0"/>
                                  </p:stCondLst>
                                  <p:childTnLst>
                                    <p:set>
                                      <p:cBhvr>
                                        <p:cTn id="31" dur="1" fill="hold">
                                          <p:stCondLst>
                                            <p:cond delay="0"/>
                                          </p:stCondLst>
                                        </p:cTn>
                                        <p:tgtEl>
                                          <p:spTgt spid="20"/>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0" presetClass="exit" presetSubtype="0" fill="hold" grpId="1" nodeType="clickEffect">
                                  <p:stCondLst>
                                    <p:cond delay="0"/>
                                  </p:stCondLst>
                                  <p:childTnLst>
                                    <p:animEffect transition="out" filter="fade">
                                      <p:cBhvr>
                                        <p:cTn id="35" dur="250"/>
                                        <p:tgtEl>
                                          <p:spTgt spid="20"/>
                                        </p:tgtEl>
                                      </p:cBhvr>
                                    </p:animEffect>
                                    <p:set>
                                      <p:cBhvr>
                                        <p:cTn id="36" dur="1" fill="hold">
                                          <p:stCondLst>
                                            <p:cond delay="249"/>
                                          </p:stCondLst>
                                        </p:cTn>
                                        <p:tgtEl>
                                          <p:spTgt spid="20"/>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grpId="1" nodeType="clickEffect">
                                  <p:stCondLst>
                                    <p:cond delay="0"/>
                                  </p:stCondLst>
                                  <p:childTnLst>
                                    <p:animEffect transition="out" filter="fade">
                                      <p:cBhvr>
                                        <p:cTn id="44" dur="250"/>
                                        <p:tgtEl>
                                          <p:spTgt spid="21"/>
                                        </p:tgtEl>
                                      </p:cBhvr>
                                    </p:animEffect>
                                    <p:set>
                                      <p:cBhvr>
                                        <p:cTn id="45" dur="1" fill="hold">
                                          <p:stCondLst>
                                            <p:cond delay="249"/>
                                          </p:stCondLst>
                                        </p:cTn>
                                        <p:tgtEl>
                                          <p:spTgt spid="21"/>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 presetClass="entr" presetSubtype="0" fill="hold" nodeType="clickEffect">
                                  <p:stCondLst>
                                    <p:cond delay="0"/>
                                  </p:stCondLst>
                                  <p:childTnLst>
                                    <p:set>
                                      <p:cBhvr>
                                        <p:cTn id="49" dur="1" fill="hold">
                                          <p:stCondLst>
                                            <p:cond delay="0"/>
                                          </p:stCondLst>
                                        </p:cTn>
                                        <p:tgtEl>
                                          <p:spTgt spid="23">
                                            <p:txEl>
                                              <p:pRg st="2" end="2"/>
                                            </p:txEl>
                                          </p:spTgt>
                                        </p:tgtEl>
                                        <p:attrNameLst>
                                          <p:attrName>style.visibility</p:attrName>
                                        </p:attrNameLst>
                                      </p:cBhvr>
                                      <p:to>
                                        <p:strVal val="visible"/>
                                      </p:to>
                                    </p:set>
                                  </p:childTnLst>
                                </p:cTn>
                              </p:par>
                            </p:childTnLst>
                          </p:cTn>
                        </p:par>
                      </p:childTnLst>
                    </p:cTn>
                  </p:par>
                  <p:par>
                    <p:cTn id="50" fill="hold">
                      <p:stCondLst>
                        <p:cond delay="indefinite"/>
                      </p:stCondLst>
                      <p:childTnLst>
                        <p:par>
                          <p:cTn id="51" fill="hold">
                            <p:stCondLst>
                              <p:cond delay="0"/>
                            </p:stCondLst>
                            <p:childTnLst>
                              <p:par>
                                <p:cTn id="52" presetID="1" presetClass="entr" presetSubtype="0" fill="hold" nodeType="clickEffect">
                                  <p:stCondLst>
                                    <p:cond delay="0"/>
                                  </p:stCondLst>
                                  <p:childTnLst>
                                    <p:set>
                                      <p:cBhvr>
                                        <p:cTn id="53" dur="1" fill="hold">
                                          <p:stCondLst>
                                            <p:cond delay="0"/>
                                          </p:stCondLst>
                                        </p:cTn>
                                        <p:tgtEl>
                                          <p:spTgt spid="24">
                                            <p:txEl>
                                              <p:pRg st="0" end="0"/>
                                            </p:txEl>
                                          </p:spTgt>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0"/>
                                          </p:stCondLst>
                                        </p:cTn>
                                        <p:tgtEl>
                                          <p:spTgt spid="2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9" grpId="0" animBg="1"/>
      <p:bldP spid="19" grpId="1" animBg="1"/>
      <p:bldP spid="20" grpId="0" animBg="1"/>
      <p:bldP spid="20" grpId="1" animBg="1"/>
      <p:bldP spid="21" grpId="0" animBg="1"/>
      <p:bldP spid="21" grpId="1" animBg="1"/>
      <p:bldP spid="22"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79828" y="1205426"/>
            <a:ext cx="8356209" cy="4389120"/>
          </a:xfrm>
          <a:prstGeom prst="rect">
            <a:avLst/>
          </a:prstGeom>
          <a:noFill/>
          <a:ln w="63500" cmpd="dbl">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9" name="Speech Bubble: Rectangle with Corners Rounded 8">
            <a:extLst>
              <a:ext uri="{FF2B5EF4-FFF2-40B4-BE49-F238E27FC236}">
                <a16:creationId xmlns:a16="http://schemas.microsoft.com/office/drawing/2014/main" id="{7E0F25D4-03B5-4069-A085-FE2F73E47A97}"/>
              </a:ext>
            </a:extLst>
          </p:cNvPr>
          <p:cNvSpPr/>
          <p:nvPr/>
        </p:nvSpPr>
        <p:spPr>
          <a:xfrm>
            <a:off x="6720414" y="2187428"/>
            <a:ext cx="1876969" cy="1201496"/>
          </a:xfrm>
          <a:prstGeom prst="wedgeRoundRectCallout">
            <a:avLst>
              <a:gd name="adj1" fmla="val 4118"/>
              <a:gd name="adj2" fmla="val 73145"/>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a:solidFill>
                  <a:prstClr val="black"/>
                </a:solidFill>
                <a:ea typeface="Times New Roman" panose="02020603050405020304" pitchFamily="18" charset="0"/>
                <a:cs typeface="Arial" panose="020B0604020202020204" pitchFamily="34" charset="0"/>
              </a:rPr>
              <a:t>The </a:t>
            </a:r>
          </a:p>
          <a:p>
            <a:pPr algn="ctr"/>
            <a:r>
              <a:rPr lang="en-GB" sz="1350">
                <a:solidFill>
                  <a:srgbClr val="FF0000"/>
                </a:solidFill>
                <a:ea typeface="Times New Roman" panose="02020603050405020304" pitchFamily="18" charset="0"/>
                <a:cs typeface="Arial" panose="020B0604020202020204" pitchFamily="34" charset="0"/>
              </a:rPr>
              <a:t>subject</a:t>
            </a:r>
            <a:r>
              <a:rPr lang="en-GB" sz="1350">
                <a:solidFill>
                  <a:prstClr val="black"/>
                </a:solidFill>
                <a:ea typeface="Times New Roman" panose="02020603050405020304" pitchFamily="18" charset="0"/>
                <a:cs typeface="Arial" panose="020B0604020202020204" pitchFamily="34" charset="0"/>
              </a:rPr>
              <a:t>  </a:t>
            </a:r>
            <a:r>
              <a:rPr lang="en-GB" sz="1350" dirty="0">
                <a:solidFill>
                  <a:srgbClr val="FF0000"/>
                </a:solidFill>
                <a:ea typeface="Times New Roman" panose="02020603050405020304" pitchFamily="18" charset="0"/>
                <a:cs typeface="Arial" panose="020B0604020202020204" pitchFamily="34" charset="0"/>
              </a:rPr>
              <a:t>-the subject is the person or thing that carries out the action  </a:t>
            </a:r>
            <a:r>
              <a:rPr lang="en-GB" sz="1350" dirty="0">
                <a:solidFill>
                  <a:prstClr val="black"/>
                </a:solidFill>
                <a:ea typeface="Times New Roman" panose="02020603050405020304" pitchFamily="18" charset="0"/>
                <a:cs typeface="Arial" panose="020B0604020202020204" pitchFamily="34" charset="0"/>
              </a:rPr>
              <a:t>what the </a:t>
            </a:r>
            <a:r>
              <a:rPr lang="en-GB" sz="1350" b="1" dirty="0">
                <a:solidFill>
                  <a:prstClr val="black"/>
                </a:solidFill>
                <a:ea typeface="Times New Roman" panose="02020603050405020304" pitchFamily="18" charset="0"/>
                <a:cs typeface="Arial" panose="020B0604020202020204" pitchFamily="34" charset="0"/>
              </a:rPr>
              <a:t>clause</a:t>
            </a:r>
            <a:r>
              <a:rPr lang="en-GB" sz="1350" dirty="0">
                <a:solidFill>
                  <a:prstClr val="black"/>
                </a:solidFill>
                <a:ea typeface="Times New Roman" panose="02020603050405020304" pitchFamily="18" charset="0"/>
                <a:cs typeface="Arial" panose="020B0604020202020204" pitchFamily="34" charset="0"/>
              </a:rPr>
              <a:t> is about.</a:t>
            </a:r>
            <a:endParaRPr lang="en-GB" sz="1350" dirty="0"/>
          </a:p>
          <a:p>
            <a:pPr algn="ctr"/>
            <a:endParaRPr lang="en-GB" sz="1350" dirty="0">
              <a:solidFill>
                <a:schemeClr val="tx1"/>
              </a:solidFill>
              <a:latin typeface="Comic Sans MS" panose="030F0702030302020204" pitchFamily="66" charset="0"/>
            </a:endParaRPr>
          </a:p>
        </p:txBody>
      </p:sp>
      <p:pic>
        <p:nvPicPr>
          <p:cNvPr id="12" name="Picture 11" descr="A drawing of a cartoon character&#10;&#10;Description generated with high confidence">
            <a:extLst>
              <a:ext uri="{FF2B5EF4-FFF2-40B4-BE49-F238E27FC236}">
                <a16:creationId xmlns:a16="http://schemas.microsoft.com/office/drawing/2014/main" id="{53236FED-F8E1-4F76-8EBF-22C87CCB5E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00500" y="3530372"/>
            <a:ext cx="773905" cy="1201496"/>
          </a:xfrm>
          <a:prstGeom prst="rect">
            <a:avLst/>
          </a:prstGeom>
        </p:spPr>
      </p:pic>
      <p:sp>
        <p:nvSpPr>
          <p:cNvPr id="22" name="TextBox 21">
            <a:extLst>
              <a:ext uri="{FF2B5EF4-FFF2-40B4-BE49-F238E27FC236}">
                <a16:creationId xmlns:a16="http://schemas.microsoft.com/office/drawing/2014/main" id="{B26A85B3-E552-47C9-9FA2-9FFB12D1E29C}"/>
              </a:ext>
            </a:extLst>
          </p:cNvPr>
          <p:cNvSpPr txBox="1"/>
          <p:nvPr/>
        </p:nvSpPr>
        <p:spPr>
          <a:xfrm>
            <a:off x="857858" y="2681043"/>
            <a:ext cx="2059583" cy="1295868"/>
          </a:xfrm>
          <a:prstGeom prst="rect">
            <a:avLst/>
          </a:prstGeom>
          <a:noFill/>
        </p:spPr>
        <p:txBody>
          <a:bodyPr wrap="square" rtlCol="0">
            <a:spAutoFit/>
          </a:bodyPr>
          <a:lstStyle/>
          <a:p>
            <a:pPr>
              <a:lnSpc>
                <a:spcPct val="150000"/>
              </a:lnSpc>
            </a:pPr>
            <a:r>
              <a:rPr lang="en-GB" i="1" dirty="0">
                <a:solidFill>
                  <a:srgbClr val="FF0000"/>
                </a:solidFill>
                <a:latin typeface="+mj-lt"/>
              </a:rPr>
              <a:t>Dudley</a:t>
            </a:r>
            <a:r>
              <a:rPr lang="en-GB" i="1" dirty="0">
                <a:latin typeface="+mj-lt"/>
              </a:rPr>
              <a:t> </a:t>
            </a:r>
            <a:r>
              <a:rPr lang="en-GB" i="1" dirty="0">
                <a:solidFill>
                  <a:srgbClr val="0000FF"/>
                </a:solidFill>
                <a:latin typeface="+mj-lt"/>
              </a:rPr>
              <a:t>threw</a:t>
            </a:r>
          </a:p>
          <a:p>
            <a:pPr>
              <a:lnSpc>
                <a:spcPct val="150000"/>
              </a:lnSpc>
            </a:pPr>
            <a:r>
              <a:rPr lang="en-GB" i="1" dirty="0">
                <a:solidFill>
                  <a:srgbClr val="FF0000"/>
                </a:solidFill>
                <a:latin typeface="+mj-lt"/>
              </a:rPr>
              <a:t>Harry</a:t>
            </a:r>
            <a:r>
              <a:rPr lang="en-GB" i="1" dirty="0">
                <a:latin typeface="+mj-lt"/>
              </a:rPr>
              <a:t> </a:t>
            </a:r>
            <a:r>
              <a:rPr lang="en-GB" i="1" dirty="0">
                <a:solidFill>
                  <a:srgbClr val="0000FF"/>
                </a:solidFill>
                <a:latin typeface="+mj-lt"/>
              </a:rPr>
              <a:t>opened</a:t>
            </a:r>
          </a:p>
          <a:p>
            <a:pPr>
              <a:lnSpc>
                <a:spcPct val="150000"/>
              </a:lnSpc>
            </a:pPr>
            <a:r>
              <a:rPr lang="en-GB" i="1" dirty="0">
                <a:solidFill>
                  <a:srgbClr val="FF0000"/>
                </a:solidFill>
                <a:latin typeface="+mj-lt"/>
              </a:rPr>
              <a:t>The cat </a:t>
            </a:r>
            <a:r>
              <a:rPr lang="en-GB" i="1" dirty="0">
                <a:solidFill>
                  <a:srgbClr val="0000FF"/>
                </a:solidFill>
                <a:latin typeface="+mj-lt"/>
              </a:rPr>
              <a:t>watched</a:t>
            </a:r>
          </a:p>
        </p:txBody>
      </p:sp>
      <p:sp>
        <p:nvSpPr>
          <p:cNvPr id="23" name="TextBox 22">
            <a:extLst>
              <a:ext uri="{FF2B5EF4-FFF2-40B4-BE49-F238E27FC236}">
                <a16:creationId xmlns:a16="http://schemas.microsoft.com/office/drawing/2014/main" id="{51496E8E-5E50-46C4-A53A-7F9395519804}"/>
              </a:ext>
            </a:extLst>
          </p:cNvPr>
          <p:cNvSpPr txBox="1"/>
          <p:nvPr/>
        </p:nvSpPr>
        <p:spPr>
          <a:xfrm>
            <a:off x="589208" y="1480120"/>
            <a:ext cx="7930166" cy="1015663"/>
          </a:xfrm>
          <a:prstGeom prst="rect">
            <a:avLst/>
          </a:prstGeom>
          <a:noFill/>
        </p:spPr>
        <p:txBody>
          <a:bodyPr wrap="square" rtlCol="0">
            <a:spAutoFit/>
          </a:bodyPr>
          <a:lstStyle/>
          <a:p>
            <a:pPr algn="ctr"/>
            <a:r>
              <a:rPr lang="en-GB" sz="2400" b="1" dirty="0"/>
              <a:t>Parts of a Clause </a:t>
            </a:r>
          </a:p>
          <a:p>
            <a:pPr algn="ctr"/>
            <a:r>
              <a:rPr lang="en-GB" dirty="0">
                <a:ea typeface="Times New Roman" panose="02020603050405020304" pitchFamily="18" charset="0"/>
                <a:cs typeface="Arial" panose="020B0604020202020204" pitchFamily="34" charset="0"/>
              </a:rPr>
              <a:t>A </a:t>
            </a:r>
            <a:r>
              <a:rPr lang="en-GB" b="1" dirty="0">
                <a:ea typeface="Times New Roman" panose="02020603050405020304" pitchFamily="18" charset="0"/>
                <a:cs typeface="Arial" panose="020B0604020202020204" pitchFamily="34" charset="0"/>
              </a:rPr>
              <a:t>clause</a:t>
            </a:r>
            <a:r>
              <a:rPr lang="en-GB" dirty="0">
                <a:ea typeface="Times New Roman" panose="02020603050405020304" pitchFamily="18" charset="0"/>
                <a:cs typeface="Arial" panose="020B0604020202020204" pitchFamily="34" charset="0"/>
              </a:rPr>
              <a:t> is a group of words which contains a </a:t>
            </a:r>
            <a:r>
              <a:rPr lang="en-GB" dirty="0">
                <a:solidFill>
                  <a:srgbClr val="0000FF"/>
                </a:solidFill>
                <a:ea typeface="Times New Roman" panose="02020603050405020304" pitchFamily="18" charset="0"/>
                <a:cs typeface="Arial" panose="020B0604020202020204" pitchFamily="34" charset="0"/>
              </a:rPr>
              <a:t>verb</a:t>
            </a:r>
            <a:r>
              <a:rPr lang="en-GB" dirty="0">
                <a:ea typeface="Times New Roman" panose="02020603050405020304" pitchFamily="18" charset="0"/>
                <a:cs typeface="Arial" panose="020B0604020202020204" pitchFamily="34" charset="0"/>
              </a:rPr>
              <a:t>.</a:t>
            </a:r>
          </a:p>
          <a:p>
            <a:pPr algn="ctr"/>
            <a:r>
              <a:rPr lang="en-GB" dirty="0">
                <a:solidFill>
                  <a:prstClr val="black"/>
                </a:solidFill>
                <a:ea typeface="Times New Roman" panose="02020603050405020304" pitchFamily="18" charset="0"/>
                <a:cs typeface="Arial" panose="020B0604020202020204" pitchFamily="34" charset="0"/>
              </a:rPr>
              <a:t>All </a:t>
            </a:r>
            <a:r>
              <a:rPr lang="en-GB" dirty="0">
                <a:solidFill>
                  <a:srgbClr val="0000FF"/>
                </a:solidFill>
                <a:ea typeface="Times New Roman" panose="02020603050405020304" pitchFamily="18" charset="0"/>
                <a:cs typeface="Arial" panose="020B0604020202020204" pitchFamily="34" charset="0"/>
              </a:rPr>
              <a:t>verbs</a:t>
            </a:r>
            <a:r>
              <a:rPr lang="en-GB" dirty="0">
                <a:solidFill>
                  <a:prstClr val="black"/>
                </a:solidFill>
                <a:ea typeface="Times New Roman" panose="02020603050405020304" pitchFamily="18" charset="0"/>
                <a:cs typeface="Arial" panose="020B0604020202020204" pitchFamily="34" charset="0"/>
              </a:rPr>
              <a:t> have a </a:t>
            </a:r>
            <a:r>
              <a:rPr lang="en-GB" dirty="0">
                <a:solidFill>
                  <a:srgbClr val="FF0000"/>
                </a:solidFill>
                <a:ea typeface="Times New Roman" panose="02020603050405020304" pitchFamily="18" charset="0"/>
                <a:cs typeface="Arial" panose="020B0604020202020204" pitchFamily="34" charset="0"/>
              </a:rPr>
              <a:t>subject</a:t>
            </a:r>
            <a:r>
              <a:rPr lang="en-GB" dirty="0">
                <a:solidFill>
                  <a:prstClr val="black"/>
                </a:solidFill>
                <a:ea typeface="Times New Roman" panose="02020603050405020304" pitchFamily="18" charset="0"/>
                <a:cs typeface="Arial" panose="020B0604020202020204" pitchFamily="34" charset="0"/>
              </a:rPr>
              <a:t>. </a:t>
            </a:r>
            <a:endParaRPr lang="en-GB" dirty="0">
              <a:ea typeface="Times New Roman" panose="02020603050405020304" pitchFamily="18" charset="0"/>
              <a:cs typeface="Arial" panose="020B0604020202020204" pitchFamily="34" charset="0"/>
            </a:endParaRPr>
          </a:p>
        </p:txBody>
      </p:sp>
      <p:sp>
        <p:nvSpPr>
          <p:cNvPr id="24" name="TextBox 23">
            <a:extLst>
              <a:ext uri="{FF2B5EF4-FFF2-40B4-BE49-F238E27FC236}">
                <a16:creationId xmlns:a16="http://schemas.microsoft.com/office/drawing/2014/main" id="{49D23501-484E-48D6-A90E-66FC4B48EE5B}"/>
              </a:ext>
            </a:extLst>
          </p:cNvPr>
          <p:cNvSpPr txBox="1"/>
          <p:nvPr/>
        </p:nvSpPr>
        <p:spPr>
          <a:xfrm>
            <a:off x="667217" y="4763847"/>
            <a:ext cx="7930166" cy="646331"/>
          </a:xfrm>
          <a:prstGeom prst="rect">
            <a:avLst/>
          </a:prstGeom>
          <a:noFill/>
        </p:spPr>
        <p:txBody>
          <a:bodyPr wrap="square" rtlCol="0">
            <a:spAutoFit/>
          </a:bodyPr>
          <a:lstStyle/>
          <a:p>
            <a:pPr algn="ctr"/>
            <a:r>
              <a:rPr lang="en-GB" dirty="0">
                <a:ea typeface="Times New Roman" panose="02020603050405020304" pitchFamily="18" charset="0"/>
                <a:cs typeface="Arial" panose="020B0604020202020204" pitchFamily="34" charset="0"/>
              </a:rPr>
              <a:t>In some </a:t>
            </a:r>
            <a:r>
              <a:rPr lang="en-GB" b="1" dirty="0">
                <a:ea typeface="Times New Roman" panose="02020603050405020304" pitchFamily="18" charset="0"/>
                <a:cs typeface="Arial" panose="020B0604020202020204" pitchFamily="34" charset="0"/>
              </a:rPr>
              <a:t>clauses</a:t>
            </a:r>
            <a:r>
              <a:rPr lang="en-GB" dirty="0">
                <a:ea typeface="Times New Roman" panose="02020603050405020304" pitchFamily="18" charset="0"/>
                <a:cs typeface="Arial" panose="020B0604020202020204" pitchFamily="34" charset="0"/>
              </a:rPr>
              <a:t> there is something the </a:t>
            </a:r>
            <a:r>
              <a:rPr lang="en-GB" dirty="0">
                <a:solidFill>
                  <a:srgbClr val="0000FF"/>
                </a:solidFill>
                <a:ea typeface="Times New Roman" panose="02020603050405020304" pitchFamily="18" charset="0"/>
                <a:cs typeface="Arial" panose="020B0604020202020204" pitchFamily="34" charset="0"/>
              </a:rPr>
              <a:t>verb</a:t>
            </a:r>
            <a:r>
              <a:rPr lang="en-GB" dirty="0">
                <a:ea typeface="Times New Roman" panose="02020603050405020304" pitchFamily="18" charset="0"/>
                <a:cs typeface="Arial" panose="020B0604020202020204" pitchFamily="34" charset="0"/>
              </a:rPr>
              <a:t> acts on.</a:t>
            </a:r>
          </a:p>
          <a:p>
            <a:pPr algn="ctr"/>
            <a:r>
              <a:rPr lang="en-GB" dirty="0">
                <a:ea typeface="Times New Roman" panose="02020603050405020304" pitchFamily="18" charset="0"/>
                <a:cs typeface="Arial" panose="020B0604020202020204" pitchFamily="34" charset="0"/>
              </a:rPr>
              <a:t>This is called the </a:t>
            </a:r>
            <a:r>
              <a:rPr lang="en-GB" dirty="0">
                <a:solidFill>
                  <a:srgbClr val="00B050"/>
                </a:solidFill>
                <a:ea typeface="Times New Roman" panose="02020603050405020304" pitchFamily="18" charset="0"/>
                <a:cs typeface="Arial" panose="020B0604020202020204" pitchFamily="34" charset="0"/>
              </a:rPr>
              <a:t>object</a:t>
            </a:r>
            <a:r>
              <a:rPr lang="en-GB" dirty="0">
                <a:ea typeface="Times New Roman" panose="02020603050405020304" pitchFamily="18" charset="0"/>
                <a:cs typeface="Arial" panose="020B0604020202020204" pitchFamily="34" charset="0"/>
              </a:rPr>
              <a:t>.</a:t>
            </a:r>
            <a:endParaRPr lang="en-GB" sz="450" dirty="0">
              <a:ea typeface="Times New Roman" panose="02020603050405020304" pitchFamily="18" charset="0"/>
            </a:endParaRPr>
          </a:p>
        </p:txBody>
      </p:sp>
      <p:sp>
        <p:nvSpPr>
          <p:cNvPr id="13" name="Rectangle 12">
            <a:extLst>
              <a:ext uri="{FF2B5EF4-FFF2-40B4-BE49-F238E27FC236}">
                <a16:creationId xmlns:a16="http://schemas.microsoft.com/office/drawing/2014/main" id="{0A5C5A75-C5F0-425A-A893-29ABFB8C97F2}"/>
              </a:ext>
            </a:extLst>
          </p:cNvPr>
          <p:cNvSpPr/>
          <p:nvPr/>
        </p:nvSpPr>
        <p:spPr>
          <a:xfrm>
            <a:off x="6312430" y="1295577"/>
            <a:ext cx="2516266" cy="369332"/>
          </a:xfrm>
          <a:prstGeom prst="rect">
            <a:avLst/>
          </a:prstGeom>
          <a:solidFill>
            <a:schemeClr val="bg1">
              <a:lumMod val="85000"/>
            </a:schemeClr>
          </a:solidFill>
        </p:spPr>
        <p:txBody>
          <a:bodyPr wrap="none">
            <a:spAutoFit/>
          </a:bodyPr>
          <a:lstStyle/>
          <a:p>
            <a:r>
              <a:rPr lang="en-GB" cap="all" dirty="0">
                <a:solidFill>
                  <a:srgbClr val="FF0000"/>
                </a:solidFill>
              </a:rPr>
              <a:t>subject</a:t>
            </a:r>
            <a:r>
              <a:rPr lang="en-GB" cap="all" dirty="0">
                <a:solidFill>
                  <a:schemeClr val="accent5">
                    <a:lumMod val="75000"/>
                  </a:schemeClr>
                </a:solidFill>
              </a:rPr>
              <a:t> </a:t>
            </a:r>
            <a:r>
              <a:rPr lang="en-GB" cap="all" dirty="0">
                <a:solidFill>
                  <a:srgbClr val="0000FF"/>
                </a:solidFill>
              </a:rPr>
              <a:t>verb</a:t>
            </a:r>
            <a:r>
              <a:rPr lang="en-GB" cap="all" dirty="0">
                <a:solidFill>
                  <a:schemeClr val="accent5">
                    <a:lumMod val="75000"/>
                  </a:schemeClr>
                </a:solidFill>
              </a:rPr>
              <a:t> </a:t>
            </a:r>
            <a:r>
              <a:rPr lang="en-GB" cap="all" dirty="0">
                <a:solidFill>
                  <a:srgbClr val="00B050"/>
                </a:solidFill>
              </a:rPr>
              <a:t>object</a:t>
            </a:r>
            <a:r>
              <a:rPr lang="en-GB" cap="all" dirty="0">
                <a:solidFill>
                  <a:schemeClr val="accent5">
                    <a:lumMod val="75000"/>
                  </a:schemeClr>
                </a:solidFill>
              </a:rPr>
              <a:t> </a:t>
            </a:r>
            <a:endParaRPr lang="en-GB" cap="all" dirty="0"/>
          </a:p>
        </p:txBody>
      </p:sp>
      <p:sp>
        <p:nvSpPr>
          <p:cNvPr id="14" name="TextBox 13">
            <a:extLst>
              <a:ext uri="{FF2B5EF4-FFF2-40B4-BE49-F238E27FC236}">
                <a16:creationId xmlns:a16="http://schemas.microsoft.com/office/drawing/2014/main" id="{D47F732F-01F9-4A72-8863-1C9D4DC45A55}"/>
              </a:ext>
            </a:extLst>
          </p:cNvPr>
          <p:cNvSpPr txBox="1"/>
          <p:nvPr/>
        </p:nvSpPr>
        <p:spPr>
          <a:xfrm>
            <a:off x="2120987" y="2677126"/>
            <a:ext cx="2059583" cy="464871"/>
          </a:xfrm>
          <a:prstGeom prst="rect">
            <a:avLst/>
          </a:prstGeom>
          <a:noFill/>
        </p:spPr>
        <p:txBody>
          <a:bodyPr wrap="square" rtlCol="0">
            <a:spAutoFit/>
          </a:bodyPr>
          <a:lstStyle/>
          <a:p>
            <a:pPr>
              <a:lnSpc>
                <a:spcPct val="150000"/>
              </a:lnSpc>
            </a:pPr>
            <a:r>
              <a:rPr lang="en-GB" i="1" dirty="0">
                <a:solidFill>
                  <a:srgbClr val="00B050"/>
                </a:solidFill>
                <a:latin typeface="+mj-lt"/>
              </a:rPr>
              <a:t>the dinner</a:t>
            </a:r>
          </a:p>
        </p:txBody>
      </p:sp>
      <p:sp>
        <p:nvSpPr>
          <p:cNvPr id="15" name="TextBox 14">
            <a:extLst>
              <a:ext uri="{FF2B5EF4-FFF2-40B4-BE49-F238E27FC236}">
                <a16:creationId xmlns:a16="http://schemas.microsoft.com/office/drawing/2014/main" id="{F56A7780-6A64-4B6D-95E3-896EF9C7A247}"/>
              </a:ext>
            </a:extLst>
          </p:cNvPr>
          <p:cNvSpPr txBox="1"/>
          <p:nvPr/>
        </p:nvSpPr>
        <p:spPr>
          <a:xfrm>
            <a:off x="2167735" y="3094882"/>
            <a:ext cx="2059583" cy="464871"/>
          </a:xfrm>
          <a:prstGeom prst="rect">
            <a:avLst/>
          </a:prstGeom>
          <a:noFill/>
        </p:spPr>
        <p:txBody>
          <a:bodyPr wrap="square" rtlCol="0">
            <a:spAutoFit/>
          </a:bodyPr>
          <a:lstStyle/>
          <a:p>
            <a:pPr>
              <a:lnSpc>
                <a:spcPct val="150000"/>
              </a:lnSpc>
            </a:pPr>
            <a:r>
              <a:rPr lang="en-GB" i="1" dirty="0">
                <a:solidFill>
                  <a:srgbClr val="00B050"/>
                </a:solidFill>
                <a:latin typeface="+mj-lt"/>
              </a:rPr>
              <a:t>the envelope</a:t>
            </a:r>
          </a:p>
        </p:txBody>
      </p:sp>
      <p:sp>
        <p:nvSpPr>
          <p:cNvPr id="17" name="TextBox 16">
            <a:extLst>
              <a:ext uri="{FF2B5EF4-FFF2-40B4-BE49-F238E27FC236}">
                <a16:creationId xmlns:a16="http://schemas.microsoft.com/office/drawing/2014/main" id="{FEE7A24C-E99F-4FB2-B475-8F7932C2E90B}"/>
              </a:ext>
            </a:extLst>
          </p:cNvPr>
          <p:cNvSpPr txBox="1"/>
          <p:nvPr/>
        </p:nvSpPr>
        <p:spPr>
          <a:xfrm>
            <a:off x="2401073" y="3496480"/>
            <a:ext cx="2059583" cy="464871"/>
          </a:xfrm>
          <a:prstGeom prst="rect">
            <a:avLst/>
          </a:prstGeom>
          <a:noFill/>
        </p:spPr>
        <p:txBody>
          <a:bodyPr wrap="square" rtlCol="0">
            <a:spAutoFit/>
          </a:bodyPr>
          <a:lstStyle/>
          <a:p>
            <a:pPr>
              <a:lnSpc>
                <a:spcPct val="150000"/>
              </a:lnSpc>
            </a:pPr>
            <a:r>
              <a:rPr lang="en-GB" i="1" dirty="0">
                <a:solidFill>
                  <a:srgbClr val="00B050"/>
                </a:solidFill>
                <a:latin typeface="+mj-lt"/>
              </a:rPr>
              <a:t>the Dursleys</a:t>
            </a:r>
          </a:p>
        </p:txBody>
      </p:sp>
      <p:sp>
        <p:nvSpPr>
          <p:cNvPr id="18" name="Speech Bubble: Rectangle with Corners Rounded 17">
            <a:extLst>
              <a:ext uri="{FF2B5EF4-FFF2-40B4-BE49-F238E27FC236}">
                <a16:creationId xmlns:a16="http://schemas.microsoft.com/office/drawing/2014/main" id="{9A40C4F1-92D1-4FD0-8EF2-37919A480E39}"/>
              </a:ext>
            </a:extLst>
          </p:cNvPr>
          <p:cNvSpPr/>
          <p:nvPr/>
        </p:nvSpPr>
        <p:spPr>
          <a:xfrm>
            <a:off x="4788971" y="3039832"/>
            <a:ext cx="1645958" cy="937079"/>
          </a:xfrm>
          <a:prstGeom prst="wedgeRoundRectCallout">
            <a:avLst>
              <a:gd name="adj1" fmla="val 61240"/>
              <a:gd name="adj2" fmla="val 9523"/>
              <a:gd name="adj3" fmla="val 16667"/>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350" dirty="0">
                <a:solidFill>
                  <a:prstClr val="black"/>
                </a:solidFill>
                <a:ea typeface="Times New Roman" panose="02020603050405020304" pitchFamily="18" charset="0"/>
                <a:cs typeface="Arial" panose="020B0604020202020204" pitchFamily="34" charset="0"/>
              </a:rPr>
              <a:t>The </a:t>
            </a:r>
          </a:p>
          <a:p>
            <a:pPr algn="ctr"/>
            <a:r>
              <a:rPr lang="en-GB" sz="1350" dirty="0">
                <a:solidFill>
                  <a:srgbClr val="00B050"/>
                </a:solidFill>
                <a:ea typeface="Times New Roman" panose="02020603050405020304" pitchFamily="18" charset="0"/>
                <a:cs typeface="Arial" panose="020B0604020202020204" pitchFamily="34" charset="0"/>
              </a:rPr>
              <a:t>object – the object receives the action or verb</a:t>
            </a:r>
            <a:r>
              <a:rPr lang="en-GB" sz="1350" dirty="0">
                <a:solidFill>
                  <a:prstClr val="black"/>
                </a:solidFill>
                <a:ea typeface="Times New Roman" panose="02020603050405020304" pitchFamily="18" charset="0"/>
                <a:cs typeface="Arial" panose="020B0604020202020204" pitchFamily="34" charset="0"/>
              </a:rPr>
              <a:t> is affected by the verb.</a:t>
            </a:r>
            <a:endParaRPr lang="en-GB" sz="1350" dirty="0"/>
          </a:p>
        </p:txBody>
      </p:sp>
      <p:sp>
        <p:nvSpPr>
          <p:cNvPr id="2" name="TextBox 1">
            <a:extLst>
              <a:ext uri="{FF2B5EF4-FFF2-40B4-BE49-F238E27FC236}">
                <a16:creationId xmlns:a16="http://schemas.microsoft.com/office/drawing/2014/main" id="{EF17F1AC-579A-4AD7-85FD-C6425F1DDD01}"/>
              </a:ext>
            </a:extLst>
          </p:cNvPr>
          <p:cNvSpPr txBox="1"/>
          <p:nvPr/>
        </p:nvSpPr>
        <p:spPr>
          <a:xfrm>
            <a:off x="1691680" y="5751027"/>
            <a:ext cx="5308820" cy="646331"/>
          </a:xfrm>
          <a:prstGeom prst="rect">
            <a:avLst/>
          </a:prstGeom>
          <a:noFill/>
        </p:spPr>
        <p:txBody>
          <a:bodyPr wrap="square" rtlCol="0">
            <a:spAutoFit/>
          </a:bodyPr>
          <a:lstStyle/>
          <a:p>
            <a:r>
              <a:rPr lang="en-GB" dirty="0">
                <a:solidFill>
                  <a:srgbClr val="00B050"/>
                </a:solidFill>
              </a:rPr>
              <a:t>Task: create 5 simple sentences and identify the subject, verb and object. </a:t>
            </a:r>
          </a:p>
        </p:txBody>
      </p:sp>
    </p:spTree>
    <p:extLst>
      <p:ext uri="{BB962C8B-B14F-4D97-AF65-F5344CB8AC3E}">
        <p14:creationId xmlns:p14="http://schemas.microsoft.com/office/powerpoint/2010/main" val="1319786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1+#ppt_w/2"/>
                                          </p:val>
                                        </p:tav>
                                        <p:tav tm="100000">
                                          <p:val>
                                            <p:strVal val="#ppt_x"/>
                                          </p:val>
                                        </p:tav>
                                      </p:tavLst>
                                    </p:anim>
                                    <p:anim calcmode="lin" valueType="num">
                                      <p:cBhvr additive="base">
                                        <p:cTn id="8"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15"/>
                                        </p:tgtEl>
                                        <p:attrNameLst>
                                          <p:attrName>style.visibility</p:attrName>
                                        </p:attrNameLst>
                                      </p:cBhvr>
                                      <p:to>
                                        <p:strVal val="visible"/>
                                      </p:to>
                                    </p:set>
                                    <p:anim calcmode="lin" valueType="num">
                                      <p:cBhvr additive="base">
                                        <p:cTn id="13" dur="500" fill="hold"/>
                                        <p:tgtEl>
                                          <p:spTgt spid="15"/>
                                        </p:tgtEl>
                                        <p:attrNameLst>
                                          <p:attrName>ppt_x</p:attrName>
                                        </p:attrNameLst>
                                      </p:cBhvr>
                                      <p:tavLst>
                                        <p:tav tm="0">
                                          <p:val>
                                            <p:strVal val="1+#ppt_w/2"/>
                                          </p:val>
                                        </p:tav>
                                        <p:tav tm="100000">
                                          <p:val>
                                            <p:strVal val="#ppt_x"/>
                                          </p:val>
                                        </p:tav>
                                      </p:tavLst>
                                    </p:anim>
                                    <p:anim calcmode="lin" valueType="num">
                                      <p:cBhvr additive="base">
                                        <p:cTn id="14" dur="5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1+#ppt_w/2"/>
                                          </p:val>
                                        </p:tav>
                                        <p:tav tm="100000">
                                          <p:val>
                                            <p:strVal val="#ppt_x"/>
                                          </p:val>
                                        </p:tav>
                                      </p:tavLst>
                                    </p:anim>
                                    <p:anim calcmode="lin" valueType="num">
                                      <p:cBhvr additive="base">
                                        <p:cTn id="20" dur="500" fill="hold"/>
                                        <p:tgtEl>
                                          <p:spTgt spid="1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fade">
                                      <p:cBhvr>
                                        <p:cTn id="29"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p:bldP spid="15" grpId="0"/>
      <p:bldP spid="17" grpId="0"/>
      <p:bldP spid="18"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GB" dirty="0"/>
              <a:t>Comprehension – </a:t>
            </a:r>
            <a:r>
              <a:rPr lang="en-GB"/>
              <a:t>The Midnight Duel</a:t>
            </a:r>
            <a:endParaRPr lang="en-GB" dirty="0"/>
          </a:p>
        </p:txBody>
      </p:sp>
      <p:sp>
        <p:nvSpPr>
          <p:cNvPr id="6" name="Content Placeholder 5"/>
          <p:cNvSpPr>
            <a:spLocks noGrp="1"/>
          </p:cNvSpPr>
          <p:nvPr>
            <p:ph idx="1"/>
          </p:nvPr>
        </p:nvSpPr>
        <p:spPr>
          <a:xfrm>
            <a:off x="107504" y="1628800"/>
            <a:ext cx="8928992" cy="4896543"/>
          </a:xfrm>
        </p:spPr>
        <p:txBody>
          <a:bodyPr>
            <a:normAutofit/>
          </a:bodyPr>
          <a:lstStyle/>
          <a:p>
            <a:pPr marL="118872" indent="0">
              <a:buNone/>
            </a:pPr>
            <a:r>
              <a:rPr lang="en-GB" sz="2400" dirty="0"/>
              <a:t>Answer the following questions in your book in full sentences:</a:t>
            </a:r>
          </a:p>
          <a:p>
            <a:pPr marL="118872" indent="0">
              <a:buNone/>
            </a:pPr>
            <a:endParaRPr lang="en-GB" sz="1000" dirty="0"/>
          </a:p>
          <a:p>
            <a:pPr marL="576072" indent="-457200">
              <a:buFont typeface="+mj-lt"/>
              <a:buAutoNum type="arabicPeriod"/>
            </a:pPr>
            <a:r>
              <a:rPr lang="en-GB" sz="2300" dirty="0"/>
              <a:t>How does Harry feel about learning to fly? (page 153)</a:t>
            </a:r>
          </a:p>
          <a:p>
            <a:pPr marL="576072" indent="-457200">
              <a:buFont typeface="+mj-lt"/>
              <a:buAutoNum type="arabicPeriod"/>
            </a:pPr>
            <a:r>
              <a:rPr lang="en-GB" sz="2300" dirty="0"/>
              <a:t>Which book does Hermione use to research flying? (page 154)</a:t>
            </a:r>
          </a:p>
          <a:p>
            <a:pPr marL="576072" indent="-457200">
              <a:buFont typeface="+mj-lt"/>
              <a:buAutoNum type="arabicPeriod"/>
            </a:pPr>
            <a:r>
              <a:rPr lang="en-GB" sz="2300" dirty="0"/>
              <a:t>Which teacher gives the first lesson in flying? (page 156)</a:t>
            </a:r>
          </a:p>
          <a:p>
            <a:pPr marL="576072" indent="-457200">
              <a:buFont typeface="+mj-lt"/>
              <a:buAutoNum type="arabicPeriod"/>
            </a:pPr>
            <a:r>
              <a:rPr lang="en-GB" sz="2300" dirty="0"/>
              <a:t>How does Harry feel towards Malfoy? Why? (page 153 -155)</a:t>
            </a:r>
          </a:p>
          <a:p>
            <a:pPr marL="576072" indent="-457200">
              <a:buFont typeface="+mj-lt"/>
              <a:buAutoNum type="arabicPeriod"/>
            </a:pPr>
            <a:r>
              <a:rPr lang="en-GB" sz="2300" dirty="0"/>
              <a:t>What happens to Harry after he saves the glass ball? (page 160)</a:t>
            </a:r>
          </a:p>
          <a:p>
            <a:pPr marL="576072" indent="-457200">
              <a:buFont typeface="+mj-lt"/>
              <a:buAutoNum type="arabicPeriod"/>
            </a:pPr>
            <a:r>
              <a:rPr lang="en-GB" sz="2300" dirty="0"/>
              <a:t>Who is Oliver Wood and how does he feel towards Harry? (page 161)</a:t>
            </a:r>
          </a:p>
          <a:p>
            <a:pPr marL="576072" indent="-457200">
              <a:buFont typeface="+mj-lt"/>
              <a:buAutoNum type="arabicPeriod"/>
            </a:pPr>
            <a:r>
              <a:rPr lang="en-GB" sz="2300" dirty="0"/>
              <a:t>Which broomstick does Oliver recommend for Harry? (page 162)</a:t>
            </a:r>
          </a:p>
          <a:p>
            <a:pPr marL="576072" indent="-457200">
              <a:buFont typeface="+mj-lt"/>
              <a:buAutoNum type="arabicPeriod"/>
            </a:pPr>
            <a:r>
              <a:rPr lang="en-GB" sz="2300" dirty="0"/>
              <a:t>Who is Harry’s ‘second’ in the wizard’s duel? (page 164)</a:t>
            </a:r>
          </a:p>
        </p:txBody>
      </p:sp>
      <p:sp>
        <p:nvSpPr>
          <p:cNvPr id="7" name="TextBox 6"/>
          <p:cNvSpPr txBox="1"/>
          <p:nvPr/>
        </p:nvSpPr>
        <p:spPr>
          <a:xfrm>
            <a:off x="1044143" y="5229200"/>
            <a:ext cx="6882680" cy="1446550"/>
          </a:xfrm>
          <a:prstGeom prst="rect">
            <a:avLst/>
          </a:prstGeom>
          <a:solidFill>
            <a:schemeClr val="accent1"/>
          </a:solidFill>
          <a:ln w="28575">
            <a:solidFill>
              <a:schemeClr val="tx1"/>
            </a:solidFill>
          </a:ln>
        </p:spPr>
        <p:txBody>
          <a:bodyPr wrap="square" rtlCol="0">
            <a:spAutoFit/>
          </a:bodyPr>
          <a:lstStyle/>
          <a:p>
            <a:r>
              <a:rPr lang="en-GB" b="1" dirty="0"/>
              <a:t>Extension Task:</a:t>
            </a:r>
          </a:p>
          <a:p>
            <a:endParaRPr lang="en-GB" sz="800" b="1" dirty="0"/>
          </a:p>
          <a:p>
            <a:pPr algn="just"/>
            <a:r>
              <a:rPr lang="en-GB" b="1" dirty="0"/>
              <a:t>The wizard’s duel doesn’t go ahead. Imagine it did. Write a list of ten rules to be followed during a wizard’s duel. Take a full page in your exercise book and decorate the page appropriately.</a:t>
            </a:r>
          </a:p>
          <a:p>
            <a:pPr algn="just"/>
            <a:endParaRPr lang="en-GB" sz="800" b="1" dirty="0"/>
          </a:p>
        </p:txBody>
      </p:sp>
    </p:spTree>
    <p:extLst>
      <p:ext uri="{BB962C8B-B14F-4D97-AF65-F5344CB8AC3E}">
        <p14:creationId xmlns:p14="http://schemas.microsoft.com/office/powerpoint/2010/main" val="72874012"/>
      </p:ext>
    </p:extLst>
  </p:cSld>
  <p:clrMapOvr>
    <a:masterClrMapping/>
  </p:clrMapOvr>
  <p:transition spd="slow">
    <p:pull/>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Module</Template>
  <TotalTime>669</TotalTime>
  <Words>796</Words>
  <Application>Microsoft Office PowerPoint</Application>
  <PresentationFormat>On-screen Show (4:3)</PresentationFormat>
  <Paragraphs>110</Paragraphs>
  <Slides>9</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9</vt:i4>
      </vt:variant>
    </vt:vector>
  </HeadingPairs>
  <TitlesOfParts>
    <vt:vector size="19" baseType="lpstr">
      <vt:lpstr>Arial</vt:lpstr>
      <vt:lpstr>Arial Narrow</vt:lpstr>
      <vt:lpstr>Calibri</vt:lpstr>
      <vt:lpstr>Comic Sans MS</vt:lpstr>
      <vt:lpstr>Corbel</vt:lpstr>
      <vt:lpstr>Times New Roman</vt:lpstr>
      <vt:lpstr>Wingdings</vt:lpstr>
      <vt:lpstr>Wingdings 2</vt:lpstr>
      <vt:lpstr>Wingdings 3</vt:lpstr>
      <vt:lpstr>Module</vt:lpstr>
      <vt:lpstr>PowerPoint Presentation</vt:lpstr>
      <vt:lpstr>Learning Objectives</vt:lpstr>
      <vt:lpstr> Sentences and their Punctuation </vt:lpstr>
      <vt:lpstr>  Sentences </vt:lpstr>
      <vt:lpstr>Sentences   </vt:lpstr>
      <vt:lpstr>   </vt:lpstr>
      <vt:lpstr>PowerPoint Presentation</vt:lpstr>
      <vt:lpstr>PowerPoint Presentation</vt:lpstr>
      <vt:lpstr>Comprehension – The Midnight Duel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J Tickle</dc:creator>
  <cp:lastModifiedBy>Mrs M Mounfield</cp:lastModifiedBy>
  <cp:revision>142</cp:revision>
  <dcterms:created xsi:type="dcterms:W3CDTF">2014-02-19T20:00:52Z</dcterms:created>
  <dcterms:modified xsi:type="dcterms:W3CDTF">2020-06-11T08:55:35Z</dcterms:modified>
</cp:coreProperties>
</file>