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89" r:id="rId3"/>
    <p:sldId id="315" r:id="rId4"/>
    <p:sldId id="318" r:id="rId5"/>
    <p:sldId id="316" r:id="rId6"/>
    <p:sldId id="317" r:id="rId7"/>
    <p:sldId id="314" r:id="rId8"/>
    <p:sldId id="31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008ECD9-D92E-472B-9E86-6D3173AB5A53}" type="datetimeFigureOut">
              <a:rPr lang="en-GB" smtClean="0"/>
              <a:t>14/07/2020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B1E4501-788A-4807-8B20-A0EC60C68F8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61579" cy="472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4725144"/>
            <a:ext cx="9144000" cy="215443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i="1" dirty="0">
                <a:solidFill>
                  <a:srgbClr val="FFC000"/>
                </a:solidFill>
                <a:latin typeface="Arial Narrow" panose="020B0606020202030204" pitchFamily="34" charset="0"/>
              </a:rPr>
              <a:t>The Forbidden Forest</a:t>
            </a:r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  <a:p>
            <a:endParaRPr lang="en-GB" sz="4000" b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85424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Learning Objectives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7505" y="1556792"/>
            <a:ext cx="524035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600" i="1" dirty="0"/>
              <a:t>By the end of the lesson you will…</a:t>
            </a:r>
          </a:p>
          <a:p>
            <a:pPr marL="0" indent="0">
              <a:buNone/>
            </a:pPr>
            <a:endParaRPr lang="en-GB" sz="2600" i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GB" sz="2400" dirty="0"/>
              <a:t>Understand how to analyse language to explore how the writer creates atmosphere.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GB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sz="2400" dirty="0"/>
              <a:t>Be able to write up your analysis in a well structured response.</a:t>
            </a:r>
            <a:endParaRPr lang="en-GB" sz="2600" dirty="0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844824"/>
            <a:ext cx="3151905" cy="3956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753417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2ADF73A-B7D7-4078-A99A-4714A552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Speech Marks Revision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D3AD50F-CD38-4D30-BAC0-9D61D747BC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  </a:t>
            </a:r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Direct Speech</a:t>
            </a:r>
          </a:p>
          <a:p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We use Direct Speech when we are reporting exactly what someone said. 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US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Here are examples.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 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1	“You're just a little pest,” grumbled my father.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2	“Would you like more tea?” asked Granny Smith.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3.    “Off with her head!” shouted the Red Queen.</a:t>
            </a:r>
          </a:p>
          <a:p>
            <a:r>
              <a:rPr lang="en-GB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4.    </a:t>
            </a:r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The guest complained, “I asked for a boiled egg not a fried egg.”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5.    Ashley smiled, “I really do understand this now.”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 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You can see how we use a comma to separate the two parts of the sentence.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A question mark or an exclamation mark can do the same job, but </a:t>
            </a:r>
            <a:r>
              <a:rPr lang="en-US" sz="2300" b="1" dirty="0">
                <a:solidFill>
                  <a:srgbClr val="0070C0"/>
                </a:solidFill>
                <a:latin typeface="Comic Sans MS" panose="030F0702030302020204" pitchFamily="66" charset="0"/>
              </a:rPr>
              <a:t>not</a:t>
            </a:r>
            <a:r>
              <a:rPr lang="en-US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 a full stop because a full stop would end the sentence.</a:t>
            </a:r>
            <a:endParaRPr lang="en-GB" sz="23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80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95F8-EC6A-4D7A-BF8F-1E9DB5907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Speech Marks -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A823A-E4F4-4A88-8E16-1580BD819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2CC8930-9AD1-4BE6-82D5-48DE3199A0A9}"/>
              </a:ext>
            </a:extLst>
          </p:cNvPr>
          <p:cNvSpPr/>
          <p:nvPr/>
        </p:nvSpPr>
        <p:spPr>
          <a:xfrm>
            <a:off x="683568" y="1847678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i="1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Put in the speech marks and any commas, exclamation marks or question marks that are needed in these sentences.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i="1" dirty="0">
              <a:solidFill>
                <a:srgbClr val="0000FF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i="1" dirty="0">
              <a:solidFill>
                <a:srgbClr val="0000FF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	Don't do that he shouted. 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2	Why not? I asked him.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3	Because I don't like it he replied.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4	Tough luck I laughed.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5	That's not an answer he screamed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6	I told him Don't shout like that.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7	He asked Why not?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8	I replied Because I don't like it.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9	He laughed Tough luck then.</a:t>
            </a:r>
            <a:endParaRPr lang="en-GB" altLang="en-US" sz="800" dirty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0000FF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10.	We both laughed and said Enough. Let's go home.</a:t>
            </a:r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363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11CB4-390D-4539-8A56-E57A23C2E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149888"/>
          </a:xfrm>
        </p:spPr>
        <p:txBody>
          <a:bodyPr/>
          <a:lstStyle/>
          <a:p>
            <a:pPr algn="ctr"/>
            <a:r>
              <a:rPr lang="en-GB" dirty="0"/>
              <a:t>Creating Atmosphere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A7BFF-B2C2-4C52-92C7-E8E283F739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Into the Forbidden Forest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6914B5-7237-4FE2-B236-456AD3B44113}"/>
              </a:ext>
            </a:extLst>
          </p:cNvPr>
          <p:cNvSpPr txBox="1"/>
          <p:nvPr/>
        </p:nvSpPr>
        <p:spPr>
          <a:xfrm>
            <a:off x="113792" y="2708920"/>
            <a:ext cx="9169498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The Forest was black and silent. A little way into it they reached a fork in the earth path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and Harry, Hermione and Hagrid took the left path while Malfoy, Neville and Fang took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the right.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They walked in silence, their eyes on the ground. Every now and then a ray of moonlight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through the branches above lit a spot of silver blue blood on the fallen leaves.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Harry saw that Hagrid looked very worried.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“Could a werewolf be killing the unicorns?” Harry asked.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“Not fast enough,” said Hagrid. “It’s not easy </a:t>
            </a:r>
            <a:r>
              <a:rPr lang="en-GB" sz="1600" dirty="0" err="1">
                <a:latin typeface="Comic Sans MS" panose="030F0702030302020204" pitchFamily="66" charset="0"/>
              </a:rPr>
              <a:t>ter</a:t>
            </a:r>
            <a:r>
              <a:rPr lang="en-GB" sz="1600" dirty="0">
                <a:latin typeface="Comic Sans MS" panose="030F0702030302020204" pitchFamily="66" charset="0"/>
              </a:rPr>
              <a:t> catch a unicorn, they’re powerful magic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creatures. I never knew one </a:t>
            </a:r>
            <a:r>
              <a:rPr lang="en-GB" sz="1600" dirty="0" err="1">
                <a:latin typeface="Comic Sans MS" panose="030F0702030302020204" pitchFamily="66" charset="0"/>
              </a:rPr>
              <a:t>ter</a:t>
            </a:r>
            <a:r>
              <a:rPr lang="en-GB" sz="1600" dirty="0">
                <a:latin typeface="Comic Sans MS" panose="030F0702030302020204" pitchFamily="66" charset="0"/>
              </a:rPr>
              <a:t> be hurt before.”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They walked past a mossy tree-stump. Harry could hear running water’ there must be a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stream somewhere close by. There were still spots of unicorn blood here and there along the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winding path.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“You all right, Hermione?” Hagrid whispered. “Don’t worry, it can’t’ve gone far if it’s this badly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 hurt an’ then we’ll be able </a:t>
            </a:r>
            <a:r>
              <a:rPr lang="en-GB" sz="1600" dirty="0" err="1">
                <a:latin typeface="Comic Sans MS" panose="030F0702030302020204" pitchFamily="66" charset="0"/>
              </a:rPr>
              <a:t>ter</a:t>
            </a:r>
            <a:r>
              <a:rPr lang="en-GB" sz="1600" dirty="0">
                <a:latin typeface="Comic Sans MS" panose="030F0702030302020204" pitchFamily="66" charset="0"/>
              </a:rPr>
              <a:t> – GET BEHIND THAT TREE!”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00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4B3F-5EAF-4D7D-942A-3707588A9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005872"/>
          </a:xfrm>
        </p:spPr>
        <p:txBody>
          <a:bodyPr/>
          <a:lstStyle/>
          <a:p>
            <a:pPr algn="ctr"/>
            <a:r>
              <a:rPr lang="en-GB" dirty="0"/>
              <a:t>Creating Atmosphere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6475C-0029-4680-A7F8-770D686031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Into the Forbidden Forest- part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7BF749-AB69-4325-BC94-6764143BE8E1}"/>
              </a:ext>
            </a:extLst>
          </p:cNvPr>
          <p:cNvSpPr txBox="1"/>
          <p:nvPr/>
        </p:nvSpPr>
        <p:spPr>
          <a:xfrm>
            <a:off x="272612" y="2849324"/>
            <a:ext cx="861986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Hagrid seized Harry and Hermione and hoisted them off the path behind a towering oak. He pulled out an arrow and fitted it into his crossbow, raising it, ready to fire. The three of them listened. Something was slithering over dead leaves nearby: it sounded like a cloak trailing along the ground. Hagrid was squinting up the dark path, but after a few seconds, the sound faded away.</a:t>
            </a:r>
          </a:p>
          <a:p>
            <a:r>
              <a:rPr lang="en-GB" dirty="0">
                <a:latin typeface="Comic Sans MS" panose="030F0702030302020204" pitchFamily="66" charset="0"/>
              </a:rPr>
              <a:t>“I knew it ,” he murmured. “There’s </a:t>
            </a:r>
            <a:r>
              <a:rPr lang="en-GB" dirty="0" err="1">
                <a:latin typeface="Comic Sans MS" panose="030F0702030302020204" pitchFamily="66" charset="0"/>
              </a:rPr>
              <a:t>summat</a:t>
            </a:r>
            <a:r>
              <a:rPr lang="en-GB" dirty="0">
                <a:latin typeface="Comic Sans MS" panose="030F0702030302020204" pitchFamily="66" charset="0"/>
              </a:rPr>
              <a:t> in here that </a:t>
            </a:r>
            <a:r>
              <a:rPr lang="en-GB" dirty="0" err="1">
                <a:latin typeface="Comic Sans MS" panose="030F0702030302020204" pitchFamily="66" charset="0"/>
              </a:rPr>
              <a:t>shouldn</a:t>
            </a:r>
            <a:r>
              <a:rPr lang="en-GB" dirty="0">
                <a:latin typeface="Comic Sans MS" panose="030F0702030302020204" pitchFamily="66" charset="0"/>
              </a:rPr>
              <a:t>’ be.”</a:t>
            </a:r>
          </a:p>
          <a:p>
            <a:r>
              <a:rPr lang="en-GB" dirty="0">
                <a:latin typeface="Comic Sans MS" panose="030F0702030302020204" pitchFamily="66" charset="0"/>
              </a:rPr>
              <a:t>“A werewolf?” Harry suggested.</a:t>
            </a:r>
          </a:p>
          <a:p>
            <a:r>
              <a:rPr lang="en-GB" dirty="0">
                <a:latin typeface="Comic Sans MS" panose="030F0702030302020204" pitchFamily="66" charset="0"/>
              </a:rPr>
              <a:t>“That wan’ no werewolf an’ it wan’ no unicorn, neither,” said Hagrid grimly. “Right, follow me, but careful, now.”</a:t>
            </a:r>
          </a:p>
          <a:p>
            <a:r>
              <a:rPr lang="en-GB" dirty="0">
                <a:latin typeface="Comic Sans MS" panose="030F0702030302020204" pitchFamily="66" charset="0"/>
              </a:rPr>
              <a:t>They walked more slowly, ears straining for the faintest sound. Suddenly, in a clearing ahead, something definitely moved. </a:t>
            </a:r>
          </a:p>
        </p:txBody>
      </p:sp>
    </p:spTree>
    <p:extLst>
      <p:ext uri="{BB962C8B-B14F-4D97-AF65-F5344CB8AC3E}">
        <p14:creationId xmlns:p14="http://schemas.microsoft.com/office/powerpoint/2010/main" val="72603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Atmosphere Study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038600" cy="4623816"/>
          </a:xfrm>
        </p:spPr>
        <p:txBody>
          <a:bodyPr>
            <a:normAutofit/>
          </a:bodyPr>
          <a:lstStyle/>
          <a:p>
            <a:pPr marL="118872" indent="0" algn="ctr">
              <a:buNone/>
            </a:pPr>
            <a:r>
              <a:rPr lang="en-GB" sz="2400" dirty="0"/>
              <a:t>Annotate the extracts on the </a:t>
            </a:r>
            <a:r>
              <a:rPr lang="en-GB" sz="2400" dirty="0" err="1"/>
              <a:t>powerpoint</a:t>
            </a:r>
            <a:r>
              <a:rPr lang="en-GB" sz="2400" dirty="0"/>
              <a:t> and answer the following questions using evidence to explain your answer.</a:t>
            </a:r>
          </a:p>
          <a:p>
            <a:pPr marL="118872" indent="0">
              <a:buNone/>
            </a:pPr>
            <a:endParaRPr lang="en-GB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2991" y="2348880"/>
            <a:ext cx="4438618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84130" y="3969060"/>
            <a:ext cx="3600400" cy="147732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GB" sz="900" b="1" dirty="0"/>
          </a:p>
          <a:p>
            <a:pPr algn="ctr"/>
            <a:r>
              <a:rPr lang="en-GB" sz="2400" b="1" dirty="0"/>
              <a:t>How does J. K. Rowling create atmosphere in ‘The Forbidden Forest’?</a:t>
            </a:r>
          </a:p>
          <a:p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3333650927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loud Callout 25"/>
          <p:cNvSpPr/>
          <p:nvPr/>
        </p:nvSpPr>
        <p:spPr>
          <a:xfrm>
            <a:off x="6447680" y="3376651"/>
            <a:ext cx="2302416" cy="1316169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loud Callout 24"/>
          <p:cNvSpPr/>
          <p:nvPr/>
        </p:nvSpPr>
        <p:spPr>
          <a:xfrm>
            <a:off x="6447680" y="1643971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loud Callout 23"/>
          <p:cNvSpPr/>
          <p:nvPr/>
        </p:nvSpPr>
        <p:spPr>
          <a:xfrm>
            <a:off x="3174975" y="1709581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loud Callout 22"/>
          <p:cNvSpPr/>
          <p:nvPr/>
        </p:nvSpPr>
        <p:spPr>
          <a:xfrm>
            <a:off x="3567577" y="3376652"/>
            <a:ext cx="2041450" cy="1597668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7171" y="192574"/>
            <a:ext cx="8229600" cy="1143000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How Does the W</a:t>
            </a:r>
            <a:r>
              <a:rPr lang="en-GB" b="1" dirty="0">
                <a:solidFill>
                  <a:schemeClr val="accent1"/>
                </a:solidFill>
              </a:rPr>
              <a:t>riter…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5073614" y="5301208"/>
            <a:ext cx="2367800" cy="1239994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537145" y="3521937"/>
            <a:ext cx="2232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give us the impression that something unusual is about to happen?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9795" y="1843374"/>
            <a:ext cx="14925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imply that Hagrid was anxious? 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79132" y="1730948"/>
            <a:ext cx="15372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highlight that the unicorn was injured?</a:t>
            </a:r>
          </a:p>
        </p:txBody>
      </p:sp>
      <p:sp>
        <p:nvSpPr>
          <p:cNvPr id="9" name="Rectangle 8"/>
          <p:cNvSpPr/>
          <p:nvPr/>
        </p:nvSpPr>
        <p:spPr>
          <a:xfrm>
            <a:off x="3947229" y="3513766"/>
            <a:ext cx="175126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indicate that something strange is moving through the forest?  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453256" y="1709582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216425" y="5428621"/>
            <a:ext cx="201987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evoke feelings of fear in the reader?  </a:t>
            </a:r>
            <a:r>
              <a:rPr lang="en-GB" b="1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680740" y="1843374"/>
            <a:ext cx="16582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suggest that the forest is mysterious?</a:t>
            </a:r>
          </a:p>
        </p:txBody>
      </p:sp>
      <p:sp>
        <p:nvSpPr>
          <p:cNvPr id="21" name="Cloud Callout 20"/>
          <p:cNvSpPr/>
          <p:nvPr/>
        </p:nvSpPr>
        <p:spPr>
          <a:xfrm>
            <a:off x="453256" y="3594235"/>
            <a:ext cx="2041450" cy="1098585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59102" y="3612108"/>
            <a:ext cx="165823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convey that Hagrid moved the children roughly?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1133525" y="5073285"/>
            <a:ext cx="2041450" cy="1380051"/>
          </a:xfrm>
          <a:prstGeom prst="cloudCallou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259632" y="5186450"/>
            <a:ext cx="18002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 dirty="0"/>
              <a:t> emphasise that the group are unsure and uncertain? </a:t>
            </a:r>
            <a:r>
              <a:rPr lang="en-GB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4193754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808</TotalTime>
  <Words>778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Arial Narrow</vt:lpstr>
      <vt:lpstr>Calibri</vt:lpstr>
      <vt:lpstr>Comic Sans MS</vt:lpstr>
      <vt:lpstr>Corbel</vt:lpstr>
      <vt:lpstr>Times New Roman</vt:lpstr>
      <vt:lpstr>Wingdings</vt:lpstr>
      <vt:lpstr>Wingdings 2</vt:lpstr>
      <vt:lpstr>Wingdings 3</vt:lpstr>
      <vt:lpstr>Module</vt:lpstr>
      <vt:lpstr>PowerPoint Presentation</vt:lpstr>
      <vt:lpstr>Learning Objectives</vt:lpstr>
      <vt:lpstr>Speech Marks Revision</vt:lpstr>
      <vt:lpstr>Speech Marks - Task</vt:lpstr>
      <vt:lpstr>Creating Atmosphere</vt:lpstr>
      <vt:lpstr>Creating Atmosphere</vt:lpstr>
      <vt:lpstr>Atmosphere Study</vt:lpstr>
      <vt:lpstr>How Does the Writer…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Tickle</dc:creator>
  <cp:lastModifiedBy>North Duffield Headteacher</cp:lastModifiedBy>
  <cp:revision>154</cp:revision>
  <dcterms:created xsi:type="dcterms:W3CDTF">2014-02-19T20:00:52Z</dcterms:created>
  <dcterms:modified xsi:type="dcterms:W3CDTF">2020-07-14T13:20:16Z</dcterms:modified>
</cp:coreProperties>
</file>