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310" r:id="rId2"/>
    <p:sldId id="32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0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children may be happy hopping from 23.5 to 23.64 in one jump.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 some of the children’s jottings. Some may be confident drawing a hop from 19.67 to 20 (using the complement to 100 for the number of hundredths needed); some may feel happier drawing a small hop to 19.7 first.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for a volunteer to SILENTLY demonstrate their working on the board, while a friend provides the voice to ‘commentate’ on their strategy.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3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4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3.png"/><Relationship Id="rId2" Type="http://schemas.openxmlformats.org/officeDocument/2006/relationships/audio" Target="../media/media9.m4a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13.m4a"/><Relationship Id="rId19" Type="http://schemas.openxmlformats.org/officeDocument/2006/relationships/image" Target="../media/image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using counting up (Frog) to subtract pairs of numbers with two decimal places.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C33A39-98F2-4008-B96F-E23F4DD65E82}"/>
              </a:ext>
            </a:extLst>
          </p:cNvPr>
          <p:cNvSpPr/>
          <p:nvPr/>
        </p:nvSpPr>
        <p:spPr>
          <a:xfrm>
            <a:off x="3311009" y="732785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23.46 and 23.64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C54C69-2D48-4D18-A065-3864C419F698}"/>
              </a:ext>
            </a:extLst>
          </p:cNvPr>
          <p:cNvGrpSpPr/>
          <p:nvPr/>
        </p:nvGrpSpPr>
        <p:grpSpPr>
          <a:xfrm>
            <a:off x="812711" y="1092994"/>
            <a:ext cx="2404298" cy="923766"/>
            <a:chOff x="1167141" y="749999"/>
            <a:chExt cx="3205731" cy="104597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F2ADA3D-B227-4E00-AF63-24C6DC142129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51964"/>
                <a:gd name="adj2" fmla="val -9561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Which number is bigger?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309EB2-9D05-4747-8445-21A0259E1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638530" y="749999"/>
              <a:ext cx="307921" cy="519868"/>
            </a:xfrm>
            <a:prstGeom prst="rect">
              <a:avLst/>
            </a:prstGeom>
          </p:spPr>
        </p:pic>
      </p:grp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ACCB1DB-CCAB-496D-9CB1-214EFE6C2E71}"/>
              </a:ext>
            </a:extLst>
          </p:cNvPr>
          <p:cNvSpPr/>
          <p:nvPr/>
        </p:nvSpPr>
        <p:spPr>
          <a:xfrm>
            <a:off x="116682" y="3390234"/>
            <a:ext cx="8872010" cy="225188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5F9249-EC4B-4449-B40B-4F025951D2E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00" y="4343005"/>
            <a:ext cx="513846" cy="480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3DFBCC-AC9C-4526-A03A-E0489785372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74" y="4356691"/>
            <a:ext cx="513846" cy="480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B6497-014A-4CDA-9889-D0AE2BFC7F0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76" y="4331089"/>
            <a:ext cx="513846" cy="480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2A9DCD-AC19-4D3E-AA39-060CABA5C28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320" y="4332094"/>
            <a:ext cx="513846" cy="4806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F3594C-55A4-416A-B419-3BD2B17BFEE7}"/>
              </a:ext>
            </a:extLst>
          </p:cNvPr>
          <p:cNvCxnSpPr>
            <a:cxnSpLocks/>
          </p:cNvCxnSpPr>
          <p:nvPr/>
        </p:nvCxnSpPr>
        <p:spPr>
          <a:xfrm>
            <a:off x="237177" y="4795946"/>
            <a:ext cx="8575062" cy="1766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F362D-709A-4FAA-A5E7-6B60CF9A6352}"/>
              </a:ext>
            </a:extLst>
          </p:cNvPr>
          <p:cNvCxnSpPr/>
          <p:nvPr/>
        </p:nvCxnSpPr>
        <p:spPr>
          <a:xfrm flipH="1">
            <a:off x="584346" y="4803922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B01EC7-B32E-4E30-B490-6089F75E0DC7}"/>
              </a:ext>
            </a:extLst>
          </p:cNvPr>
          <p:cNvSpPr txBox="1"/>
          <p:nvPr/>
        </p:nvSpPr>
        <p:spPr>
          <a:xfrm>
            <a:off x="116681" y="4919382"/>
            <a:ext cx="93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23.46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93A92-E946-4EE1-A71A-21AC20BBCC08}"/>
              </a:ext>
            </a:extLst>
          </p:cNvPr>
          <p:cNvGrpSpPr/>
          <p:nvPr/>
        </p:nvGrpSpPr>
        <p:grpSpPr>
          <a:xfrm>
            <a:off x="574236" y="3842902"/>
            <a:ext cx="1809877" cy="1483525"/>
            <a:chOff x="1402602" y="3728131"/>
            <a:chExt cx="4568749" cy="148352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D8D60D-80F8-4141-982E-BDF7193F8547}"/>
                </a:ext>
              </a:extLst>
            </p:cNvPr>
            <p:cNvCxnSpPr/>
            <p:nvPr/>
          </p:nvCxnSpPr>
          <p:spPr>
            <a:xfrm flipH="1">
              <a:off x="5154900" y="4696941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D46405-8F5C-48AC-923F-6F9AE50BAF83}"/>
                </a:ext>
              </a:extLst>
            </p:cNvPr>
            <p:cNvSpPr txBox="1"/>
            <p:nvPr/>
          </p:nvSpPr>
          <p:spPr>
            <a:xfrm>
              <a:off x="4179691" y="4811546"/>
              <a:ext cx="1791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23.5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308A2E-93C9-4B30-A120-BA1A3BC23BDC}"/>
                </a:ext>
              </a:extLst>
            </p:cNvPr>
            <p:cNvGrpSpPr/>
            <p:nvPr/>
          </p:nvGrpSpPr>
          <p:grpSpPr>
            <a:xfrm>
              <a:off x="1402602" y="3728131"/>
              <a:ext cx="3742982" cy="948243"/>
              <a:chOff x="2227322" y="3526578"/>
              <a:chExt cx="3681773" cy="1148322"/>
            </a:xfrm>
          </p:grpSpPr>
          <p:sp>
            <p:nvSpPr>
              <p:cNvPr id="23" name="Freeform: Shape 17">
                <a:extLst>
                  <a:ext uri="{FF2B5EF4-FFF2-40B4-BE49-F238E27FC236}">
                    <a16:creationId xmlns:a16="http://schemas.microsoft.com/office/drawing/2014/main" id="{53FFB50B-1673-4C49-B5E2-48374B0C7DAF}"/>
                  </a:ext>
                </a:extLst>
              </p:cNvPr>
              <p:cNvSpPr/>
              <p:nvPr/>
            </p:nvSpPr>
            <p:spPr>
              <a:xfrm>
                <a:off x="2227322" y="4067419"/>
                <a:ext cx="368177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E22851-FE57-4029-9CF8-5693A0B21B0E}"/>
                  </a:ext>
                </a:extLst>
              </p:cNvPr>
              <p:cNvSpPr txBox="1"/>
              <p:nvPr/>
            </p:nvSpPr>
            <p:spPr>
              <a:xfrm>
                <a:off x="3010512" y="3526578"/>
                <a:ext cx="211538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0.04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1ADE34-220D-4E4C-87FA-1E3043E76B66}"/>
              </a:ext>
            </a:extLst>
          </p:cNvPr>
          <p:cNvGrpSpPr/>
          <p:nvPr/>
        </p:nvGrpSpPr>
        <p:grpSpPr>
          <a:xfrm>
            <a:off x="2056991" y="3803808"/>
            <a:ext cx="5436007" cy="1513310"/>
            <a:chOff x="5349619" y="3686707"/>
            <a:chExt cx="15530926" cy="151331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297417-D53D-42B5-86EB-0D9BCDAE8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78293" y="4693211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4DA6E7-ADA1-4F84-9075-5555238133D2}"/>
                </a:ext>
              </a:extLst>
            </p:cNvPr>
            <p:cNvSpPr txBox="1"/>
            <p:nvPr/>
          </p:nvSpPr>
          <p:spPr>
            <a:xfrm>
              <a:off x="18378868" y="4799907"/>
              <a:ext cx="2501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002060"/>
                  </a:solidFill>
                </a:rPr>
                <a:t>23.6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4596FA-EB8B-4CC5-A538-BA281CC63247}"/>
                </a:ext>
              </a:extLst>
            </p:cNvPr>
            <p:cNvGrpSpPr/>
            <p:nvPr/>
          </p:nvGrpSpPr>
          <p:grpSpPr>
            <a:xfrm>
              <a:off x="5349619" y="3686707"/>
              <a:ext cx="14448809" cy="1000114"/>
              <a:chOff x="7665874" y="3435482"/>
              <a:chExt cx="18421873" cy="1273357"/>
            </a:xfrm>
          </p:grpSpPr>
          <p:sp>
            <p:nvSpPr>
              <p:cNvPr id="29" name="Freeform: Shape 18">
                <a:extLst>
                  <a:ext uri="{FF2B5EF4-FFF2-40B4-BE49-F238E27FC236}">
                    <a16:creationId xmlns:a16="http://schemas.microsoft.com/office/drawing/2014/main" id="{46D3C509-225F-46BD-AF08-38E00D3FC644}"/>
                  </a:ext>
                </a:extLst>
              </p:cNvPr>
              <p:cNvSpPr/>
              <p:nvPr/>
            </p:nvSpPr>
            <p:spPr>
              <a:xfrm>
                <a:off x="7665874" y="3905456"/>
                <a:ext cx="18421873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141058-E666-42E3-AA42-BCBC03FCFF75}"/>
                  </a:ext>
                </a:extLst>
              </p:cNvPr>
              <p:cNvSpPr txBox="1"/>
              <p:nvPr/>
            </p:nvSpPr>
            <p:spPr>
              <a:xfrm>
                <a:off x="15191326" y="3435482"/>
                <a:ext cx="3434210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0.1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060E8-BC42-41D3-8E45-4BE919EF553F}"/>
              </a:ext>
            </a:extLst>
          </p:cNvPr>
          <p:cNvCxnSpPr/>
          <p:nvPr/>
        </p:nvCxnSpPr>
        <p:spPr>
          <a:xfrm flipH="1">
            <a:off x="8556496" y="4825538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F3C162C-9CE0-45CF-8DC8-F572305B0411}"/>
              </a:ext>
            </a:extLst>
          </p:cNvPr>
          <p:cNvSpPr txBox="1"/>
          <p:nvPr/>
        </p:nvSpPr>
        <p:spPr>
          <a:xfrm>
            <a:off x="8167721" y="4887939"/>
            <a:ext cx="790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23.64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5E969-54FA-4CBF-AF2D-A2578B5535C9}"/>
              </a:ext>
            </a:extLst>
          </p:cNvPr>
          <p:cNvGrpSpPr/>
          <p:nvPr/>
        </p:nvGrpSpPr>
        <p:grpSpPr>
          <a:xfrm>
            <a:off x="7082444" y="3834776"/>
            <a:ext cx="1465411" cy="961168"/>
            <a:chOff x="9611663" y="3477882"/>
            <a:chExt cx="1720729" cy="1223771"/>
          </a:xfrm>
        </p:grpSpPr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9447317C-F48D-4499-A434-2277864D1F79}"/>
                </a:ext>
              </a:extLst>
            </p:cNvPr>
            <p:cNvSpPr/>
            <p:nvPr/>
          </p:nvSpPr>
          <p:spPr>
            <a:xfrm>
              <a:off x="9611663" y="4120419"/>
              <a:ext cx="1720729" cy="581234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E47554-6141-458F-8363-F15B816C3B95}"/>
                </a:ext>
              </a:extLst>
            </p:cNvPr>
            <p:cNvSpPr txBox="1"/>
            <p:nvPr/>
          </p:nvSpPr>
          <p:spPr>
            <a:xfrm>
              <a:off x="9825869" y="3477882"/>
              <a:ext cx="1432188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C00000"/>
                  </a:solidFill>
                </a:rPr>
                <a:t>0.04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id="{395BC686-9644-4277-B773-BBE427265662}"/>
              </a:ext>
            </a:extLst>
          </p:cNvPr>
          <p:cNvSpPr/>
          <p:nvPr/>
        </p:nvSpPr>
        <p:spPr>
          <a:xfrm>
            <a:off x="7049686" y="2776297"/>
            <a:ext cx="1998533" cy="590231"/>
          </a:xfrm>
          <a:prstGeom prst="wedgeRoundRectCallout">
            <a:avLst>
              <a:gd name="adj1" fmla="val 272"/>
              <a:gd name="adj2" fmla="val 10844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then </a:t>
            </a:r>
            <a:r>
              <a:rPr lang="en-GB" sz="1600" b="1" kern="0" dirty="0">
                <a:solidFill>
                  <a:srgbClr val="C00000"/>
                </a:solidFill>
                <a:latin typeface="Calibri" panose="020F0502020204030204"/>
              </a:rPr>
              <a:t>0.04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hop from 23.6 to 23.64.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92A8D1F7-E077-44AD-A67A-132CADBA2F79}"/>
              </a:ext>
            </a:extLst>
          </p:cNvPr>
          <p:cNvSpPr/>
          <p:nvPr/>
        </p:nvSpPr>
        <p:spPr>
          <a:xfrm>
            <a:off x="506457" y="2529837"/>
            <a:ext cx="1550534" cy="799988"/>
          </a:xfrm>
          <a:prstGeom prst="wedgeRoundRectCallout">
            <a:avLst>
              <a:gd name="adj1" fmla="val -6017"/>
              <a:gd name="adj2" fmla="val 10416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 hops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0.04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23.5,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next tenth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</p:txBody>
      </p:sp>
      <p:sp>
        <p:nvSpPr>
          <p:cNvPr id="38" name="Speech Bubble: Rectangle with Corners Rounded 10">
            <a:extLst>
              <a:ext uri="{FF2B5EF4-FFF2-40B4-BE49-F238E27FC236}">
                <a16:creationId xmlns:a16="http://schemas.microsoft.com/office/drawing/2014/main" id="{53E0E05B-B866-49A3-81E0-EA6BC8AAA1D5}"/>
              </a:ext>
            </a:extLst>
          </p:cNvPr>
          <p:cNvSpPr/>
          <p:nvPr/>
        </p:nvSpPr>
        <p:spPr>
          <a:xfrm>
            <a:off x="3366652" y="2746516"/>
            <a:ext cx="2761282" cy="649792"/>
          </a:xfrm>
          <a:prstGeom prst="wedgeRoundRectCallout">
            <a:avLst>
              <a:gd name="adj1" fmla="val 4261"/>
              <a:gd name="adj2" fmla="val 10835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another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jump from 23.5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23.6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2C2720-3C5D-4D05-80B8-EECE6138F359}"/>
              </a:ext>
            </a:extLst>
          </p:cNvPr>
          <p:cNvGrpSpPr/>
          <p:nvPr/>
        </p:nvGrpSpPr>
        <p:grpSpPr>
          <a:xfrm>
            <a:off x="4572001" y="1331346"/>
            <a:ext cx="3408896" cy="1032215"/>
            <a:chOff x="-172322" y="856372"/>
            <a:chExt cx="4545195" cy="1168770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52A92125-D64A-4C99-A7E5-C85B3CFA0B2F}"/>
                </a:ext>
              </a:extLst>
            </p:cNvPr>
            <p:cNvSpPr/>
            <p:nvPr/>
          </p:nvSpPr>
          <p:spPr>
            <a:xfrm>
              <a:off x="-172322" y="856372"/>
              <a:ext cx="4545195" cy="939602"/>
            </a:xfrm>
            <a:prstGeom prst="wedgeRoundRectCallout">
              <a:avLst>
                <a:gd name="adj1" fmla="val -50376"/>
                <a:gd name="adj2" fmla="val 11303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We are going to use Frog to find the difference between the two numbers.</a:t>
              </a:r>
            </a:p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Where will Frog hop to first? 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DA81B2E-EA08-402D-B65A-20DFBA434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3730514" y="1505274"/>
              <a:ext cx="307921" cy="51986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E15BC5-1E66-47EE-A765-1A8F91E4F489}"/>
              </a:ext>
            </a:extLst>
          </p:cNvPr>
          <p:cNvGrpSpPr/>
          <p:nvPr/>
        </p:nvGrpSpPr>
        <p:grpSpPr>
          <a:xfrm>
            <a:off x="1319771" y="5412286"/>
            <a:ext cx="3075365" cy="775344"/>
            <a:chOff x="8306943" y="2255972"/>
            <a:chExt cx="3075365" cy="775344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45C0F37F-A57B-4C0B-8668-473113304300}"/>
                </a:ext>
              </a:extLst>
            </p:cNvPr>
            <p:cNvSpPr/>
            <p:nvPr/>
          </p:nvSpPr>
          <p:spPr>
            <a:xfrm>
              <a:off x="8306943" y="2273634"/>
              <a:ext cx="2964276" cy="757682"/>
            </a:xfrm>
            <a:prstGeom prst="wedgeRoundRectCallout">
              <a:avLst>
                <a:gd name="adj1" fmla="val 32913"/>
                <a:gd name="adj2" fmla="val -97193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Frog has finished hopping. What do we need to do now?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E54C199-9DEF-4E97-BB68-2C0D088D1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9895" y="2255972"/>
              <a:ext cx="232413" cy="519866"/>
            </a:xfrm>
            <a:prstGeom prst="rect">
              <a:avLst/>
            </a:prstGeom>
          </p:spPr>
        </p:pic>
      </p:grp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E593704B-8913-4085-8733-E7AE353F8C00}"/>
              </a:ext>
            </a:extLst>
          </p:cNvPr>
          <p:cNvSpPr/>
          <p:nvPr/>
        </p:nvSpPr>
        <p:spPr>
          <a:xfrm>
            <a:off x="4742823" y="5541468"/>
            <a:ext cx="3225520" cy="553587"/>
          </a:xfrm>
          <a:prstGeom prst="wedgeRoundRectCallout">
            <a:avLst>
              <a:gd name="adj1" fmla="val 18505"/>
              <a:gd name="adj2" fmla="val -169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23.64 - 23.46 =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</a:t>
            </a:r>
          </a:p>
        </p:txBody>
      </p:sp>
      <p:pic>
        <p:nvPicPr>
          <p:cNvPr id="39" name="Online Media 3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6BC8B8-2679-804A-A3B8-A285B5A35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42178" y="326385"/>
            <a:ext cx="812800" cy="812800"/>
          </a:xfrm>
          <a:prstGeom prst="rect">
            <a:avLst/>
          </a:prstGeom>
        </p:spPr>
      </p:pic>
      <p:pic>
        <p:nvPicPr>
          <p:cNvPr id="47" name="Online Media 4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9FC8DA-A8C7-3F4F-9DDF-A497170EEF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42178" y="1432048"/>
            <a:ext cx="812800" cy="812800"/>
          </a:xfrm>
          <a:prstGeom prst="rect">
            <a:avLst/>
          </a:prstGeom>
        </p:spPr>
      </p:pic>
      <p:pic>
        <p:nvPicPr>
          <p:cNvPr id="48" name="Online Media 4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7EFF3A-85FB-D24C-B909-1D15185A00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34183" y="2369897"/>
            <a:ext cx="812800" cy="812800"/>
          </a:xfrm>
          <a:prstGeom prst="rect">
            <a:avLst/>
          </a:prstGeom>
        </p:spPr>
      </p:pic>
      <p:pic>
        <p:nvPicPr>
          <p:cNvPr id="49" name="Online Media 4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94C432-8097-2248-AFF0-4C2A0555777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695812" y="3329825"/>
            <a:ext cx="812800" cy="812800"/>
          </a:xfrm>
          <a:prstGeom prst="rect">
            <a:avLst/>
          </a:prstGeom>
        </p:spPr>
      </p:pic>
      <p:pic>
        <p:nvPicPr>
          <p:cNvPr id="50" name="Online Media 4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86488D-BDFF-404F-A6DD-514D76F655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617687" y="4829314"/>
            <a:ext cx="812800" cy="812800"/>
          </a:xfrm>
          <a:prstGeom prst="rect">
            <a:avLst/>
          </a:prstGeom>
        </p:spPr>
      </p:pic>
      <p:pic>
        <p:nvPicPr>
          <p:cNvPr id="51" name="Online Media 5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891F1F-E33C-544E-B350-6702F80A642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76677" y="5564143"/>
            <a:ext cx="812800" cy="812800"/>
          </a:xfrm>
          <a:prstGeom prst="rect">
            <a:avLst/>
          </a:prstGeom>
        </p:spPr>
      </p:pic>
      <p:pic>
        <p:nvPicPr>
          <p:cNvPr id="53" name="Online Media 5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7518A19-9E34-7148-811E-5DAC75996C9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617687" y="6451600"/>
            <a:ext cx="812800" cy="812800"/>
          </a:xfrm>
          <a:prstGeom prst="rect">
            <a:avLst/>
          </a:prstGeom>
        </p:spPr>
      </p:pic>
      <p:pic>
        <p:nvPicPr>
          <p:cNvPr id="54" name="Online Media 5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182E03-D3D8-0341-975B-5723C333831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658647" y="38831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8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98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6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34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3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0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71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651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8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using counting up (Frog) to subtract pairs of numbers with two decimal places.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E726523-7DAF-4F9B-B9B7-89F97679E83E}"/>
              </a:ext>
            </a:extLst>
          </p:cNvPr>
          <p:cNvSpPr/>
          <p:nvPr/>
        </p:nvSpPr>
        <p:spPr>
          <a:xfrm>
            <a:off x="1754596" y="855931"/>
            <a:ext cx="3375644" cy="554835"/>
          </a:xfrm>
          <a:prstGeom prst="wedgeRoundRectCallout">
            <a:avLst>
              <a:gd name="adj1" fmla="val -72241"/>
              <a:gd name="adj2" fmla="val 3991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Now try using Frog to find the difference between 23.32 and 19.67.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1FF813F-B56E-4999-A49F-CF5607706C8C}"/>
              </a:ext>
            </a:extLst>
          </p:cNvPr>
          <p:cNvSpPr/>
          <p:nvPr/>
        </p:nvSpPr>
        <p:spPr>
          <a:xfrm>
            <a:off x="98165" y="2607816"/>
            <a:ext cx="8872010" cy="225188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A7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429C6E-8AF3-425A-8E81-B5292378659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083" y="3560587"/>
            <a:ext cx="513846" cy="480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772484-41AE-49A5-97D6-53B619837D1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121" y="3545968"/>
            <a:ext cx="513846" cy="480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A4356E-7373-4EC3-8665-677B68FF2BD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9" y="3548671"/>
            <a:ext cx="513846" cy="480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83D79-6E15-4277-A336-7DE7D644550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02" y="3530628"/>
            <a:ext cx="513846" cy="48062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0883E9-1211-44D2-81E6-0CEF8210C0D0}"/>
              </a:ext>
            </a:extLst>
          </p:cNvPr>
          <p:cNvCxnSpPr>
            <a:cxnSpLocks/>
          </p:cNvCxnSpPr>
          <p:nvPr/>
        </p:nvCxnSpPr>
        <p:spPr>
          <a:xfrm>
            <a:off x="218660" y="4013528"/>
            <a:ext cx="8575062" cy="1766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3C59C1-8E6F-490D-9FCF-8EF9DA815913}"/>
              </a:ext>
            </a:extLst>
          </p:cNvPr>
          <p:cNvCxnSpPr/>
          <p:nvPr/>
        </p:nvCxnSpPr>
        <p:spPr>
          <a:xfrm flipH="1">
            <a:off x="564004" y="4027894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16BFC6-A930-4781-A9CA-08D890C217DF}"/>
              </a:ext>
            </a:extLst>
          </p:cNvPr>
          <p:cNvSpPr txBox="1"/>
          <p:nvPr/>
        </p:nvSpPr>
        <p:spPr>
          <a:xfrm>
            <a:off x="112803" y="4125317"/>
            <a:ext cx="93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19.67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D4909B-9426-426F-9C52-F8497DC5857B}"/>
              </a:ext>
            </a:extLst>
          </p:cNvPr>
          <p:cNvGrpSpPr/>
          <p:nvPr/>
        </p:nvGrpSpPr>
        <p:grpSpPr>
          <a:xfrm>
            <a:off x="564004" y="3003731"/>
            <a:ext cx="1369069" cy="1531330"/>
            <a:chOff x="1423516" y="3671378"/>
            <a:chExt cx="3455999" cy="153133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25AA63-E7E8-4C3C-8887-17C872C27F4F}"/>
                </a:ext>
              </a:extLst>
            </p:cNvPr>
            <p:cNvCxnSpPr/>
            <p:nvPr/>
          </p:nvCxnSpPr>
          <p:spPr>
            <a:xfrm flipH="1">
              <a:off x="4064097" y="4690006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906CB5-0D91-4C0D-8E5D-D48BA1097B06}"/>
                </a:ext>
              </a:extLst>
            </p:cNvPr>
            <p:cNvSpPr txBox="1"/>
            <p:nvPr/>
          </p:nvSpPr>
          <p:spPr>
            <a:xfrm>
              <a:off x="3087855" y="4802598"/>
              <a:ext cx="1791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19.7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E2D2AB-920B-4881-AA05-11E6CA0F269D}"/>
                </a:ext>
              </a:extLst>
            </p:cNvPr>
            <p:cNvGrpSpPr/>
            <p:nvPr/>
          </p:nvGrpSpPr>
          <p:grpSpPr>
            <a:xfrm>
              <a:off x="1423516" y="3671378"/>
              <a:ext cx="2640580" cy="1007520"/>
              <a:chOff x="2247894" y="3457851"/>
              <a:chExt cx="2597399" cy="1220107"/>
            </a:xfrm>
          </p:grpSpPr>
          <p:sp>
            <p:nvSpPr>
              <p:cNvPr id="24" name="Freeform: Shape 17">
                <a:extLst>
                  <a:ext uri="{FF2B5EF4-FFF2-40B4-BE49-F238E27FC236}">
                    <a16:creationId xmlns:a16="http://schemas.microsoft.com/office/drawing/2014/main" id="{EF276E8F-CE80-4249-8643-07693DD8B7C7}"/>
                  </a:ext>
                </a:extLst>
              </p:cNvPr>
              <p:cNvSpPr/>
              <p:nvPr/>
            </p:nvSpPr>
            <p:spPr>
              <a:xfrm>
                <a:off x="2247894" y="4070477"/>
                <a:ext cx="259739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19FCE4-56D8-447D-984B-CAA24F4DBCCB}"/>
                  </a:ext>
                </a:extLst>
              </p:cNvPr>
              <p:cNvSpPr txBox="1"/>
              <p:nvPr/>
            </p:nvSpPr>
            <p:spPr>
              <a:xfrm>
                <a:off x="2414383" y="3457851"/>
                <a:ext cx="2115390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0.03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EA8CD9-7A5E-4733-9A22-024DA1B1EECF}"/>
              </a:ext>
            </a:extLst>
          </p:cNvPr>
          <p:cNvGrpSpPr/>
          <p:nvPr/>
        </p:nvGrpSpPr>
        <p:grpSpPr>
          <a:xfrm>
            <a:off x="1610052" y="2961769"/>
            <a:ext cx="2352133" cy="1573292"/>
            <a:chOff x="5039863" y="3614894"/>
            <a:chExt cx="16739778" cy="157329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2BC3C6-4692-4752-B491-4C1A42A30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78291" y="4682419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8532E5-CC93-4546-8A6B-ABBD0991B884}"/>
                </a:ext>
              </a:extLst>
            </p:cNvPr>
            <p:cNvSpPr txBox="1"/>
            <p:nvPr/>
          </p:nvSpPr>
          <p:spPr>
            <a:xfrm>
              <a:off x="17409539" y="4788076"/>
              <a:ext cx="4370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002060"/>
                  </a:solidFill>
                </a:rPr>
                <a:t>20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93E7BE-B6D0-4688-BDDE-781D22DEC0A9}"/>
                </a:ext>
              </a:extLst>
            </p:cNvPr>
            <p:cNvGrpSpPr/>
            <p:nvPr/>
          </p:nvGrpSpPr>
          <p:grpSpPr>
            <a:xfrm>
              <a:off x="5039863" y="3614894"/>
              <a:ext cx="14638438" cy="1057507"/>
              <a:chOff x="7270943" y="3344048"/>
              <a:chExt cx="18663645" cy="1346430"/>
            </a:xfrm>
          </p:grpSpPr>
          <p:sp>
            <p:nvSpPr>
              <p:cNvPr id="30" name="Freeform: Shape 18">
                <a:extLst>
                  <a:ext uri="{FF2B5EF4-FFF2-40B4-BE49-F238E27FC236}">
                    <a16:creationId xmlns:a16="http://schemas.microsoft.com/office/drawing/2014/main" id="{787917F7-F81F-4324-9789-A05A6B63A043}"/>
                  </a:ext>
                </a:extLst>
              </p:cNvPr>
              <p:cNvSpPr/>
              <p:nvPr/>
            </p:nvSpPr>
            <p:spPr>
              <a:xfrm>
                <a:off x="7270943" y="3896411"/>
                <a:ext cx="18663645" cy="794067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D179FF-A0FC-4F1A-AD2A-19BEF3868814}"/>
                  </a:ext>
                </a:extLst>
              </p:cNvPr>
              <p:cNvSpPr txBox="1"/>
              <p:nvPr/>
            </p:nvSpPr>
            <p:spPr>
              <a:xfrm>
                <a:off x="13740188" y="3344048"/>
                <a:ext cx="5725147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0.3</a:t>
                </a:r>
              </a:p>
            </p:txBody>
          </p: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D09BFA-7F02-49D4-B642-411A2FCF1D70}"/>
              </a:ext>
            </a:extLst>
          </p:cNvPr>
          <p:cNvCxnSpPr/>
          <p:nvPr/>
        </p:nvCxnSpPr>
        <p:spPr>
          <a:xfrm flipH="1">
            <a:off x="8537979" y="4043120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924F2B-A20B-43DA-A807-0A3B11C8F575}"/>
              </a:ext>
            </a:extLst>
          </p:cNvPr>
          <p:cNvSpPr txBox="1"/>
          <p:nvPr/>
        </p:nvSpPr>
        <p:spPr>
          <a:xfrm>
            <a:off x="8149204" y="4105521"/>
            <a:ext cx="790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23.32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489A61-4172-413B-BEEE-0A26A9429E53}"/>
              </a:ext>
            </a:extLst>
          </p:cNvPr>
          <p:cNvGrpSpPr/>
          <p:nvPr/>
        </p:nvGrpSpPr>
        <p:grpSpPr>
          <a:xfrm>
            <a:off x="3666921" y="3044167"/>
            <a:ext cx="4862417" cy="969359"/>
            <a:chOff x="9611663" y="3467453"/>
            <a:chExt cx="1720729" cy="1234200"/>
          </a:xfrm>
        </p:grpSpPr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1B481E4B-BD1E-493A-B61D-A8DDD68C9934}"/>
                </a:ext>
              </a:extLst>
            </p:cNvPr>
            <p:cNvSpPr/>
            <p:nvPr/>
          </p:nvSpPr>
          <p:spPr>
            <a:xfrm>
              <a:off x="9611663" y="4120419"/>
              <a:ext cx="1720729" cy="581234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A475FB-1E41-4396-939D-947E2CC86849}"/>
                </a:ext>
              </a:extLst>
            </p:cNvPr>
            <p:cNvSpPr txBox="1"/>
            <p:nvPr/>
          </p:nvSpPr>
          <p:spPr>
            <a:xfrm>
              <a:off x="9739500" y="3467453"/>
              <a:ext cx="1432188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C00000"/>
                  </a:solidFill>
                </a:rPr>
                <a:t>3.32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BEBC1188-2642-43AE-9ABB-6DAA742C18BA}"/>
              </a:ext>
            </a:extLst>
          </p:cNvPr>
          <p:cNvSpPr/>
          <p:nvPr/>
        </p:nvSpPr>
        <p:spPr>
          <a:xfrm>
            <a:off x="7031169" y="1993879"/>
            <a:ext cx="1998533" cy="590231"/>
          </a:xfrm>
          <a:prstGeom prst="wedgeRoundRectCallout">
            <a:avLst>
              <a:gd name="adj1" fmla="val 272"/>
              <a:gd name="adj2" fmla="val 10844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then </a:t>
            </a:r>
            <a:r>
              <a:rPr lang="en-GB" sz="1600" b="1" kern="0" noProof="0" dirty="0">
                <a:solidFill>
                  <a:srgbClr val="C00000"/>
                </a:solidFill>
                <a:latin typeface="Calibri" panose="020F0502020204030204"/>
              </a:rPr>
              <a:t>3.32 more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23.32.</a:t>
            </a:r>
          </a:p>
        </p:txBody>
      </p:sp>
      <p:sp>
        <p:nvSpPr>
          <p:cNvPr id="38" name="Speech Bubble: Rectangle with Corners Rounded 10">
            <a:extLst>
              <a:ext uri="{FF2B5EF4-FFF2-40B4-BE49-F238E27FC236}">
                <a16:creationId xmlns:a16="http://schemas.microsoft.com/office/drawing/2014/main" id="{6F35B9F5-6601-4973-B3F6-6541318E8974}"/>
              </a:ext>
            </a:extLst>
          </p:cNvPr>
          <p:cNvSpPr/>
          <p:nvPr/>
        </p:nvSpPr>
        <p:spPr>
          <a:xfrm>
            <a:off x="421256" y="1856573"/>
            <a:ext cx="1994995" cy="746191"/>
          </a:xfrm>
          <a:prstGeom prst="wedgeRoundRectCallout">
            <a:avLst>
              <a:gd name="adj1" fmla="val -6017"/>
              <a:gd name="adj2" fmla="val 10416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 hops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0.03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19.7,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next tenth.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2F664C30-34C5-41C4-B430-0775CC7A50B7}"/>
              </a:ext>
            </a:extLst>
          </p:cNvPr>
          <p:cNvSpPr/>
          <p:nvPr/>
        </p:nvSpPr>
        <p:spPr>
          <a:xfrm>
            <a:off x="3348135" y="1964098"/>
            <a:ext cx="2761282" cy="649792"/>
          </a:xfrm>
          <a:prstGeom prst="wedgeRoundRectCallout">
            <a:avLst>
              <a:gd name="adj1" fmla="val 4261"/>
              <a:gd name="adj2" fmla="val 10835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another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jump from 19.7 to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078DEA-6923-4095-AAC2-1F9C49111ED1}"/>
              </a:ext>
            </a:extLst>
          </p:cNvPr>
          <p:cNvGrpSpPr/>
          <p:nvPr/>
        </p:nvGrpSpPr>
        <p:grpSpPr>
          <a:xfrm>
            <a:off x="421256" y="4827215"/>
            <a:ext cx="3876756" cy="757682"/>
            <a:chOff x="7493629" y="2273634"/>
            <a:chExt cx="3876756" cy="757682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5068BAE6-E1A4-40DA-9240-482ED128340E}"/>
                </a:ext>
              </a:extLst>
            </p:cNvPr>
            <p:cNvSpPr/>
            <p:nvPr/>
          </p:nvSpPr>
          <p:spPr>
            <a:xfrm>
              <a:off x="7493629" y="2273634"/>
              <a:ext cx="3777590" cy="757682"/>
            </a:xfrm>
            <a:prstGeom prst="wedgeRoundRectCallout">
              <a:avLst>
                <a:gd name="adj1" fmla="val -39190"/>
                <a:gd name="adj2" fmla="val 72951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Now add the jumps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3.32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 +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0.3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 +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0.03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 =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?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4246461-5E29-4B72-B670-8F73F911A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37972" y="2426938"/>
              <a:ext cx="232413" cy="519866"/>
            </a:xfrm>
            <a:prstGeom prst="rect">
              <a:avLst/>
            </a:prstGeom>
          </p:spPr>
        </p:pic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785291CB-BA05-4B85-B142-E87EA785A76F}"/>
              </a:ext>
            </a:extLst>
          </p:cNvPr>
          <p:cNvSpPr/>
          <p:nvPr/>
        </p:nvSpPr>
        <p:spPr>
          <a:xfrm>
            <a:off x="4629592" y="4967619"/>
            <a:ext cx="3225520" cy="553587"/>
          </a:xfrm>
          <a:prstGeom prst="wedgeRoundRectCallout">
            <a:avLst>
              <a:gd name="adj1" fmla="val 18505"/>
              <a:gd name="adj2" fmla="val -169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23.32 - 19.67 =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3.65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54957CD2-08F4-42B8-891A-E4EADB90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77" y="854535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820E0E3D-4BEA-421C-A00F-92CDA52059C8}"/>
              </a:ext>
            </a:extLst>
          </p:cNvPr>
          <p:cNvSpPr/>
          <p:nvPr/>
        </p:nvSpPr>
        <p:spPr>
          <a:xfrm>
            <a:off x="6242352" y="818615"/>
            <a:ext cx="1998533" cy="590231"/>
          </a:xfrm>
          <a:prstGeom prst="wedgeRoundRectCallout">
            <a:avLst>
              <a:gd name="adj1" fmla="val 272"/>
              <a:gd name="adj2" fmla="val 10844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9525"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check…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98456D-4049-3C4C-B8C1-E94F24044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25399" y="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63F2D2-CCF6-6D48-835D-A9BEA8D706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96365" y="168083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C84F0D4-D1D4-104F-B113-1C2CAC0FB5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25399" y="283782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58F563-C8E8-C14E-962E-071E4F116D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14770" y="3748332"/>
            <a:ext cx="812800" cy="812800"/>
          </a:xfrm>
          <a:prstGeom prst="rect">
            <a:avLst/>
          </a:prstGeom>
        </p:spPr>
      </p:pic>
      <p:pic>
        <p:nvPicPr>
          <p:cNvPr id="46" name="Online Media 4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B8D9D0-4ECC-BA43-BF20-C69E5FFBFD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93595" y="759829"/>
            <a:ext cx="812800" cy="812800"/>
          </a:xfrm>
          <a:prstGeom prst="rect">
            <a:avLst/>
          </a:prstGeom>
        </p:spPr>
      </p:pic>
      <p:pic>
        <p:nvPicPr>
          <p:cNvPr id="47" name="Online Media 4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3FC6B8-E4DC-4648-82B1-FF820BF0213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84396" y="4453296"/>
            <a:ext cx="812800" cy="812800"/>
          </a:xfrm>
          <a:prstGeom prst="rect">
            <a:avLst/>
          </a:prstGeom>
        </p:spPr>
      </p:pic>
      <p:pic>
        <p:nvPicPr>
          <p:cNvPr id="50" name="Online Media 4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36ECDA-3983-374D-AB12-39B419D995C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96365" y="54199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0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91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21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281</Words>
  <Application>Microsoft Office PowerPoint</Application>
  <PresentationFormat>On-screen Show (4:3)</PresentationFormat>
  <Paragraphs>41</Paragraphs>
  <Slides>2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190</cp:revision>
  <dcterms:created xsi:type="dcterms:W3CDTF">2018-09-13T11:08:58Z</dcterms:created>
  <dcterms:modified xsi:type="dcterms:W3CDTF">2020-05-13T08:04:47Z</dcterms:modified>
</cp:coreProperties>
</file>