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3" r:id="rId3"/>
    <p:sldId id="268" r:id="rId4"/>
    <p:sldId id="269" r:id="rId5"/>
    <p:sldId id="271" r:id="rId6"/>
  </p:sldIdLst>
  <p:sldSz cx="9144000" cy="6858000" type="screen4x3"/>
  <p:notesSz cx="6858000" cy="9144000"/>
  <p:embeddedFontLst>
    <p:embeddedFont>
      <p:font typeface="Twinkl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assoon Infant Rg" panose="02000503030000020003" charset="0"/>
      <p:regular r:id="rId15"/>
      <p:bold r:id="rId16"/>
    </p:embeddedFont>
    <p:embeddedFont>
      <p:font typeface="Twinkl SemiBold" charset="0"/>
      <p:bold r:id="rId17"/>
    </p:embeddedFont>
    <p:embeddedFont>
      <p:font typeface="Tuffy" panose="020B0603060100000000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BD6939C-1962-4FBC-B749-B326A55C85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5C5358-B9DD-4608-92D7-1E62CAF592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401E9C-DA40-4921-BAB5-3B9D0F580D3C}" type="datetimeFigureOut">
              <a:rPr lang="en-GB"/>
              <a:pPr>
                <a:defRPr/>
              </a:pPr>
              <a:t>16/06/2020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08E4C4-7C24-40B7-9027-C2B6E7C9B8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B363E0-844C-4824-AF39-242E4E69B0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4A3FC7-B256-47FF-81D4-49158D6A0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7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18025DD-0B0E-442B-870D-3ECE518F7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25C221-535E-42E5-8C9A-A4FAFC6AF5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2B9F8A-DCF7-4209-8511-D95F9B78FE2D}" type="datetimeFigureOut">
              <a:rPr lang="en-GB"/>
              <a:pPr>
                <a:defRPr/>
              </a:pPr>
              <a:t>16/06/2020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52EBA23-4BC4-439D-AC71-701FE30939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B3D35231-FBED-4ED7-8B07-2D53A36FE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2565C8-4E69-4A71-907C-93F1AED2B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3E41A8-2D9F-40D7-B118-F4109DB1B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EBC757-33F8-4B35-A4CA-EAE452D8E4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83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7FFBA0BF-037B-4235-934E-B7653ED743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0C3FBBEC-8BE6-4FCB-A0DF-1221CAAF543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BD1CA98E-C770-4D6A-AAF5-3396A2620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35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5FE8DEB7-C98E-45AE-B6DE-48B20106DBF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0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F37CCB6A-A184-410A-B5CA-41C008E410F4}"/>
              </a:ext>
            </a:extLst>
          </p:cNvPr>
          <p:cNvSpPr/>
          <p:nvPr userDrawn="1"/>
        </p:nvSpPr>
        <p:spPr bwMode="auto">
          <a:xfrm>
            <a:off x="503238" y="25368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8F21A5AB-633D-4ED9-9A25-5FF7DDCE1355}"/>
              </a:ext>
            </a:extLst>
          </p:cNvPr>
          <p:cNvSpPr/>
          <p:nvPr userDrawn="1"/>
        </p:nvSpPr>
        <p:spPr bwMode="auto">
          <a:xfrm>
            <a:off x="503238" y="512763"/>
            <a:ext cx="8137525" cy="166528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A0DF46A-7770-4990-AFF9-3C0B418B2AB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0BB1C29-1DF7-4DD2-B261-AC226B5033A6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453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B53887A5-9E70-4032-948E-AFF329A8E6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19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410A04FF-C69A-442F-AB08-7F0836D597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9B2B20A6-0293-4AE4-A3D7-52C7C163FB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F2115A2B-6E0E-4BFF-AC0D-1C455AC32AF4}"/>
              </a:ext>
            </a:extLst>
          </p:cNvPr>
          <p:cNvSpPr/>
          <p:nvPr/>
        </p:nvSpPr>
        <p:spPr bwMode="auto">
          <a:xfrm>
            <a:off x="503238" y="512763"/>
            <a:ext cx="8137525" cy="159226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xmlns="" id="{78D2C1E0-D691-489E-A58A-607A4BE6CB29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</a:rPr>
              <a:t>LO: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444B90BE-D09E-4DEF-9680-B6D6A2D8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76338"/>
            <a:ext cx="7886700" cy="977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>
                <a:latin typeface="Twinkl" pitchFamily="2" charset="0"/>
                <a:cs typeface="Arial" panose="020B0604020202020204" pitchFamily="34" charset="0"/>
              </a:rPr>
              <a:t>Use a capital letter for names of people, places, the days of the week, the months of the year and the personal pronoun ‘I’</a:t>
            </a:r>
            <a:endParaRPr lang="en-GB" dirty="0">
              <a:latin typeface="Twinkl" pitchFamily="2" charset="0"/>
              <a:cs typeface="+mn-cs"/>
            </a:endParaRPr>
          </a:p>
        </p:txBody>
      </p:sp>
      <p:sp>
        <p:nvSpPr>
          <p:cNvPr id="9221" name="Content Placeholder 15">
            <a:extLst>
              <a:ext uri="{FF2B5EF4-FFF2-40B4-BE49-F238E27FC236}">
                <a16:creationId xmlns:a16="http://schemas.microsoft.com/office/drawing/2014/main" xmlns="" id="{349060F3-6406-4AC7-91D1-12701A878B8A}"/>
              </a:ext>
            </a:extLst>
          </p:cNvPr>
          <p:cNvSpPr txBox="1">
            <a:spLocks/>
          </p:cNvSpPr>
          <p:nvPr/>
        </p:nvSpPr>
        <p:spPr bwMode="auto">
          <a:xfrm>
            <a:off x="628650" y="3643313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cs typeface="Arial" panose="020B0604020202020204" pitchFamily="34" charset="0"/>
              </a:rPr>
              <a:t>I know that proper nouns need capital letters. </a:t>
            </a:r>
          </a:p>
          <a:p>
            <a:pPr eaLnBrk="1" hangingPunct="1"/>
            <a:r>
              <a:rPr lang="en-GB" altLang="en-US">
                <a:cs typeface="Arial" panose="020B0604020202020204" pitchFamily="34" charset="0"/>
              </a:rPr>
              <a:t>I know that the personal pronoun I is always a capital</a:t>
            </a:r>
            <a:r>
              <a:rPr lang="en-GB" altLang="en-US" b="1">
                <a:latin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AA055E80-98C0-4257-B120-F0FCC73A9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Starting Sentences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xmlns="" id="{E7BAE31F-51EE-44A7-B1A8-43CF1A3DC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913" y="2608263"/>
            <a:ext cx="4424362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chemeClr val="tx1"/>
                </a:solidFill>
              </a:rPr>
              <a:t>Capital letters are always</a:t>
            </a:r>
            <a:br>
              <a:rPr lang="en-GB" altLang="en-US" sz="2800">
                <a:solidFill>
                  <a:schemeClr val="tx1"/>
                </a:solidFill>
              </a:rPr>
            </a:br>
            <a:r>
              <a:rPr lang="en-GB" altLang="en-US" sz="2800">
                <a:solidFill>
                  <a:schemeClr val="tx1"/>
                </a:solidFill>
              </a:rPr>
              <a:t> used to start sentences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80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u="sng">
                <a:solidFill>
                  <a:srgbClr val="FF0000"/>
                </a:solidFill>
              </a:rPr>
              <a:t>H</a:t>
            </a:r>
            <a:r>
              <a:rPr lang="en-GB" altLang="en-US" sz="2800">
                <a:solidFill>
                  <a:schemeClr val="tx1"/>
                </a:solidFill>
              </a:rPr>
              <a:t>e loves to eat cake!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xmlns="" id="{4B386850-EF20-44CC-A36C-5D77C33CF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3"/>
          <a:stretch>
            <a:fillRect/>
          </a:stretch>
        </p:blipFill>
        <p:spPr bwMode="auto">
          <a:xfrm>
            <a:off x="671513" y="1644650"/>
            <a:ext cx="35814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1">
            <a:extLst>
              <a:ext uri="{FF2B5EF4-FFF2-40B4-BE49-F238E27FC236}">
                <a16:creationId xmlns:a16="http://schemas.microsoft.com/office/drawing/2014/main" xmlns="" id="{2C280C05-EE19-437A-A1D4-498B710C9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238" y="6245225"/>
            <a:ext cx="3565525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50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Photo courtesy of viviannguyen(@flickr.com) - granted under creative commons licence – attribution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xmlns="" id="{460E6A99-86E9-41AE-8D28-3E2A7A3C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  <a:ea typeface="Sassoon Infant Rg" panose="02000503030000020003" pitchFamily="50" charset="0"/>
                <a:cs typeface="Arial" panose="020B0604020202020204" pitchFamily="34" charset="0"/>
              </a:rPr>
              <a:t>Proper Nouns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xmlns="" id="{89ACC3AA-E4C4-4F07-84D6-C3C182FD9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1473200"/>
            <a:ext cx="75596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Noun</a:t>
            </a: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s are naming words.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Proper nouns are naming words for individual people, places, days  of the week and months of the year.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Proper nouns all need capital letters.</a:t>
            </a:r>
            <a:r>
              <a:rPr lang="en-GB" altLang="en-US" b="1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GB" alt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C432EC-C231-4925-8EB9-2FC9EECD0AEA}"/>
              </a:ext>
            </a:extLst>
          </p:cNvPr>
          <p:cNvGraphicFramePr>
            <a:graphicFrameLocks noGrp="1"/>
          </p:cNvGraphicFramePr>
          <p:nvPr/>
        </p:nvGraphicFramePr>
        <p:xfrm>
          <a:off x="1519238" y="2940050"/>
          <a:ext cx="6096000" cy="31337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5980930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100104758"/>
                    </a:ext>
                  </a:extLst>
                </a:gridCol>
              </a:tblGrid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Common Nouns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Proper Nouns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111959079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girl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Helen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223592271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country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England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370271891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city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Sheffield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3467592544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football</a:t>
                      </a:r>
                      <a:r>
                        <a:rPr lang="en-GB" sz="1800" baseline="0" dirty="0"/>
                        <a:t> team </a:t>
                      </a:r>
                      <a:endParaRPr lang="en-GB" sz="1800" dirty="0"/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Nottingham Forest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3980257638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day/month</a:t>
                      </a:r>
                    </a:p>
                  </a:txBody>
                  <a:tcPr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Monday/September</a:t>
                      </a:r>
                    </a:p>
                  </a:txBody>
                  <a:tcPr marT="45730" marB="45730" anchor="ctr"/>
                </a:tc>
                <a:extLst>
                  <a:ext uri="{0D108BD9-81ED-4DB2-BD59-A6C34878D82A}">
                    <a16:rowId xmlns:a16="http://schemas.microsoft.com/office/drawing/2014/main" xmlns="" val="224558356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633C3D69-2420-420D-97F2-C64CD7E7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rgbClr val="92D050"/>
                </a:solidFill>
                <a:latin typeface="Twinkl" pitchFamily="2" charset="0"/>
              </a:rPr>
              <a:t>The Personal Pronoun ‘I’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xmlns="" id="{6AD1860A-EEEE-40A8-BAB7-28DB07207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68463"/>
            <a:ext cx="763270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When we are writing about ourselves we use the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personal pronoun ‘I’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xmlns="" id="{76614B3D-CB82-4B27-9191-ECB3787D6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575" y="3632200"/>
            <a:ext cx="2981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FF0000"/>
                </a:solidFill>
              </a:rPr>
              <a:t>I</a:t>
            </a:r>
            <a:r>
              <a:rPr lang="en-GB" altLang="en-US" sz="2800">
                <a:solidFill>
                  <a:schemeClr val="tx1"/>
                </a:solidFill>
              </a:rPr>
              <a:t> can tell the time.</a:t>
            </a:r>
          </a:p>
        </p:txBody>
      </p:sp>
      <p:sp>
        <p:nvSpPr>
          <p:cNvPr id="14341" name="Rectangle 12">
            <a:extLst>
              <a:ext uri="{FF2B5EF4-FFF2-40B4-BE49-F238E27FC236}">
                <a16:creationId xmlns:a16="http://schemas.microsoft.com/office/drawing/2014/main" xmlns="" id="{093072C5-2116-4CBE-804A-B2D3E7AF9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888" y="5410200"/>
            <a:ext cx="63722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</a:rPr>
              <a:t>The personal pronoun ‘I’ always needs a capital letter.</a:t>
            </a:r>
          </a:p>
        </p:txBody>
      </p:sp>
      <p:pic>
        <p:nvPicPr>
          <p:cNvPr id="14342" name="Picture 13">
            <a:extLst>
              <a:ext uri="{FF2B5EF4-FFF2-40B4-BE49-F238E27FC236}">
                <a16:creationId xmlns:a16="http://schemas.microsoft.com/office/drawing/2014/main" xmlns="" id="{5E2F5356-50E4-4CBE-8067-F7C14B0C6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2265363"/>
            <a:ext cx="89058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>
            <a:extLst>
              <a:ext uri="{FF2B5EF4-FFF2-40B4-BE49-F238E27FC236}">
                <a16:creationId xmlns:a16="http://schemas.microsoft.com/office/drawing/2014/main" xmlns="" id="{8F93630A-DA98-4F3A-AB38-4247C15C7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157321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41</TotalTime>
  <Words>164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Twinkl</vt:lpstr>
      <vt:lpstr>Calibri</vt:lpstr>
      <vt:lpstr>Sassoon Infant Rg</vt:lpstr>
      <vt:lpstr>Twinkl SemiBold</vt:lpstr>
      <vt:lpstr>Tuffy</vt:lpstr>
      <vt:lpstr>Arial</vt:lpstr>
      <vt:lpstr>Office Theme</vt:lpstr>
      <vt:lpstr>PowerPoint Presentation</vt:lpstr>
      <vt:lpstr>PowerPoint Presentation</vt:lpstr>
      <vt:lpstr>Starting Sentences</vt:lpstr>
      <vt:lpstr>Proper Nouns</vt:lpstr>
      <vt:lpstr>The Personal Pronoun ‘I’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Carys</cp:lastModifiedBy>
  <cp:revision>9</cp:revision>
  <dcterms:created xsi:type="dcterms:W3CDTF">2017-02-08T10:36:03Z</dcterms:created>
  <dcterms:modified xsi:type="dcterms:W3CDTF">2020-06-16T16:21:50Z</dcterms:modified>
</cp:coreProperties>
</file>