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76" r:id="rId3"/>
    <p:sldId id="331" r:id="rId4"/>
    <p:sldId id="332" r:id="rId5"/>
    <p:sldId id="293" r:id="rId6"/>
    <p:sldId id="328" r:id="rId7"/>
    <p:sldId id="333" r:id="rId8"/>
    <p:sldId id="329" r:id="rId9"/>
    <p:sldId id="294" r:id="rId10"/>
    <p:sldId id="295" r:id="rId11"/>
    <p:sldId id="33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088"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008ECD9-D92E-472B-9E86-6D3173AB5A53}" type="datetimeFigureOut">
              <a:rPr lang="en-GB" smtClean="0"/>
              <a:t>15/04/20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E4501-788A-4807-8B20-A0EC60C68F8F}" type="slidenum">
              <a:rPr lang="en-GB" smtClean="0"/>
              <a:t>‹#›</a:t>
            </a:fld>
            <a:endParaRPr lang="en-GB"/>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08ECD9-D92E-472B-9E86-6D3173AB5A53}" type="datetimeFigureOut">
              <a:rPr lang="en-GB" smtClean="0"/>
              <a:t>15/04/20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E4501-788A-4807-8B20-A0EC60C68F8F}"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08ECD9-D92E-472B-9E86-6D3173AB5A53}" type="datetimeFigureOut">
              <a:rPr lang="en-GB" smtClean="0"/>
              <a:t>15/04/20</a:t>
            </a:fld>
            <a:endParaRPr lang="en-GB"/>
          </a:p>
        </p:txBody>
      </p:sp>
      <p:sp>
        <p:nvSpPr>
          <p:cNvPr id="5" name="Footer Placeholder 4"/>
          <p:cNvSpPr>
            <a:spLocks noGrp="1"/>
          </p:cNvSpPr>
          <p:nvPr>
            <p:ph type="ftr" sz="quarter" idx="11"/>
          </p:nvPr>
        </p:nvSpPr>
        <p:spPr>
          <a:xfrm>
            <a:off x="2640597" y="6377459"/>
            <a:ext cx="3836404" cy="365125"/>
          </a:xfrm>
        </p:spPr>
        <p:txBody>
          <a:bodyPr/>
          <a:lstStyle/>
          <a:p>
            <a:endParaRPr lang="en-GB"/>
          </a:p>
        </p:txBody>
      </p:sp>
      <p:sp>
        <p:nvSpPr>
          <p:cNvPr id="6" name="Slide Number Placeholder 5"/>
          <p:cNvSpPr>
            <a:spLocks noGrp="1"/>
          </p:cNvSpPr>
          <p:nvPr>
            <p:ph type="sldNum" sz="quarter" idx="12"/>
          </p:nvPr>
        </p:nvSpPr>
        <p:spPr/>
        <p:txBody>
          <a:bodyPr/>
          <a:lstStyle/>
          <a:p>
            <a:fld id="{AB1E4501-788A-4807-8B20-A0EC60C68F8F}"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08ECD9-D92E-472B-9E86-6D3173AB5A53}" type="datetimeFigureOut">
              <a:rPr lang="en-GB" smtClean="0"/>
              <a:t>15/04/20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E4501-788A-4807-8B20-A0EC60C68F8F}"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008ECD9-D92E-472B-9E86-6D3173AB5A53}" type="datetimeFigureOut">
              <a:rPr lang="en-GB" smtClean="0"/>
              <a:t>15/04/20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B1E4501-788A-4807-8B20-A0EC60C68F8F}"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008ECD9-D92E-472B-9E86-6D3173AB5A53}" type="datetimeFigureOut">
              <a:rPr lang="en-GB" smtClean="0"/>
              <a:t>15/04/20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E4501-788A-4807-8B20-A0EC60C68F8F}"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008ECD9-D92E-472B-9E86-6D3173AB5A53}" type="datetimeFigureOut">
              <a:rPr lang="en-GB" smtClean="0"/>
              <a:t>15/04/20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B1E4501-788A-4807-8B20-A0EC60C68F8F}"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008ECD9-D92E-472B-9E86-6D3173AB5A53}" type="datetimeFigureOut">
              <a:rPr lang="en-GB" smtClean="0"/>
              <a:t>15/04/20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B1E4501-788A-4807-8B20-A0EC60C68F8F}"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8ECD9-D92E-472B-9E86-6D3173AB5A53}" type="datetimeFigureOut">
              <a:rPr lang="en-GB" smtClean="0"/>
              <a:t>15/04/20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B1E4501-788A-4807-8B20-A0EC60C68F8F}"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008ECD9-D92E-472B-9E86-6D3173AB5A53}" type="datetimeFigureOut">
              <a:rPr lang="en-GB" smtClean="0"/>
              <a:t>15/04/20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B1E4501-788A-4807-8B20-A0EC60C68F8F}" type="slidenum">
              <a:rPr lang="en-GB" smtClean="0"/>
              <a:t>‹#›</a:t>
            </a:fld>
            <a:endParaRPr lang="en-GB"/>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008ECD9-D92E-472B-9E86-6D3173AB5A53}" type="datetimeFigureOut">
              <a:rPr lang="en-GB" smtClean="0"/>
              <a:t>15/04/20</a:t>
            </a:fld>
            <a:endParaRPr lang="en-GB"/>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GB"/>
          </a:p>
        </p:txBody>
      </p:sp>
      <p:sp>
        <p:nvSpPr>
          <p:cNvPr id="7" name="Slide Number Placeholder 6"/>
          <p:cNvSpPr>
            <a:spLocks noGrp="1"/>
          </p:cNvSpPr>
          <p:nvPr>
            <p:ph type="sldNum" sz="quarter" idx="12"/>
          </p:nvPr>
        </p:nvSpPr>
        <p:spPr>
          <a:xfrm>
            <a:off x="8339328" y="1170432"/>
            <a:ext cx="733864" cy="201168"/>
          </a:xfrm>
        </p:spPr>
        <p:txBody>
          <a:bodyPr/>
          <a:lstStyle/>
          <a:p>
            <a:fld id="{AB1E4501-788A-4807-8B20-A0EC60C68F8F}"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008ECD9-D92E-472B-9E86-6D3173AB5A53}" type="datetimeFigureOut">
              <a:rPr lang="en-GB" smtClean="0"/>
              <a:t>15/04/20</a:t>
            </a:fld>
            <a:endParaRPr lang="en-GB"/>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GB"/>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B1E4501-788A-4807-8B20-A0EC60C68F8F}"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69" y="1991"/>
            <a:ext cx="9209737" cy="4939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4669" y="4725144"/>
            <a:ext cx="9209737" cy="2154436"/>
          </a:xfrm>
          <a:prstGeom prst="rect">
            <a:avLst/>
          </a:prstGeom>
          <a:solidFill>
            <a:schemeClr val="tx1"/>
          </a:solidFill>
        </p:spPr>
        <p:txBody>
          <a:bodyPr wrap="square" rtlCol="0">
            <a:spAutoFit/>
          </a:bodyPr>
          <a:lstStyle/>
          <a:p>
            <a:pPr algn="ctr"/>
            <a:r>
              <a:rPr lang="en-GB" sz="5400" b="1" i="1" dirty="0" smtClean="0">
                <a:solidFill>
                  <a:srgbClr val="FFC000"/>
                </a:solidFill>
                <a:latin typeface="Arial Narrow" panose="020B0606020202030204" pitchFamily="34" charset="0"/>
              </a:rPr>
              <a:t>The Boy Who Lived</a:t>
            </a:r>
            <a:endParaRPr lang="en-GB" sz="4000" b="1" dirty="0" smtClean="0">
              <a:solidFill>
                <a:srgbClr val="FFC000"/>
              </a:solidFill>
              <a:latin typeface="Arial Narrow" panose="020B0606020202030204" pitchFamily="34" charset="0"/>
            </a:endParaRPr>
          </a:p>
          <a:p>
            <a:endParaRPr lang="en-GB" sz="4000" b="1" dirty="0" smtClean="0">
              <a:solidFill>
                <a:srgbClr val="FFC000"/>
              </a:solidFill>
              <a:latin typeface="Arial Narrow" panose="020B0606020202030204" pitchFamily="34" charset="0"/>
            </a:endParaRPr>
          </a:p>
          <a:p>
            <a:endParaRPr lang="en-GB" sz="4000" b="1" dirty="0" smtClean="0">
              <a:solidFill>
                <a:srgbClr val="FFC000"/>
              </a:solidFill>
              <a:latin typeface="Arial Narrow" panose="020B0606020202030204" pitchFamily="34" charset="0"/>
            </a:endParaRPr>
          </a:p>
        </p:txBody>
      </p:sp>
    </p:spTree>
    <p:extLst>
      <p:ext uri="{BB962C8B-B14F-4D97-AF65-F5344CB8AC3E}">
        <p14:creationId xmlns:p14="http://schemas.microsoft.com/office/powerpoint/2010/main" val="113710337"/>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Creating your own Wizard</a:t>
            </a:r>
            <a:endParaRPr lang="en-GB" dirty="0"/>
          </a:p>
        </p:txBody>
      </p:sp>
      <p:sp>
        <p:nvSpPr>
          <p:cNvPr id="4" name="Content Placeholder 3"/>
          <p:cNvSpPr>
            <a:spLocks noGrp="1"/>
          </p:cNvSpPr>
          <p:nvPr>
            <p:ph sz="half" idx="1"/>
          </p:nvPr>
        </p:nvSpPr>
        <p:spPr>
          <a:xfrm>
            <a:off x="467544" y="2008073"/>
            <a:ext cx="4038600" cy="4623816"/>
          </a:xfrm>
        </p:spPr>
        <p:txBody>
          <a:bodyPr>
            <a:normAutofit/>
          </a:bodyPr>
          <a:lstStyle/>
          <a:p>
            <a:pPr marL="118872" indent="0" algn="ctr">
              <a:buNone/>
            </a:pPr>
            <a:r>
              <a:rPr lang="en-GB" sz="2400" dirty="0" smtClean="0">
                <a:solidFill>
                  <a:srgbClr val="0000FF"/>
                </a:solidFill>
                <a:latin typeface="Comic Sans MS"/>
                <a:cs typeface="Comic Sans MS"/>
              </a:rPr>
              <a:t>Write a paragraph in which you create your own wizard.</a:t>
            </a:r>
          </a:p>
          <a:p>
            <a:pPr marL="118872" indent="0" algn="ctr">
              <a:buNone/>
            </a:pPr>
            <a:endParaRPr lang="en-GB" sz="2400" dirty="0">
              <a:solidFill>
                <a:srgbClr val="0000FF"/>
              </a:solidFill>
              <a:latin typeface="Comic Sans MS"/>
              <a:cs typeface="Comic Sans MS"/>
            </a:endParaRPr>
          </a:p>
          <a:p>
            <a:pPr marL="118872" indent="0" algn="ctr">
              <a:buNone/>
            </a:pPr>
            <a:r>
              <a:rPr lang="en-GB" sz="2400" dirty="0" smtClean="0">
                <a:solidFill>
                  <a:srgbClr val="0000FF"/>
                </a:solidFill>
                <a:latin typeface="Comic Sans MS"/>
                <a:cs typeface="Comic Sans MS"/>
              </a:rPr>
              <a:t>Try to explain their personality and history through your description.</a:t>
            </a:r>
          </a:p>
          <a:p>
            <a:pPr marL="118872" indent="0" algn="ctr">
              <a:buNone/>
            </a:pPr>
            <a:endParaRPr lang="en-GB" sz="2400" dirty="0">
              <a:solidFill>
                <a:srgbClr val="0000FF"/>
              </a:solidFill>
              <a:latin typeface="Comic Sans MS"/>
              <a:cs typeface="Comic Sans MS"/>
            </a:endParaRPr>
          </a:p>
          <a:p>
            <a:pPr marL="118872" indent="0" algn="ctr">
              <a:buNone/>
            </a:pPr>
            <a:r>
              <a:rPr lang="en-GB" sz="2400" dirty="0" smtClean="0">
                <a:solidFill>
                  <a:srgbClr val="0000FF"/>
                </a:solidFill>
                <a:latin typeface="Comic Sans MS"/>
                <a:cs typeface="Comic Sans MS"/>
              </a:rPr>
              <a:t>Remember to punctuate each sentence carefully using CL . , ! : ;</a:t>
            </a:r>
            <a:endParaRPr lang="en-GB" sz="2400" dirty="0">
              <a:solidFill>
                <a:srgbClr val="0000FF"/>
              </a:solidFill>
              <a:latin typeface="Comic Sans MS"/>
              <a:cs typeface="Comic Sans M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628799"/>
            <a:ext cx="3384376" cy="4975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212898"/>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 from Words</a:t>
            </a:r>
            <a:endParaRPr lang="en-US" dirty="0"/>
          </a:p>
        </p:txBody>
      </p:sp>
      <p:sp>
        <p:nvSpPr>
          <p:cNvPr id="6" name="Content Placeholder 5"/>
          <p:cNvSpPr>
            <a:spLocks noGrp="1"/>
          </p:cNvSpPr>
          <p:nvPr>
            <p:ph idx="1"/>
          </p:nvPr>
        </p:nvSpPr>
        <p:spPr/>
        <p:txBody>
          <a:bodyPr>
            <a:normAutofit fontScale="92500"/>
          </a:bodyPr>
          <a:lstStyle/>
          <a:p>
            <a:r>
              <a:rPr lang="en-US" sz="2400" dirty="0" smtClean="0">
                <a:solidFill>
                  <a:srgbClr val="0000FF"/>
                </a:solidFill>
                <a:latin typeface="Comic Sans MS"/>
                <a:cs typeface="Comic Sans MS"/>
              </a:rPr>
              <a:t>Does your written description create a picture in your reader’s mind?</a:t>
            </a:r>
          </a:p>
          <a:p>
            <a:r>
              <a:rPr lang="en-US" sz="2400" dirty="0" smtClean="0">
                <a:solidFill>
                  <a:srgbClr val="0000FF"/>
                </a:solidFill>
                <a:latin typeface="Comic Sans MS"/>
                <a:cs typeface="Comic Sans MS"/>
              </a:rPr>
              <a:t>Use your description to draw a picture of your wizard.</a:t>
            </a:r>
          </a:p>
          <a:p>
            <a:r>
              <a:rPr lang="en-US" sz="2400" dirty="0" smtClean="0">
                <a:solidFill>
                  <a:srgbClr val="0000FF"/>
                </a:solidFill>
                <a:latin typeface="Comic Sans MS"/>
                <a:cs typeface="Comic Sans MS"/>
              </a:rPr>
              <a:t>Use your words to label your wizard.</a:t>
            </a:r>
          </a:p>
          <a:p>
            <a:endParaRPr lang="en-US" sz="2400" dirty="0">
              <a:solidFill>
                <a:srgbClr val="0000FF"/>
              </a:solidFill>
              <a:latin typeface="Comic Sans MS"/>
              <a:cs typeface="Comic Sans MS"/>
            </a:endParaRPr>
          </a:p>
          <a:p>
            <a:r>
              <a:rPr lang="en-US" sz="2400" dirty="0" smtClean="0">
                <a:solidFill>
                  <a:srgbClr val="0000FF"/>
                </a:solidFill>
                <a:latin typeface="Comic Sans MS"/>
                <a:cs typeface="Comic Sans MS"/>
              </a:rPr>
              <a:t>Edit and review </a:t>
            </a:r>
            <a:r>
              <a:rPr lang="mr-IN" sz="2400" dirty="0" smtClean="0">
                <a:solidFill>
                  <a:srgbClr val="0000FF"/>
                </a:solidFill>
                <a:latin typeface="Comic Sans MS"/>
                <a:cs typeface="Comic Sans MS"/>
              </a:rPr>
              <a:t>–</a:t>
            </a:r>
            <a:r>
              <a:rPr lang="en-US" sz="2400" dirty="0" smtClean="0">
                <a:solidFill>
                  <a:srgbClr val="0000FF"/>
                </a:solidFill>
                <a:latin typeface="Comic Sans MS"/>
                <a:cs typeface="Comic Sans MS"/>
              </a:rPr>
              <a:t> is your description clear and powerful enough? Is there a way to improve it?</a:t>
            </a:r>
          </a:p>
          <a:p>
            <a:endParaRPr lang="en-US" sz="2400" dirty="0" smtClean="0">
              <a:solidFill>
                <a:srgbClr val="0000FF"/>
              </a:solidFill>
              <a:latin typeface="Comic Sans MS"/>
              <a:cs typeface="Comic Sans MS"/>
            </a:endParaRPr>
          </a:p>
          <a:p>
            <a:r>
              <a:rPr lang="en-US" sz="2400" dirty="0" smtClean="0">
                <a:solidFill>
                  <a:srgbClr val="0000FF"/>
                </a:solidFill>
                <a:latin typeface="Comic Sans MS"/>
                <a:cs typeface="Comic Sans MS"/>
              </a:rPr>
              <a:t>Think </a:t>
            </a:r>
            <a:r>
              <a:rPr lang="mr-IN" sz="2400" dirty="0" smtClean="0">
                <a:solidFill>
                  <a:srgbClr val="0000FF"/>
                </a:solidFill>
                <a:latin typeface="Comic Sans MS"/>
                <a:cs typeface="Comic Sans MS"/>
              </a:rPr>
              <a:t>–</a:t>
            </a:r>
            <a:r>
              <a:rPr lang="en-US" sz="2400" dirty="0" smtClean="0">
                <a:solidFill>
                  <a:srgbClr val="0000FF"/>
                </a:solidFill>
                <a:latin typeface="Comic Sans MS"/>
                <a:cs typeface="Comic Sans MS"/>
              </a:rPr>
              <a:t> could I have used:</a:t>
            </a:r>
          </a:p>
          <a:p>
            <a:r>
              <a:rPr lang="en-US" sz="2400" dirty="0" smtClean="0">
                <a:solidFill>
                  <a:srgbClr val="0000FF"/>
                </a:solidFill>
                <a:latin typeface="Comic Sans MS"/>
                <a:cs typeface="Comic Sans MS"/>
              </a:rPr>
              <a:t>Adjectives</a:t>
            </a:r>
          </a:p>
          <a:p>
            <a:r>
              <a:rPr lang="en-US" sz="2400" dirty="0" smtClean="0">
                <a:solidFill>
                  <a:srgbClr val="0000FF"/>
                </a:solidFill>
                <a:latin typeface="Comic Sans MS"/>
                <a:cs typeface="Comic Sans MS"/>
              </a:rPr>
              <a:t>Adverbs</a:t>
            </a:r>
          </a:p>
          <a:p>
            <a:r>
              <a:rPr lang="en-US" sz="2400" dirty="0" smtClean="0">
                <a:solidFill>
                  <a:srgbClr val="0000FF"/>
                </a:solidFill>
                <a:latin typeface="Comic Sans MS"/>
                <a:cs typeface="Comic Sans MS"/>
              </a:rPr>
              <a:t>Figurative language? Simile, metaphor, personification</a:t>
            </a:r>
            <a:endParaRPr lang="en-US" sz="2400" dirty="0">
              <a:solidFill>
                <a:srgbClr val="0000FF"/>
              </a:solidFill>
              <a:latin typeface="Comic Sans MS"/>
              <a:cs typeface="Comic Sans MS"/>
            </a:endParaRPr>
          </a:p>
        </p:txBody>
      </p:sp>
    </p:spTree>
    <p:extLst>
      <p:ext uri="{BB962C8B-B14F-4D97-AF65-F5344CB8AC3E}">
        <p14:creationId xmlns:p14="http://schemas.microsoft.com/office/powerpoint/2010/main" val="39684356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Learning Objectives</a:t>
            </a:r>
            <a:endParaRPr lang="en-GB" b="1" dirty="0"/>
          </a:p>
        </p:txBody>
      </p:sp>
      <p:sp>
        <p:nvSpPr>
          <p:cNvPr id="5" name="Content Placeholder 4"/>
          <p:cNvSpPr>
            <a:spLocks noGrp="1"/>
          </p:cNvSpPr>
          <p:nvPr>
            <p:ph sz="half" idx="1"/>
          </p:nvPr>
        </p:nvSpPr>
        <p:spPr>
          <a:xfrm>
            <a:off x="107504" y="1556792"/>
            <a:ext cx="5400599" cy="4525963"/>
          </a:xfrm>
        </p:spPr>
        <p:txBody>
          <a:bodyPr>
            <a:normAutofit/>
          </a:bodyPr>
          <a:lstStyle/>
          <a:p>
            <a:pPr marL="0" indent="0">
              <a:buNone/>
            </a:pPr>
            <a:r>
              <a:rPr lang="en-GB" sz="2600" i="1" dirty="0" smtClean="0">
                <a:solidFill>
                  <a:srgbClr val="0000FF"/>
                </a:solidFill>
                <a:latin typeface="Comic Sans MS"/>
                <a:cs typeface="Comic Sans MS"/>
              </a:rPr>
              <a:t>By the end of the week you will…</a:t>
            </a:r>
          </a:p>
          <a:p>
            <a:pPr marL="0" indent="0">
              <a:buNone/>
            </a:pPr>
            <a:endParaRPr lang="en-GB" sz="2600" i="1" dirty="0">
              <a:solidFill>
                <a:srgbClr val="0000FF"/>
              </a:solidFill>
              <a:latin typeface="Comic Sans MS"/>
              <a:cs typeface="Comic Sans MS"/>
            </a:endParaRPr>
          </a:p>
          <a:p>
            <a:pPr>
              <a:buFont typeface="Wingdings" panose="05000000000000000000" pitchFamily="2" charset="2"/>
              <a:buChar char="ü"/>
            </a:pPr>
            <a:r>
              <a:rPr lang="en-GB" sz="2400" dirty="0" smtClean="0">
                <a:solidFill>
                  <a:srgbClr val="0000FF"/>
                </a:solidFill>
                <a:latin typeface="Comic Sans MS"/>
                <a:cs typeface="Comic Sans MS"/>
              </a:rPr>
              <a:t>Be able to explore the differences and emotions between the ordinary world and the magical world</a:t>
            </a:r>
          </a:p>
          <a:p>
            <a:pPr>
              <a:buFont typeface="Wingdings" panose="05000000000000000000" pitchFamily="2" charset="2"/>
              <a:buChar char="ü"/>
            </a:pPr>
            <a:endParaRPr lang="en-GB" sz="2400" dirty="0">
              <a:solidFill>
                <a:srgbClr val="0000FF"/>
              </a:solidFill>
              <a:latin typeface="Comic Sans MS"/>
              <a:cs typeface="Comic Sans MS"/>
            </a:endParaRPr>
          </a:p>
          <a:p>
            <a:pPr>
              <a:buFont typeface="Wingdings" panose="05000000000000000000" pitchFamily="2" charset="2"/>
              <a:buChar char="ü"/>
            </a:pPr>
            <a:endParaRPr lang="en-GB" sz="2400" dirty="0" smtClean="0">
              <a:solidFill>
                <a:srgbClr val="0000FF"/>
              </a:solidFill>
              <a:latin typeface="Comic Sans MS"/>
              <a:cs typeface="Comic Sans MS"/>
            </a:endParaRPr>
          </a:p>
          <a:p>
            <a:pPr>
              <a:buFont typeface="Wingdings" panose="05000000000000000000" pitchFamily="2" charset="2"/>
              <a:buChar char="ü"/>
            </a:pPr>
            <a:r>
              <a:rPr lang="en-GB" sz="2400" dirty="0" smtClean="0">
                <a:solidFill>
                  <a:srgbClr val="0000FF"/>
                </a:solidFill>
                <a:latin typeface="Comic Sans MS"/>
                <a:cs typeface="Comic Sans MS"/>
              </a:rPr>
              <a:t>Be able to create your own wizard and write about them. </a:t>
            </a:r>
          </a:p>
        </p:txBody>
      </p:sp>
      <p:pic>
        <p:nvPicPr>
          <p:cNvPr id="2150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08104" y="1844824"/>
            <a:ext cx="3151905" cy="395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227613"/>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olidFill>
                  <a:schemeClr val="accent5">
                    <a:lumMod val="20000"/>
                    <a:lumOff val="80000"/>
                  </a:schemeClr>
                </a:solidFill>
                <a:latin typeface="Comic Sans MS"/>
                <a:cs typeface="Comic Sans MS"/>
              </a:rPr>
              <a:t>Gorgeous grammar</a:t>
            </a:r>
            <a:r>
              <a:rPr lang="en-US" dirty="0">
                <a:solidFill>
                  <a:srgbClr val="0000FF"/>
                </a:solidFill>
                <a:latin typeface="Comic Sans MS"/>
                <a:cs typeface="Comic Sans MS"/>
              </a:rPr>
              <a:t> </a:t>
            </a:r>
            <a:br>
              <a:rPr lang="en-US" dirty="0">
                <a:solidFill>
                  <a:srgbClr val="0000FF"/>
                </a:solidFill>
                <a:latin typeface="Comic Sans MS"/>
                <a:cs typeface="Comic Sans MS"/>
              </a:rPr>
            </a:br>
            <a:endParaRPr lang="en-US" dirty="0"/>
          </a:p>
        </p:txBody>
      </p:sp>
      <p:sp>
        <p:nvSpPr>
          <p:cNvPr id="7" name="Content Placeholder 6"/>
          <p:cNvSpPr>
            <a:spLocks noGrp="1"/>
          </p:cNvSpPr>
          <p:nvPr>
            <p:ph idx="1"/>
          </p:nvPr>
        </p:nvSpPr>
        <p:spPr>
          <a:xfrm>
            <a:off x="395536" y="1484784"/>
            <a:ext cx="8229600" cy="4625609"/>
          </a:xfrm>
        </p:spPr>
        <p:txBody>
          <a:bodyPr>
            <a:normAutofit/>
          </a:bodyPr>
          <a:lstStyle/>
          <a:p>
            <a:r>
              <a:rPr lang="en-US" sz="1600" dirty="0" smtClean="0">
                <a:solidFill>
                  <a:srgbClr val="0000FF"/>
                </a:solidFill>
                <a:latin typeface="Comic Sans MS"/>
                <a:cs typeface="Comic Sans MS"/>
              </a:rPr>
              <a:t>Use your word class resource from your pack to work out the class of each word in the sentences. (Do one sentence a day) Make sure you use the word class resource and work out the word classes </a:t>
            </a:r>
            <a:r>
              <a:rPr lang="mr-IN" sz="1600" dirty="0" smtClean="0">
                <a:solidFill>
                  <a:srgbClr val="0000FF"/>
                </a:solidFill>
                <a:latin typeface="Comic Sans MS"/>
                <a:cs typeface="Comic Sans MS"/>
              </a:rPr>
              <a:t>–</a:t>
            </a:r>
            <a:r>
              <a:rPr lang="en-US" sz="1600" dirty="0" smtClean="0">
                <a:solidFill>
                  <a:srgbClr val="0000FF"/>
                </a:solidFill>
                <a:latin typeface="Comic Sans MS"/>
                <a:cs typeface="Comic Sans MS"/>
              </a:rPr>
              <a:t> do not use a dictionary.</a:t>
            </a:r>
            <a:endParaRPr lang="en-US" sz="1600" dirty="0">
              <a:solidFill>
                <a:srgbClr val="0000FF"/>
              </a:solidFill>
              <a:latin typeface="Comic Sans MS"/>
              <a:cs typeface="Comic Sans MS"/>
            </a:endParaRPr>
          </a:p>
        </p:txBody>
      </p:sp>
      <p:pic>
        <p:nvPicPr>
          <p:cNvPr id="8" name="Picture 7"/>
          <p:cNvPicPr>
            <a:picLocks noChangeAspect="1"/>
          </p:cNvPicPr>
          <p:nvPr/>
        </p:nvPicPr>
        <p:blipFill>
          <a:blip r:embed="rId2"/>
          <a:stretch>
            <a:fillRect/>
          </a:stretch>
        </p:blipFill>
        <p:spPr>
          <a:xfrm>
            <a:off x="0" y="2348880"/>
            <a:ext cx="9144000" cy="4843927"/>
          </a:xfrm>
          <a:prstGeom prst="rect">
            <a:avLst/>
          </a:prstGeom>
        </p:spPr>
      </p:pic>
    </p:spTree>
    <p:extLst>
      <p:ext uri="{BB962C8B-B14F-4D97-AF65-F5344CB8AC3E}">
        <p14:creationId xmlns:p14="http://schemas.microsoft.com/office/powerpoint/2010/main" val="19655699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Were you correct?</a:t>
            </a:r>
            <a:endParaRPr lang="en-US" dirty="0"/>
          </a:p>
        </p:txBody>
      </p:sp>
      <p:pic>
        <p:nvPicPr>
          <p:cNvPr id="4" name="Content Placeholder 3"/>
          <p:cNvPicPr>
            <a:picLocks noGrp="1" noChangeAspect="1"/>
          </p:cNvPicPr>
          <p:nvPr>
            <p:ph idx="1"/>
          </p:nvPr>
        </p:nvPicPr>
        <p:blipFill>
          <a:blip r:embed="rId2"/>
          <a:srcRect l="2668" r="2668"/>
          <a:stretch>
            <a:fillRect/>
          </a:stretch>
        </p:blipFill>
        <p:spPr/>
      </p:pic>
    </p:spTree>
    <p:extLst>
      <p:ext uri="{BB962C8B-B14F-4D97-AF65-F5344CB8AC3E}">
        <p14:creationId xmlns:p14="http://schemas.microsoft.com/office/powerpoint/2010/main" val="37730837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Venn Diagram</a:t>
            </a:r>
            <a:endParaRPr lang="en-GB" dirty="0"/>
          </a:p>
        </p:txBody>
      </p:sp>
      <p:sp>
        <p:nvSpPr>
          <p:cNvPr id="3" name="Content Placeholder 2"/>
          <p:cNvSpPr>
            <a:spLocks noGrp="1"/>
          </p:cNvSpPr>
          <p:nvPr>
            <p:ph idx="1"/>
          </p:nvPr>
        </p:nvSpPr>
        <p:spPr/>
        <p:txBody>
          <a:bodyPr/>
          <a:lstStyle/>
          <a:p>
            <a:pPr marL="118872" indent="0" algn="ctr">
              <a:buNone/>
            </a:pPr>
            <a:r>
              <a:rPr lang="en-GB" sz="2000" dirty="0" smtClean="0">
                <a:solidFill>
                  <a:srgbClr val="0000FF"/>
                </a:solidFill>
                <a:latin typeface="Comic Sans MS"/>
                <a:cs typeface="Comic Sans MS"/>
              </a:rPr>
              <a:t>Read chapters 1 and 2 -The novel’s opening chapters introduce us to the two worlds: the ‘ordinary’ muggle world and the magical wizarding world. </a:t>
            </a:r>
          </a:p>
          <a:p>
            <a:pPr marL="118872" indent="0" algn="ctr">
              <a:buNone/>
            </a:pPr>
            <a:endParaRPr lang="en-GB" sz="2000" dirty="0">
              <a:solidFill>
                <a:srgbClr val="0000FF"/>
              </a:solidFill>
              <a:latin typeface="Comic Sans MS"/>
              <a:cs typeface="Comic Sans MS"/>
            </a:endParaRPr>
          </a:p>
          <a:p>
            <a:pPr marL="118872" indent="0" algn="ctr">
              <a:buNone/>
            </a:pPr>
            <a:r>
              <a:rPr lang="en-GB" sz="2000" dirty="0" smtClean="0">
                <a:solidFill>
                  <a:srgbClr val="0000FF"/>
                </a:solidFill>
                <a:latin typeface="Comic Sans MS"/>
                <a:cs typeface="Comic Sans MS"/>
              </a:rPr>
              <a:t>Create a large Venn diagram to keep note of all of the differences and similarities between the two. Focus on characters, images and any language used to describe each. Hint: So basically what is magical and what isn’t? Extend by including people’s feelings and emotional reactions.</a:t>
            </a:r>
          </a:p>
          <a:p>
            <a:pPr marL="118872" indent="0" algn="ctr">
              <a:buNone/>
            </a:pPr>
            <a:endParaRPr lang="en-GB" sz="2400" dirty="0"/>
          </a:p>
          <a:p>
            <a:pPr marL="118872" indent="0" algn="ctr">
              <a:buNone/>
            </a:pPr>
            <a:endParaRPr lang="en-GB" sz="2400" dirty="0" smtClean="0"/>
          </a:p>
          <a:p>
            <a:pPr marL="118872" indent="0">
              <a:buNone/>
            </a:pP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725144"/>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223366"/>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a:t>
            </a:r>
            <a:r>
              <a:rPr lang="en-US" smtClean="0"/>
              <a:t>Venn Diagram</a:t>
            </a:r>
            <a:endParaRPr lang="en-US"/>
          </a:p>
        </p:txBody>
      </p:sp>
      <p:sp>
        <p:nvSpPr>
          <p:cNvPr id="3" name="Content Placeholder 2"/>
          <p:cNvSpPr>
            <a:spLocks noGrp="1"/>
          </p:cNvSpPr>
          <p:nvPr>
            <p:ph idx="1"/>
          </p:nvPr>
        </p:nvSpPr>
        <p:spPr>
          <a:xfrm>
            <a:off x="467544" y="1556792"/>
            <a:ext cx="8229600" cy="4625609"/>
          </a:xfrm>
        </p:spPr>
        <p:txBody>
          <a:bodyPr>
            <a:normAutofit/>
          </a:bodyPr>
          <a:lstStyle/>
          <a:p>
            <a:r>
              <a:rPr lang="en-US" sz="2000" dirty="0" smtClean="0">
                <a:solidFill>
                  <a:srgbClr val="0000FF"/>
                </a:solidFill>
                <a:latin typeface="Comic Sans MS"/>
                <a:cs typeface="Comic Sans MS"/>
              </a:rPr>
              <a:t>Chapters 1 &amp; 2</a:t>
            </a:r>
            <a:endParaRPr lang="en-US" sz="2000" dirty="0">
              <a:solidFill>
                <a:srgbClr val="0000FF"/>
              </a:solidFill>
              <a:latin typeface="Comic Sans MS"/>
              <a:cs typeface="Comic Sans MS"/>
            </a:endParaRPr>
          </a:p>
        </p:txBody>
      </p:sp>
      <p:sp>
        <p:nvSpPr>
          <p:cNvPr id="4" name="TextBox 3"/>
          <p:cNvSpPr txBox="1"/>
          <p:nvPr/>
        </p:nvSpPr>
        <p:spPr>
          <a:xfrm>
            <a:off x="3923928" y="692696"/>
            <a:ext cx="184666" cy="369332"/>
          </a:xfrm>
          <a:prstGeom prst="rect">
            <a:avLst/>
          </a:prstGeom>
          <a:noFill/>
        </p:spPr>
        <p:txBody>
          <a:bodyPr wrap="none" rtlCol="0">
            <a:spAutoFit/>
          </a:bodyPr>
          <a:lstStyle/>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376459"/>
            <a:ext cx="6048672" cy="3860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9552" y="2780928"/>
            <a:ext cx="1296144" cy="584776"/>
          </a:xfrm>
          <a:prstGeom prst="rect">
            <a:avLst/>
          </a:prstGeom>
          <a:noFill/>
        </p:spPr>
        <p:txBody>
          <a:bodyPr wrap="square" rtlCol="0">
            <a:spAutoFit/>
          </a:bodyPr>
          <a:lstStyle/>
          <a:p>
            <a:r>
              <a:rPr lang="en-US" sz="1600" dirty="0" err="1" smtClean="0">
                <a:solidFill>
                  <a:srgbClr val="0000FF"/>
                </a:solidFill>
                <a:latin typeface="Comic Sans MS"/>
                <a:cs typeface="Comic Sans MS"/>
              </a:rPr>
              <a:t>Muggle</a:t>
            </a:r>
            <a:r>
              <a:rPr lang="en-US" sz="1600" dirty="0" smtClean="0">
                <a:solidFill>
                  <a:srgbClr val="0000FF"/>
                </a:solidFill>
                <a:latin typeface="Comic Sans MS"/>
                <a:cs typeface="Comic Sans MS"/>
              </a:rPr>
              <a:t> World</a:t>
            </a:r>
            <a:endParaRPr lang="en-US" sz="1600" dirty="0">
              <a:solidFill>
                <a:srgbClr val="0000FF"/>
              </a:solidFill>
              <a:latin typeface="Comic Sans MS"/>
              <a:cs typeface="Comic Sans MS"/>
            </a:endParaRPr>
          </a:p>
        </p:txBody>
      </p:sp>
      <p:sp>
        <p:nvSpPr>
          <p:cNvPr id="7" name="TextBox 6"/>
          <p:cNvSpPr txBox="1"/>
          <p:nvPr/>
        </p:nvSpPr>
        <p:spPr>
          <a:xfrm>
            <a:off x="7308304" y="2564904"/>
            <a:ext cx="1152128" cy="584776"/>
          </a:xfrm>
          <a:prstGeom prst="rect">
            <a:avLst/>
          </a:prstGeom>
          <a:noFill/>
        </p:spPr>
        <p:txBody>
          <a:bodyPr wrap="square" rtlCol="0">
            <a:spAutoFit/>
          </a:bodyPr>
          <a:lstStyle/>
          <a:p>
            <a:r>
              <a:rPr lang="en-US" sz="1600" dirty="0" err="1" smtClean="0">
                <a:solidFill>
                  <a:srgbClr val="0000FF"/>
                </a:solidFill>
                <a:latin typeface="Comic Sans MS"/>
                <a:cs typeface="Comic Sans MS"/>
              </a:rPr>
              <a:t>Wizarding</a:t>
            </a:r>
            <a:r>
              <a:rPr lang="en-US" sz="1600" dirty="0" smtClean="0">
                <a:solidFill>
                  <a:srgbClr val="0000FF"/>
                </a:solidFill>
                <a:latin typeface="Comic Sans MS"/>
                <a:cs typeface="Comic Sans MS"/>
              </a:rPr>
              <a:t> World</a:t>
            </a:r>
            <a:endParaRPr lang="en-US" sz="1600" dirty="0">
              <a:solidFill>
                <a:srgbClr val="0000FF"/>
              </a:solidFill>
              <a:latin typeface="Comic Sans MS"/>
              <a:cs typeface="Comic Sans MS"/>
            </a:endParaRPr>
          </a:p>
        </p:txBody>
      </p:sp>
      <p:sp>
        <p:nvSpPr>
          <p:cNvPr id="8" name="TextBox 7"/>
          <p:cNvSpPr txBox="1"/>
          <p:nvPr/>
        </p:nvSpPr>
        <p:spPr>
          <a:xfrm>
            <a:off x="3995936" y="3933056"/>
            <a:ext cx="1152128" cy="1077218"/>
          </a:xfrm>
          <a:prstGeom prst="rect">
            <a:avLst/>
          </a:prstGeom>
          <a:noFill/>
        </p:spPr>
        <p:txBody>
          <a:bodyPr wrap="square" rtlCol="0">
            <a:spAutoFit/>
          </a:bodyPr>
          <a:lstStyle/>
          <a:p>
            <a:r>
              <a:rPr lang="en-US" sz="1600" dirty="0" smtClean="0">
                <a:solidFill>
                  <a:srgbClr val="0000FF"/>
                </a:solidFill>
                <a:latin typeface="Comic Sans MS"/>
                <a:cs typeface="Comic Sans MS"/>
              </a:rPr>
              <a:t>Things that are the same in both</a:t>
            </a:r>
            <a:endParaRPr lang="en-US" sz="1600" dirty="0">
              <a:solidFill>
                <a:srgbClr val="0000FF"/>
              </a:solidFill>
              <a:latin typeface="Comic Sans MS"/>
              <a:cs typeface="Comic Sans MS"/>
            </a:endParaRPr>
          </a:p>
        </p:txBody>
      </p:sp>
    </p:spTree>
    <p:extLst>
      <p:ext uri="{BB962C8B-B14F-4D97-AF65-F5344CB8AC3E}">
        <p14:creationId xmlns:p14="http://schemas.microsoft.com/office/powerpoint/2010/main" val="19089203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Definitions </a:t>
            </a:r>
            <a:r>
              <a:rPr lang="mr-IN" dirty="0" smtClean="0"/>
              <a:t>–</a:t>
            </a:r>
            <a:r>
              <a:rPr lang="en-US" dirty="0" smtClean="0"/>
              <a:t> What </a:t>
            </a:r>
            <a:r>
              <a:rPr lang="en-US" smtClean="0"/>
              <a:t>do they mean?</a:t>
            </a:r>
            <a:endParaRPr lang="en-US"/>
          </a:p>
        </p:txBody>
      </p:sp>
      <p:sp>
        <p:nvSpPr>
          <p:cNvPr id="3" name="Content Placeholder 2"/>
          <p:cNvSpPr>
            <a:spLocks noGrp="1"/>
          </p:cNvSpPr>
          <p:nvPr>
            <p:ph idx="1"/>
          </p:nvPr>
        </p:nvSpPr>
        <p:spPr/>
        <p:txBody>
          <a:bodyPr/>
          <a:lstStyle/>
          <a:p>
            <a:r>
              <a:rPr lang="en-US" dirty="0" smtClean="0"/>
              <a:t>Here are four words from the first chapter. Find them in the book and read the sentence they appear in.</a:t>
            </a:r>
          </a:p>
          <a:p>
            <a:r>
              <a:rPr lang="en-US" dirty="0" smtClean="0"/>
              <a:t>Define each one and put it into your own sentence to show your understanding.</a:t>
            </a:r>
          </a:p>
          <a:p>
            <a:r>
              <a:rPr lang="en-US" dirty="0" smtClean="0"/>
              <a:t>1. craning </a:t>
            </a:r>
            <a:r>
              <a:rPr lang="mr-IN" dirty="0" smtClean="0"/>
              <a:t>–</a:t>
            </a:r>
            <a:r>
              <a:rPr lang="en-US" dirty="0" smtClean="0"/>
              <a:t> found on </a:t>
            </a:r>
            <a:r>
              <a:rPr lang="en-US" dirty="0" err="1" smtClean="0"/>
              <a:t>pg</a:t>
            </a:r>
            <a:r>
              <a:rPr lang="en-US" dirty="0" smtClean="0"/>
              <a:t> 1</a:t>
            </a:r>
          </a:p>
          <a:p>
            <a:r>
              <a:rPr lang="en-US" dirty="0" smtClean="0"/>
              <a:t>2. contrary </a:t>
            </a:r>
            <a:r>
              <a:rPr lang="mr-IN" dirty="0" smtClean="0"/>
              <a:t>–</a:t>
            </a:r>
            <a:r>
              <a:rPr lang="en-US" dirty="0" smtClean="0"/>
              <a:t> found on </a:t>
            </a:r>
            <a:r>
              <a:rPr lang="en-US" dirty="0" err="1" smtClean="0"/>
              <a:t>pg</a:t>
            </a:r>
            <a:r>
              <a:rPr lang="en-US" dirty="0" smtClean="0"/>
              <a:t> 5</a:t>
            </a:r>
          </a:p>
          <a:p>
            <a:r>
              <a:rPr lang="en-US" dirty="0" smtClean="0"/>
              <a:t>3. rummaging </a:t>
            </a:r>
            <a:r>
              <a:rPr lang="mr-IN" dirty="0" smtClean="0"/>
              <a:t>–</a:t>
            </a:r>
            <a:r>
              <a:rPr lang="en-US" dirty="0" smtClean="0"/>
              <a:t> found on </a:t>
            </a:r>
            <a:r>
              <a:rPr lang="en-US" dirty="0" err="1" smtClean="0"/>
              <a:t>pg</a:t>
            </a:r>
            <a:r>
              <a:rPr lang="en-US" dirty="0" smtClean="0"/>
              <a:t> 9</a:t>
            </a:r>
          </a:p>
          <a:p>
            <a:r>
              <a:rPr lang="en-US" dirty="0" smtClean="0"/>
              <a:t>4. exasperated </a:t>
            </a:r>
            <a:r>
              <a:rPr lang="mr-IN" dirty="0" smtClean="0"/>
              <a:t>–</a:t>
            </a:r>
            <a:r>
              <a:rPr lang="en-US" dirty="0" smtClean="0"/>
              <a:t> found on </a:t>
            </a:r>
            <a:r>
              <a:rPr lang="en-US" dirty="0" err="1" smtClean="0"/>
              <a:t>pg</a:t>
            </a:r>
            <a:r>
              <a:rPr lang="en-US" dirty="0" smtClean="0"/>
              <a:t> 12</a:t>
            </a:r>
            <a:endParaRPr lang="en-US" dirty="0"/>
          </a:p>
        </p:txBody>
      </p:sp>
    </p:spTree>
    <p:extLst>
      <p:ext uri="{BB962C8B-B14F-4D97-AF65-F5344CB8AC3E}">
        <p14:creationId xmlns:p14="http://schemas.microsoft.com/office/powerpoint/2010/main" val="2842914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a:t>
            </a:r>
            <a:endParaRPr lang="en-US" dirty="0"/>
          </a:p>
        </p:txBody>
      </p:sp>
      <p:sp>
        <p:nvSpPr>
          <p:cNvPr id="3" name="Content Placeholder 2"/>
          <p:cNvSpPr>
            <a:spLocks noGrp="1"/>
          </p:cNvSpPr>
          <p:nvPr>
            <p:ph idx="1"/>
          </p:nvPr>
        </p:nvSpPr>
        <p:spPr>
          <a:xfrm>
            <a:off x="457200" y="1775191"/>
            <a:ext cx="8363272" cy="4678145"/>
          </a:xfrm>
        </p:spPr>
        <p:txBody>
          <a:bodyPr>
            <a:normAutofit/>
          </a:bodyPr>
          <a:lstStyle/>
          <a:p>
            <a:r>
              <a:rPr lang="en-US" sz="2800" dirty="0" smtClean="0">
                <a:solidFill>
                  <a:srgbClr val="0000FF"/>
                </a:solidFill>
                <a:latin typeface="Comic Sans MS"/>
                <a:cs typeface="Comic Sans MS"/>
              </a:rPr>
              <a:t>Read the description of </a:t>
            </a:r>
            <a:r>
              <a:rPr lang="en-US" sz="2800" dirty="0" err="1" smtClean="0">
                <a:solidFill>
                  <a:srgbClr val="0000FF"/>
                </a:solidFill>
                <a:latin typeface="Comic Sans MS"/>
                <a:cs typeface="Comic Sans MS"/>
              </a:rPr>
              <a:t>Albus</a:t>
            </a:r>
            <a:r>
              <a:rPr lang="en-US" sz="2800" dirty="0" smtClean="0">
                <a:solidFill>
                  <a:srgbClr val="0000FF"/>
                </a:solidFill>
                <a:latin typeface="Comic Sans MS"/>
                <a:cs typeface="Comic Sans MS"/>
              </a:rPr>
              <a:t> Dumbledore on the following slide (</a:t>
            </a:r>
            <a:r>
              <a:rPr lang="en-US" sz="2800" dirty="0" err="1" smtClean="0">
                <a:solidFill>
                  <a:srgbClr val="0000FF"/>
                </a:solidFill>
                <a:latin typeface="Comic Sans MS"/>
                <a:cs typeface="Comic Sans MS"/>
              </a:rPr>
              <a:t>pg</a:t>
            </a:r>
            <a:r>
              <a:rPr lang="en-US" sz="2800" dirty="0" smtClean="0">
                <a:solidFill>
                  <a:srgbClr val="0000FF"/>
                </a:solidFill>
                <a:latin typeface="Comic Sans MS"/>
                <a:cs typeface="Comic Sans MS"/>
              </a:rPr>
              <a:t> 9 in the book)</a:t>
            </a:r>
            <a:endParaRPr lang="en-US" sz="2800" dirty="0">
              <a:solidFill>
                <a:srgbClr val="0000FF"/>
              </a:solidFill>
              <a:latin typeface="Comic Sans MS"/>
              <a:cs typeface="Comic Sans MS"/>
            </a:endParaRPr>
          </a:p>
        </p:txBody>
      </p:sp>
      <p:sp>
        <p:nvSpPr>
          <p:cNvPr id="4" name="TextBox 3"/>
          <p:cNvSpPr txBox="1"/>
          <p:nvPr/>
        </p:nvSpPr>
        <p:spPr>
          <a:xfrm>
            <a:off x="971600" y="3140968"/>
            <a:ext cx="3672408" cy="646331"/>
          </a:xfrm>
          <a:prstGeom prst="rect">
            <a:avLst/>
          </a:prstGeom>
          <a:solidFill>
            <a:schemeClr val="accent6"/>
          </a:solidFill>
        </p:spPr>
        <p:txBody>
          <a:bodyPr wrap="square" rtlCol="0">
            <a:spAutoFit/>
          </a:bodyPr>
          <a:lstStyle/>
          <a:p>
            <a:pPr algn="ctr"/>
            <a:r>
              <a:rPr lang="en-GB" b="1" dirty="0" smtClean="0">
                <a:solidFill>
                  <a:schemeClr val="bg1"/>
                </a:solidFill>
                <a:latin typeface="Comic Sans MS"/>
                <a:cs typeface="Comic Sans MS"/>
              </a:rPr>
              <a:t>What in this description suggests this man is magical?</a:t>
            </a:r>
            <a:endParaRPr lang="en-GB" b="1" dirty="0">
              <a:solidFill>
                <a:schemeClr val="bg1"/>
              </a:solidFill>
              <a:latin typeface="Comic Sans MS"/>
              <a:cs typeface="Comic Sans MS"/>
            </a:endParaRPr>
          </a:p>
        </p:txBody>
      </p:sp>
      <p:sp>
        <p:nvSpPr>
          <p:cNvPr id="5" name="TextBox 4"/>
          <p:cNvSpPr txBox="1"/>
          <p:nvPr/>
        </p:nvSpPr>
        <p:spPr>
          <a:xfrm>
            <a:off x="971600" y="4005064"/>
            <a:ext cx="3672408" cy="646331"/>
          </a:xfrm>
          <a:prstGeom prst="rect">
            <a:avLst/>
          </a:prstGeom>
          <a:solidFill>
            <a:schemeClr val="accent2"/>
          </a:solidFill>
        </p:spPr>
        <p:txBody>
          <a:bodyPr wrap="square" rtlCol="0">
            <a:spAutoFit/>
          </a:bodyPr>
          <a:lstStyle/>
          <a:p>
            <a:pPr algn="ctr"/>
            <a:r>
              <a:rPr lang="en-GB" b="1" dirty="0" smtClean="0">
                <a:solidFill>
                  <a:schemeClr val="bg1"/>
                </a:solidFill>
                <a:latin typeface="Comic Sans MS"/>
                <a:cs typeface="Comic Sans MS"/>
              </a:rPr>
              <a:t>What in this description suggests this man is good?</a:t>
            </a:r>
            <a:endParaRPr lang="en-GB" b="1" dirty="0">
              <a:solidFill>
                <a:schemeClr val="bg1"/>
              </a:solidFill>
              <a:latin typeface="Comic Sans MS"/>
              <a:cs typeface="Comic Sans MS"/>
            </a:endParaRPr>
          </a:p>
        </p:txBody>
      </p:sp>
      <p:sp>
        <p:nvSpPr>
          <p:cNvPr id="6" name="TextBox 5"/>
          <p:cNvSpPr txBox="1"/>
          <p:nvPr/>
        </p:nvSpPr>
        <p:spPr>
          <a:xfrm>
            <a:off x="1043608" y="4941168"/>
            <a:ext cx="3528392" cy="923330"/>
          </a:xfrm>
          <a:prstGeom prst="rect">
            <a:avLst/>
          </a:prstGeom>
          <a:solidFill>
            <a:schemeClr val="accent4"/>
          </a:solidFill>
        </p:spPr>
        <p:txBody>
          <a:bodyPr wrap="square" rtlCol="0">
            <a:spAutoFit/>
          </a:bodyPr>
          <a:lstStyle/>
          <a:p>
            <a:pPr algn="ctr"/>
            <a:r>
              <a:rPr lang="en-GB" b="1" dirty="0" smtClean="0">
                <a:solidFill>
                  <a:schemeClr val="bg1"/>
                </a:solidFill>
              </a:rPr>
              <a:t>What in this description suggests this man is worldly? (Wise and knowledgeable)</a:t>
            </a:r>
            <a:endParaRPr lang="en-GB" b="1" dirty="0">
              <a:solidFill>
                <a:schemeClr val="bg1"/>
              </a:solidFill>
            </a:endParaRPr>
          </a:p>
        </p:txBody>
      </p:sp>
      <p:sp>
        <p:nvSpPr>
          <p:cNvPr id="7" name="Cloud Callout 6"/>
          <p:cNvSpPr/>
          <p:nvPr/>
        </p:nvSpPr>
        <p:spPr>
          <a:xfrm>
            <a:off x="4644008" y="2564904"/>
            <a:ext cx="4499992" cy="3672408"/>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148064" y="2996952"/>
            <a:ext cx="3600400" cy="2677656"/>
          </a:xfrm>
          <a:prstGeom prst="rect">
            <a:avLst/>
          </a:prstGeom>
          <a:noFill/>
        </p:spPr>
        <p:txBody>
          <a:bodyPr wrap="square" rtlCol="0">
            <a:spAutoFit/>
          </a:bodyPr>
          <a:lstStyle/>
          <a:p>
            <a:r>
              <a:rPr lang="en-US" sz="2400" dirty="0" smtClean="0">
                <a:latin typeface="Comic Sans MS"/>
                <a:cs typeface="Comic Sans MS"/>
              </a:rPr>
              <a:t>P </a:t>
            </a:r>
            <a:r>
              <a:rPr lang="mr-IN" sz="2400" dirty="0" smtClean="0">
                <a:latin typeface="Comic Sans MS"/>
                <a:cs typeface="Comic Sans MS"/>
              </a:rPr>
              <a:t>–</a:t>
            </a:r>
            <a:r>
              <a:rPr lang="en-US" sz="2400" dirty="0" smtClean="0">
                <a:latin typeface="Comic Sans MS"/>
                <a:cs typeface="Comic Sans MS"/>
              </a:rPr>
              <a:t> </a:t>
            </a:r>
            <a:r>
              <a:rPr lang="en-US" sz="1600" dirty="0" smtClean="0">
                <a:latin typeface="Comic Sans MS"/>
                <a:cs typeface="Comic Sans MS"/>
              </a:rPr>
              <a:t>What is your point?</a:t>
            </a:r>
          </a:p>
          <a:p>
            <a:r>
              <a:rPr lang="en-US" sz="2400" dirty="0" smtClean="0">
                <a:latin typeface="Comic Sans MS"/>
                <a:cs typeface="Comic Sans MS"/>
              </a:rPr>
              <a:t>E </a:t>
            </a:r>
            <a:r>
              <a:rPr lang="mr-IN" sz="2400" dirty="0" smtClean="0">
                <a:latin typeface="Comic Sans MS"/>
                <a:cs typeface="Comic Sans MS"/>
              </a:rPr>
              <a:t>–</a:t>
            </a:r>
            <a:r>
              <a:rPr lang="en-US" sz="2400" dirty="0" smtClean="0">
                <a:latin typeface="Comic Sans MS"/>
                <a:cs typeface="Comic Sans MS"/>
              </a:rPr>
              <a:t> </a:t>
            </a:r>
            <a:r>
              <a:rPr lang="en-US" sz="1600" dirty="0" smtClean="0">
                <a:latin typeface="Comic Sans MS"/>
                <a:cs typeface="Comic Sans MS"/>
              </a:rPr>
              <a:t>What is your evidence?(Quotes from text)</a:t>
            </a:r>
          </a:p>
          <a:p>
            <a:r>
              <a:rPr lang="en-US" sz="2400" dirty="0" smtClean="0">
                <a:latin typeface="Comic Sans MS"/>
                <a:cs typeface="Comic Sans MS"/>
              </a:rPr>
              <a:t>E </a:t>
            </a:r>
            <a:r>
              <a:rPr lang="mr-IN" sz="2400" dirty="0" smtClean="0">
                <a:latin typeface="Comic Sans MS"/>
                <a:cs typeface="Comic Sans MS"/>
              </a:rPr>
              <a:t>–</a:t>
            </a:r>
            <a:r>
              <a:rPr lang="en-US" sz="2400" dirty="0" smtClean="0">
                <a:latin typeface="Comic Sans MS"/>
                <a:cs typeface="Comic Sans MS"/>
              </a:rPr>
              <a:t> </a:t>
            </a:r>
            <a:r>
              <a:rPr lang="en-US" sz="1600" dirty="0" smtClean="0">
                <a:latin typeface="Comic Sans MS"/>
                <a:cs typeface="Comic Sans MS"/>
              </a:rPr>
              <a:t>Make links to what you have read so far e.g. Ordinary people in the </a:t>
            </a:r>
            <a:r>
              <a:rPr lang="en-US" sz="1600" dirty="0" err="1" smtClean="0">
                <a:latin typeface="Comic Sans MS"/>
                <a:cs typeface="Comic Sans MS"/>
              </a:rPr>
              <a:t>Muggle</a:t>
            </a:r>
            <a:r>
              <a:rPr lang="en-US" sz="1600" dirty="0" smtClean="0">
                <a:latin typeface="Comic Sans MS"/>
                <a:cs typeface="Comic Sans MS"/>
              </a:rPr>
              <a:t> world would not normally wear purple robes and high heeled buckled boots and ordinary people stared when they saw them</a:t>
            </a:r>
            <a:endParaRPr lang="en-US" sz="1600" dirty="0">
              <a:latin typeface="Comic Sans MS"/>
              <a:cs typeface="Comic Sans MS"/>
            </a:endParaRPr>
          </a:p>
        </p:txBody>
      </p:sp>
    </p:spTree>
    <p:extLst>
      <p:ext uri="{BB962C8B-B14F-4D97-AF65-F5344CB8AC3E}">
        <p14:creationId xmlns:p14="http://schemas.microsoft.com/office/powerpoint/2010/main" val="10981304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Albus Dumbledore</a:t>
            </a:r>
            <a:endParaRPr lang="en-GB" dirty="0"/>
          </a:p>
        </p:txBody>
      </p:sp>
      <p:sp>
        <p:nvSpPr>
          <p:cNvPr id="3" name="Content Placeholder 2"/>
          <p:cNvSpPr>
            <a:spLocks noGrp="1"/>
          </p:cNvSpPr>
          <p:nvPr>
            <p:ph idx="1"/>
          </p:nvPr>
        </p:nvSpPr>
        <p:spPr>
          <a:xfrm>
            <a:off x="457200" y="1775191"/>
            <a:ext cx="5770984" cy="4030073"/>
          </a:xfrm>
        </p:spPr>
        <p:txBody>
          <a:bodyPr>
            <a:noAutofit/>
          </a:bodyPr>
          <a:lstStyle/>
          <a:p>
            <a:pPr marL="118872" indent="0" algn="just">
              <a:buNone/>
            </a:pPr>
            <a:r>
              <a:rPr lang="en-GB" sz="2200" dirty="0" smtClean="0">
                <a:solidFill>
                  <a:srgbClr val="0000FF"/>
                </a:solidFill>
                <a:latin typeface="Comic Sans MS"/>
                <a:cs typeface="Comic Sans MS"/>
              </a:rPr>
              <a:t>Nothing like this man had ever been seen in Privet Drive. He was tall, thin and very old, judging by the silver of his hair and beard, which were long enough to tuck into his belt. He was wearing long robes, a purple cloak which swept the ground and high-heeled, buckled boots. His blue eyes were light, bright and sparkling behind half-moon spectacles and his nose was very long and crooked, as though it had been broken at least twice. This man’s name was Albus Dumbledore. </a:t>
            </a:r>
            <a:endParaRPr lang="en-GB" sz="2200" dirty="0">
              <a:solidFill>
                <a:srgbClr val="0000FF"/>
              </a:solidFill>
              <a:latin typeface="Comic Sans MS"/>
              <a:cs typeface="Comic Sans MS"/>
            </a:endParaRPr>
          </a:p>
        </p:txBody>
      </p:sp>
      <p:pic>
        <p:nvPicPr>
          <p:cNvPr id="7" name="Picture 6"/>
          <p:cNvPicPr>
            <a:picLocks noChangeAspect="1"/>
          </p:cNvPicPr>
          <p:nvPr/>
        </p:nvPicPr>
        <p:blipFill>
          <a:blip r:embed="rId2"/>
          <a:stretch>
            <a:fillRect/>
          </a:stretch>
        </p:blipFill>
        <p:spPr>
          <a:xfrm>
            <a:off x="6366805" y="1844824"/>
            <a:ext cx="2812312" cy="4011222"/>
          </a:xfrm>
          <a:prstGeom prst="rect">
            <a:avLst/>
          </a:prstGeom>
        </p:spPr>
      </p:pic>
    </p:spTree>
    <p:extLst>
      <p:ext uri="{BB962C8B-B14F-4D97-AF65-F5344CB8AC3E}">
        <p14:creationId xmlns:p14="http://schemas.microsoft.com/office/powerpoint/2010/main" val="3012249969"/>
      </p:ext>
    </p:extLst>
  </p:cSld>
  <p:clrMapOvr>
    <a:masterClrMapping/>
  </p:clrMapOvr>
  <p:transition xmlns:p14="http://schemas.microsoft.com/office/powerpoint/2010/main" spd="slow">
    <p:pull/>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540</TotalTime>
  <Words>598</Words>
  <Application>Microsoft Macintosh PowerPoint</Application>
  <PresentationFormat>On-screen Show (4:3)</PresentationFormat>
  <Paragraphs>55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Module</vt:lpstr>
      <vt:lpstr>PowerPoint Presentation</vt:lpstr>
      <vt:lpstr>Learning Objectives</vt:lpstr>
      <vt:lpstr>Gorgeous grammar  </vt:lpstr>
      <vt:lpstr>Were you correct?</vt:lpstr>
      <vt:lpstr>Venn Diagram</vt:lpstr>
      <vt:lpstr>Comparison Venn Diagram</vt:lpstr>
      <vt:lpstr>Definitions – What do they mean?</vt:lpstr>
      <vt:lpstr>PEE</vt:lpstr>
      <vt:lpstr>Albus Dumbledore</vt:lpstr>
      <vt:lpstr>Creating your own Wizard</vt:lpstr>
      <vt:lpstr>Pictures from Words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J Tickle</dc:creator>
  <cp:lastModifiedBy>Michaela Mounfield</cp:lastModifiedBy>
  <cp:revision>151</cp:revision>
  <dcterms:created xsi:type="dcterms:W3CDTF">2014-02-19T20:00:52Z</dcterms:created>
  <dcterms:modified xsi:type="dcterms:W3CDTF">2020-04-15T13:21:14Z</dcterms:modified>
</cp:coreProperties>
</file>