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9"/>
  </p:notesMasterIdLst>
  <p:handoutMasterIdLst>
    <p:handoutMasterId r:id="rId20"/>
  </p:handoutMasterIdLst>
  <p:sldIdLst>
    <p:sldId id="278" r:id="rId5"/>
    <p:sldId id="277" r:id="rId6"/>
    <p:sldId id="256" r:id="rId7"/>
    <p:sldId id="266" r:id="rId8"/>
    <p:sldId id="275" r:id="rId9"/>
    <p:sldId id="285" r:id="rId10"/>
    <p:sldId id="262" r:id="rId11"/>
    <p:sldId id="284" r:id="rId12"/>
    <p:sldId id="261" r:id="rId13"/>
    <p:sldId id="280" r:id="rId14"/>
    <p:sldId id="263" r:id="rId15"/>
    <p:sldId id="273" r:id="rId16"/>
    <p:sldId id="276" r:id="rId17"/>
    <p:sldId id="279"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F37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7F008C-5CA0-4C07-AD47-511BFE7DFBDC}" v="2" dt="2018-11-19T22:30:22.931"/>
    <p1510:client id="{74A05572-0152-DC0E-B428-81F85D2C25D7}" v="973" dt="2020-07-13T13:24:54.957"/>
    <p1510:client id="{7F0EDF82-C6B5-40A4-9288-F1C4FEFB35C8}" v="10" dt="2020-07-14T11:28:54.737"/>
  </p1510:revLst>
</p1510:revInfo>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05" d="100"/>
          <a:sy n="105" d="100"/>
        </p:scale>
        <p:origin x="120" y="240"/>
      </p:cViewPr>
      <p:guideLst/>
    </p:cSldViewPr>
  </p:slideViewPr>
  <p:notesTextViewPr>
    <p:cViewPr>
      <p:scale>
        <a:sx n="3" d="2"/>
        <a:sy n="3" d="2"/>
      </p:scale>
      <p:origin x="0" y="0"/>
    </p:cViewPr>
  </p:notesTextViewPr>
  <p:notesViewPr>
    <p:cSldViewPr snapToGrid="0" showGuides="1">
      <p:cViewPr varScale="1">
        <p:scale>
          <a:sx n="61" d="100"/>
          <a:sy n="61" d="100"/>
        </p:scale>
        <p:origin x="3168"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8/31/2020</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ru-RU" smtClean="0"/>
              <a:t>31.08.2020</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ru-RU" smtClean="0"/>
              <a:t>‹#›</a:t>
            </a:fld>
            <a:endParaRPr lang="ru-RU"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ru-RU"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ru-RU"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ru-RU"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ru-RU"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ru-RU"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cstate="email">
                <a:extLst>
                  <a:ext uri="{28A0092B-C50C-407E-A947-70E740481C1C}">
                    <a14:useLocalDpi xmlns:a14="http://schemas.microsoft.com/office/drawing/2010/main"/>
                  </a:ext>
                </a:extLst>
              </a:blip>
              <a:srcRect/>
              <a:stretch>
                <a:fillRect l="8684" b="7644"/>
              </a:stretch>
            </a:blip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cstate="email">
                <a:extLst>
                  <a:ext uri="{28A0092B-C50C-407E-A947-70E740481C1C}">
                    <a14:useLocalDpi xmlns:a14="http://schemas.microsoft.com/office/drawing/2010/main"/>
                  </a:ext>
                </a:extLst>
              </a:blip>
              <a:srcRect/>
              <a:stretch>
                <a:fillRect t="15838" r="1073"/>
              </a:stretch>
            </a:blip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cstate="email">
                <a:extLst>
                  <a:ext uri="{28A0092B-C50C-407E-A947-70E740481C1C}">
                    <a14:useLocalDpi xmlns:a14="http://schemas.microsoft.com/office/drawing/2010/main"/>
                  </a:ext>
                </a:extLst>
              </a:blip>
              <a:srcRect/>
              <a:stretch>
                <a:fillRect t="11183" r="13010"/>
              </a:stretch>
            </a:blipFill>
            <a:ln w="12700" cap="flat">
              <a:noFill/>
              <a:prstDash val="solid"/>
              <a:miter/>
            </a:ln>
          </p:spPr>
          <p:txBody>
            <a:bodyPr rtlCol="0" anchor="ctr"/>
            <a:lstStyle/>
            <a:p>
              <a:endParaRPr lang="ru-RU"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ru-RU"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ru-RU"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endParaRPr lang="ru-RU" dirty="0"/>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dirty="0"/>
              <a:t>Presentation</a:t>
            </a:r>
            <a:br>
              <a:rPr lang="en-US" dirty="0"/>
            </a:br>
            <a:r>
              <a:rPr lang="en-US" dirty="0"/>
              <a:t>Title</a:t>
            </a:r>
            <a:endParaRPr lang="ru-RU" dirty="0"/>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dirty="0"/>
              <a:t>MONTH</a:t>
            </a:r>
            <a:br>
              <a:rPr lang="en-US" dirty="0"/>
            </a:br>
            <a:r>
              <a:rPr lang="en-US" dirty="0"/>
              <a:t>20XX</a:t>
            </a:r>
            <a:endParaRPr lang="ru-RU" dirty="0"/>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ru-RU"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ru-RU"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cstate="email">
              <a:extLst>
                <a:ext uri="{28A0092B-C50C-407E-A947-70E740481C1C}">
                  <a14:useLocalDpi xmlns:a14="http://schemas.microsoft.com/office/drawing/2010/main"/>
                </a:ext>
              </a:extLst>
            </a:blip>
            <a:srcRect/>
            <a:stretch>
              <a:fillRect t="16306" r="1769"/>
            </a:stretch>
          </a:blipFill>
          <a:ln w="12700" cap="flat">
            <a:noFill/>
            <a:prstDash val="solid"/>
            <a:miter/>
          </a:ln>
        </p:spPr>
        <p:txBody>
          <a:bodyPr rtlCol="0" anchor="ctr"/>
          <a:lstStyle/>
          <a:p>
            <a:endParaRPr lang="ru-RU"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cstate="email">
              <a:extLst>
                <a:ext uri="{28A0092B-C50C-407E-A947-70E740481C1C}">
                  <a14:useLocalDpi xmlns:a14="http://schemas.microsoft.com/office/drawing/2010/main"/>
                </a:ext>
              </a:extLst>
            </a:blip>
            <a:srcRect/>
            <a:stretch>
              <a:fillRect l="10612" b="10062"/>
            </a:stretch>
          </a:blip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cstate="email">
              <a:extLst>
                <a:ext uri="{28A0092B-C50C-407E-A947-70E740481C1C}">
                  <a14:useLocalDpi xmlns:a14="http://schemas.microsoft.com/office/drawing/2010/main"/>
                </a:ext>
              </a:extLst>
            </a:blip>
            <a:srcRect/>
            <a:stretch>
              <a:fillRect t="6186" r="8111"/>
            </a:stretch>
          </a:blipFill>
          <a:ln w="12700"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ru-RU"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dirty="0"/>
              <a:t>Thank You!</a:t>
            </a:r>
            <a:endParaRPr lang="ru-RU" dirty="0"/>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ru-RU"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ru-RU"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ru-RU"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ru-RU"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ru-RU"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ru-RU"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cstate="email">
                <a:extLst>
                  <a:ext uri="{28A0092B-C50C-407E-A947-70E740481C1C}">
                    <a14:useLocalDpi xmlns:a14="http://schemas.microsoft.com/office/drawing/2010/main"/>
                  </a:ext>
                </a:extLst>
              </a:blip>
              <a:srcRect/>
              <a:stretch>
                <a:fillRect l="8684" b="7644"/>
              </a:stretch>
            </a:blip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cstate="email">
                <a:extLst>
                  <a:ext uri="{28A0092B-C50C-407E-A947-70E740481C1C}">
                    <a14:useLocalDpi xmlns:a14="http://schemas.microsoft.com/office/drawing/2010/main"/>
                  </a:ext>
                </a:extLst>
              </a:blip>
              <a:srcRect/>
              <a:stretch>
                <a:fillRect t="15838" r="1073"/>
              </a:stretch>
            </a:blip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cstate="email">
                <a:extLst>
                  <a:ext uri="{28A0092B-C50C-407E-A947-70E740481C1C}">
                    <a14:useLocalDpi xmlns:a14="http://schemas.microsoft.com/office/drawing/2010/main"/>
                  </a:ext>
                </a:extLst>
              </a:blip>
              <a:srcRect/>
              <a:stretch>
                <a:fillRect t="11183" r="13010"/>
              </a:stretch>
            </a:blipFill>
            <a:ln w="12700" cap="flat">
              <a:noFill/>
              <a:prstDash val="solid"/>
              <a:miter/>
            </a:ln>
          </p:spPr>
          <p:txBody>
            <a:bodyPr rtlCol="0" anchor="ctr"/>
            <a:lstStyle/>
            <a:p>
              <a:endParaRPr lang="ru-RU"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ru-RU"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ru-RU"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dirty="0"/>
              <a:t>Presentation</a:t>
            </a:r>
            <a:br>
              <a:rPr lang="en-US" dirty="0"/>
            </a:br>
            <a:r>
              <a:rPr lang="en-US" dirty="0"/>
              <a:t>Title</a:t>
            </a:r>
            <a:endParaRPr lang="ru-RU" dirty="0"/>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ru-RU"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ru-RU"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dirty="0"/>
              <a:t>Divider Slide</a:t>
            </a:r>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cstate="email">
              <a:extLst>
                <a:ext uri="{28A0092B-C50C-407E-A947-70E740481C1C}">
                  <a14:useLocalDpi xmlns:a14="http://schemas.microsoft.com/office/drawing/2010/main"/>
                </a:ext>
              </a:extLst>
            </a:blip>
            <a:srcRect/>
            <a:stretch>
              <a:fillRect l="10565" b="10226"/>
            </a:stretch>
          </a:blipFill>
          <a:ln w="12700" cap="flat">
            <a:noFill/>
            <a:prstDash val="solid"/>
            <a:miter/>
          </a:ln>
        </p:spPr>
        <p:txBody>
          <a:bodyPr rtlCol="0" anchor="ctr"/>
          <a:lstStyle/>
          <a:p>
            <a:endParaRPr lang="ru-RU"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cstate="email">
              <a:extLst>
                <a:ext uri="{28A0092B-C50C-407E-A947-70E740481C1C}">
                  <a14:useLocalDpi xmlns:a14="http://schemas.microsoft.com/office/drawing/2010/main"/>
                </a:ext>
              </a:extLst>
            </a:blip>
            <a:srcRect/>
            <a:stretch>
              <a:fillRect l="10565" b="10226"/>
            </a:stretch>
          </a:blipFill>
          <a:ln w="12700" cap="flat">
            <a:noFill/>
            <a:prstDash val="solid"/>
            <a:miter/>
          </a:ln>
        </p:spPr>
        <p:txBody>
          <a:bodyPr rtlCol="0" anchor="ctr"/>
          <a:lstStyle/>
          <a:p>
            <a:endParaRPr lang="ru-RU"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ru-RU"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ru-RU"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dirty="0"/>
              <a:t>Divider Slide</a:t>
            </a:r>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ru-RU"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dirty="0"/>
              <a:t>1</a:t>
            </a:r>
            <a:endParaRPr lang="ru-RU" dirty="0"/>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dirty="0"/>
              <a:t>2</a:t>
            </a:r>
            <a:endParaRPr lang="ru-RU" dirty="0"/>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dirty="0"/>
              <a:t>3</a:t>
            </a:r>
            <a:endParaRPr lang="ru-RU" dirty="0"/>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dirty="0"/>
              <a:t>How to use this template</a:t>
            </a:r>
            <a:endParaRPr lang="ru-RU" dirty="0"/>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dirty="0"/>
              <a:t>Text Layout 1</a:t>
            </a:r>
            <a:endParaRPr lang="ru-RU" dirty="0"/>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ru-RU"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ru-RU"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ru-RU"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ru-RU" smtClean="0"/>
              <a:t>‹#›</a:t>
            </a:fld>
            <a:endParaRPr lang="ru-RU"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dirty="0"/>
              <a:t>Text Layout 2</a:t>
            </a:r>
            <a:endParaRPr lang="ru-RU" dirty="0"/>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ru-RU"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ru-RU"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a:t>Edit Master text styles</a:t>
            </a:r>
          </a:p>
          <a:p>
            <a:pPr lvl="1"/>
            <a:r>
              <a:rPr lang="en-US"/>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dirty="0"/>
              <a:t>Comparison</a:t>
            </a:r>
            <a:endParaRPr lang="ru-RU" dirty="0"/>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a:t>Edit Master text styles</a:t>
            </a:r>
          </a:p>
          <a:p>
            <a:pPr lvl="1"/>
            <a:r>
              <a:rPr lang="en-US"/>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ru-RU"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cstate="email">
              <a:extLst>
                <a:ext uri="{28A0092B-C50C-407E-A947-70E740481C1C}">
                  <a14:useLocalDpi xmlns:a14="http://schemas.microsoft.com/office/drawing/2010/main"/>
                </a:ext>
              </a:extLst>
            </a:blip>
            <a:srcRect/>
            <a:stretch>
              <a:fillRect t="10702" r="5240"/>
            </a:stretch>
          </a:blipFill>
          <a:ln w="12664" cap="flat">
            <a:noFill/>
            <a:prstDash val="solid"/>
            <a:miter/>
          </a:ln>
        </p:spPr>
        <p:txBody>
          <a:bodyPr rtlCol="0" anchor="ctr"/>
          <a:lstStyle/>
          <a:p>
            <a:endParaRPr lang="ru-RU"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dirty="0"/>
              <a:t>Chart Slide</a:t>
            </a:r>
            <a:endParaRPr lang="ru-RU" dirty="0"/>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a:t>Click icon to add chart</a:t>
            </a:r>
            <a:endParaRPr lang="ru-RU"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cstate="email">
              <a:extLst>
                <a:ext uri="{28A0092B-C50C-407E-A947-70E740481C1C}">
                  <a14:useLocalDpi xmlns:a14="http://schemas.microsoft.com/office/drawing/2010/main"/>
                </a:ext>
              </a:extLst>
            </a:blip>
            <a:srcRect/>
            <a:stretch>
              <a:fillRect l="10565" b="10226"/>
            </a:stretch>
          </a:blipFill>
          <a:ln w="12700" cap="flat">
            <a:noFill/>
            <a:prstDash val="solid"/>
            <a:miter/>
          </a:ln>
        </p:spPr>
        <p:txBody>
          <a:bodyPr rtlCol="0" anchor="ctr"/>
          <a:lstStyle/>
          <a:p>
            <a:endParaRPr lang="ru-RU"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dirty="0"/>
              <a:t>Table Slide</a:t>
            </a:r>
            <a:endParaRPr lang="ru-RU" dirty="0"/>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a:t>Click icon to add table</a:t>
            </a:r>
            <a:endParaRPr lang="ru-RU"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cstate="email">
              <a:extLst>
                <a:ext uri="{28A0092B-C50C-407E-A947-70E740481C1C}">
                  <a14:useLocalDpi xmlns:a14="http://schemas.microsoft.com/office/drawing/2010/main"/>
                </a:ext>
              </a:extLst>
            </a:blip>
            <a:srcRect/>
            <a:stretch>
              <a:fillRect t="10702" r="6336"/>
            </a:stretch>
          </a:blipFill>
          <a:ln w="12664" cap="flat">
            <a:noFill/>
            <a:prstDash val="solid"/>
            <a:miter/>
          </a:ln>
        </p:spPr>
        <p:txBody>
          <a:bodyPr rtlCol="0" anchor="ctr"/>
          <a:lstStyle/>
          <a:p>
            <a:endParaRPr lang="ru-RU"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dirty="0"/>
              <a:t>ADD A FOOTER</a:t>
            </a:r>
            <a:endParaRPr lang="ru-RU" dirty="0"/>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ru-RU" smtClean="0"/>
              <a:t>‹#›</a:t>
            </a:fld>
            <a:endParaRPr lang="ru-RU"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ru-RU"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ru-RU"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dirty="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dirty="0"/>
              <a:t>Big Picture</a:t>
            </a:r>
            <a:endParaRPr lang="ru-RU" dirty="0"/>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dirty="0"/>
              <a:t>CLICK TO EDIT MASTER TITLE STYLE</a:t>
            </a:r>
            <a:endParaRPr lang="ru-RU" dirty="0"/>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a:t>Click icon to add media</a:t>
            </a:r>
            <a:endParaRPr lang="ru-RU"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cstate="email">
              <a:extLst>
                <a:ext uri="{28A0092B-C50C-407E-A947-70E740481C1C}">
                  <a14:useLocalDpi xmlns:a14="http://schemas.microsoft.com/office/drawing/2010/main"/>
                </a:ext>
              </a:extLst>
            </a:blip>
            <a:srcRect/>
            <a:stretch>
              <a:fillRect t="23847" r="3068"/>
            </a:stretch>
          </a:blipFill>
          <a:ln w="12713" cap="flat">
            <a:noFill/>
            <a:prstDash val="solid"/>
            <a:miter/>
          </a:ln>
        </p:spPr>
        <p:txBody>
          <a:bodyPr rtlCol="0" anchor="ctr"/>
          <a:lstStyle/>
          <a:p>
            <a:r>
              <a:rPr lang="en-US" dirty="0"/>
              <a:t> </a:t>
            </a:r>
            <a:endParaRPr lang="ru-RU" dirty="0"/>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cstate="email">
              <a:extLst>
                <a:ext uri="{28A0092B-C50C-407E-A947-70E740481C1C}">
                  <a14:useLocalDpi xmlns:a14="http://schemas.microsoft.com/office/drawing/2010/main"/>
                </a:ext>
              </a:extLst>
            </a:blip>
            <a:srcRect/>
            <a:stretch>
              <a:fillRect l="10185" b="6375"/>
            </a:stretch>
          </a:blipFill>
          <a:ln w="12713" cap="flat">
            <a:noFill/>
            <a:prstDash val="solid"/>
            <a:miter/>
          </a:ln>
        </p:spPr>
        <p:txBody>
          <a:bodyPr rtlCol="0" anchor="ctr"/>
          <a:lstStyle/>
          <a:p>
            <a:endParaRPr lang="ru-RU"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ru-RU"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dirty="0"/>
              <a:t>ADD A FOOTER</a:t>
            </a:r>
            <a:endParaRPr lang="ru-RU" dirty="0"/>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ru-RU" smtClean="0"/>
              <a:pPr/>
              <a:t>‹#›</a:t>
            </a:fld>
            <a:endParaRPr lang="ru-RU"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68" r:id="rId19"/>
    <p:sldLayoutId id="2147483660" r:id="rId20"/>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2.png"/><Relationship Id="rId2" Type="http://schemas.openxmlformats.org/officeDocument/2006/relationships/image" Target="../media/image14.jpeg"/><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3.pn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9.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ctr"/>
            <a:r>
              <a:rPr lang="en-GB" dirty="0">
                <a:solidFill>
                  <a:schemeClr val="accent1">
                    <a:lumMod val="75000"/>
                  </a:schemeClr>
                </a:solidFill>
              </a:rPr>
              <a:t>Ms Henriques and Mrs de Bethel</a:t>
            </a:r>
          </a:p>
        </p:txBody>
      </p:sp>
      <p:sp>
        <p:nvSpPr>
          <p:cNvPr id="4" name="Title 3"/>
          <p:cNvSpPr>
            <a:spLocks noGrp="1"/>
          </p:cNvSpPr>
          <p:nvPr>
            <p:ph type="ctrTitle"/>
          </p:nvPr>
        </p:nvSpPr>
        <p:spPr/>
        <p:txBody>
          <a:bodyPr/>
          <a:lstStyle/>
          <a:p>
            <a:r>
              <a:rPr lang="en-GB" dirty="0"/>
              <a:t>Welcome to Class 2!</a:t>
            </a:r>
          </a:p>
        </p:txBody>
      </p:sp>
      <p:sp>
        <p:nvSpPr>
          <p:cNvPr id="5" name="Text Placeholder 4"/>
          <p:cNvSpPr>
            <a:spLocks noGrp="1"/>
          </p:cNvSpPr>
          <p:nvPr>
            <p:ph type="body" sz="quarter" idx="16"/>
          </p:nvPr>
        </p:nvSpPr>
        <p:spPr/>
        <p:txBody>
          <a:bodyPr vert="horz" lIns="91440" tIns="45720" rIns="91440" bIns="45720" rtlCol="0" anchor="t">
            <a:normAutofit/>
          </a:bodyPr>
          <a:lstStyle/>
          <a:p>
            <a:r>
              <a:rPr lang="en-GB" dirty="0"/>
              <a:t>Sept 2020</a:t>
            </a:r>
          </a:p>
        </p:txBody>
      </p:sp>
      <p:sp>
        <p:nvSpPr>
          <p:cNvPr id="3" name="TextBox 2">
            <a:extLst>
              <a:ext uri="{FF2B5EF4-FFF2-40B4-BE49-F238E27FC236}">
                <a16:creationId xmlns:a16="http://schemas.microsoft.com/office/drawing/2014/main" id="{A41CC27E-A59D-4982-9E63-C7EC1C6928A2}"/>
              </a:ext>
            </a:extLst>
          </p:cNvPr>
          <p:cNvSpPr txBox="1"/>
          <p:nvPr/>
        </p:nvSpPr>
        <p:spPr>
          <a:xfrm rot="10320000" flipV="1">
            <a:off x="1344106" y="2779313"/>
            <a:ext cx="369210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t>Class 2</a:t>
            </a:r>
          </a:p>
          <a:p>
            <a:pPr algn="ctr"/>
            <a:r>
              <a:rPr lang="en-US" sz="4000" b="1" dirty="0"/>
              <a:t>Year 1 and 2</a:t>
            </a:r>
          </a:p>
        </p:txBody>
      </p:sp>
    </p:spTree>
    <p:extLst>
      <p:ext uri="{BB962C8B-B14F-4D97-AF65-F5344CB8AC3E}">
        <p14:creationId xmlns:p14="http://schemas.microsoft.com/office/powerpoint/2010/main" val="206841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303409" y="136815"/>
            <a:ext cx="6652290" cy="1981766"/>
          </a:xfrm>
        </p:spPr>
        <p:txBody>
          <a:bodyPr>
            <a:noAutofit/>
          </a:bodyPr>
          <a:lstStyle/>
          <a:p>
            <a:r>
              <a:rPr lang="en-US" sz="2400" dirty="0">
                <a:latin typeface="+mj-lt"/>
              </a:rPr>
              <a:t>Maths SATs papers. Paper 1 will be based on Arithmetic and Paper 2 is based on Reasoning. All of the questions are based upon work done in the Year 2 </a:t>
            </a:r>
            <a:r>
              <a:rPr lang="en-US" sz="2400">
                <a:latin typeface="+mj-lt"/>
              </a:rPr>
              <a:t>curriculum </a:t>
            </a:r>
            <a:r>
              <a:rPr lang="en-US" sz="2400" dirty="0">
                <a:latin typeface="+mj-lt"/>
              </a:rPr>
              <a:t>that we cover in class.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ru-RU" smtClean="0"/>
              <a:t>10</a:t>
            </a:fld>
            <a:endParaRPr lang="ru-RU" dirty="0"/>
          </a:p>
        </p:txBody>
      </p:sp>
      <p:sp>
        <p:nvSpPr>
          <p:cNvPr id="14" name="TextBox 13">
            <a:extLst>
              <a:ext uri="{FF2B5EF4-FFF2-40B4-BE49-F238E27FC236}">
                <a16:creationId xmlns:a16="http://schemas.microsoft.com/office/drawing/2014/main" id="{DB66B705-F9D5-437C-B6FE-3DFD8207DCA9}"/>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6" name="Picture 15">
            <a:extLst>
              <a:ext uri="{FF2B5EF4-FFF2-40B4-BE49-F238E27FC236}">
                <a16:creationId xmlns:a16="http://schemas.microsoft.com/office/drawing/2014/main" id="{321B8E11-11FC-4AFF-9AD3-3397F0A538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10" name="Picture 9">
            <a:extLst>
              <a:ext uri="{FF2B5EF4-FFF2-40B4-BE49-F238E27FC236}">
                <a16:creationId xmlns:a16="http://schemas.microsoft.com/office/drawing/2014/main" id="{00C45530-41B7-4B8A-9BE0-8A7D7D192851}"/>
              </a:ext>
            </a:extLst>
          </p:cNvPr>
          <p:cNvPicPr>
            <a:picLocks noChangeAspect="1"/>
          </p:cNvPicPr>
          <p:nvPr/>
        </p:nvPicPr>
        <p:blipFill>
          <a:blip r:embed="rId3"/>
          <a:stretch>
            <a:fillRect/>
          </a:stretch>
        </p:blipFill>
        <p:spPr>
          <a:xfrm>
            <a:off x="9610480" y="6585523"/>
            <a:ext cx="2688569" cy="298730"/>
          </a:xfrm>
          <a:prstGeom prst="rect">
            <a:avLst/>
          </a:prstGeom>
        </p:spPr>
      </p:pic>
      <p:pic>
        <p:nvPicPr>
          <p:cNvPr id="3" name="Picture 4" descr="A picture containing computer&#10;&#10;Description automatically generated">
            <a:extLst>
              <a:ext uri="{FF2B5EF4-FFF2-40B4-BE49-F238E27FC236}">
                <a16:creationId xmlns:a16="http://schemas.microsoft.com/office/drawing/2014/main" id="{4A1102DC-09D1-4545-9256-DDEE2CB2482A}"/>
              </a:ext>
            </a:extLst>
          </p:cNvPr>
          <p:cNvPicPr>
            <a:picLocks noChangeAspect="1"/>
          </p:cNvPicPr>
          <p:nvPr/>
        </p:nvPicPr>
        <p:blipFill>
          <a:blip r:embed="rId4"/>
          <a:stretch>
            <a:fillRect/>
          </a:stretch>
        </p:blipFill>
        <p:spPr>
          <a:xfrm>
            <a:off x="583720" y="1002914"/>
            <a:ext cx="2743200" cy="3615719"/>
          </a:xfrm>
          <a:prstGeom prst="rect">
            <a:avLst/>
          </a:prstGeom>
        </p:spPr>
      </p:pic>
      <p:pic>
        <p:nvPicPr>
          <p:cNvPr id="5" name="Picture 5" descr="A picture containing computer&#10;&#10;Description automatically generated">
            <a:extLst>
              <a:ext uri="{FF2B5EF4-FFF2-40B4-BE49-F238E27FC236}">
                <a16:creationId xmlns:a16="http://schemas.microsoft.com/office/drawing/2014/main" id="{5A1DA6F5-4B37-4567-8750-FC48BBF567CC}"/>
              </a:ext>
            </a:extLst>
          </p:cNvPr>
          <p:cNvPicPr>
            <a:picLocks noChangeAspect="1"/>
          </p:cNvPicPr>
          <p:nvPr/>
        </p:nvPicPr>
        <p:blipFill>
          <a:blip r:embed="rId5"/>
          <a:stretch>
            <a:fillRect/>
          </a:stretch>
        </p:blipFill>
        <p:spPr>
          <a:xfrm>
            <a:off x="1992702" y="1953825"/>
            <a:ext cx="2743200" cy="3697973"/>
          </a:xfrm>
          <a:prstGeom prst="rect">
            <a:avLst/>
          </a:prstGeom>
        </p:spPr>
      </p:pic>
      <p:pic>
        <p:nvPicPr>
          <p:cNvPr id="6" name="Picture 6" descr="A screenshot of a cell phone&#10;&#10;Description automatically generated">
            <a:extLst>
              <a:ext uri="{FF2B5EF4-FFF2-40B4-BE49-F238E27FC236}">
                <a16:creationId xmlns:a16="http://schemas.microsoft.com/office/drawing/2014/main" id="{5F59E493-362A-46C4-B353-0D681BC08663}"/>
              </a:ext>
            </a:extLst>
          </p:cNvPr>
          <p:cNvPicPr>
            <a:picLocks noChangeAspect="1"/>
          </p:cNvPicPr>
          <p:nvPr/>
        </p:nvPicPr>
        <p:blipFill>
          <a:blip r:embed="rId6"/>
          <a:stretch>
            <a:fillRect/>
          </a:stretch>
        </p:blipFill>
        <p:spPr>
          <a:xfrm>
            <a:off x="5055079" y="2672910"/>
            <a:ext cx="2743200" cy="3064933"/>
          </a:xfrm>
          <a:prstGeom prst="rect">
            <a:avLst/>
          </a:prstGeom>
        </p:spPr>
      </p:pic>
      <p:pic>
        <p:nvPicPr>
          <p:cNvPr id="7" name="Picture 7" descr="A close up of a computer&#10;&#10;Description automatically generated">
            <a:extLst>
              <a:ext uri="{FF2B5EF4-FFF2-40B4-BE49-F238E27FC236}">
                <a16:creationId xmlns:a16="http://schemas.microsoft.com/office/drawing/2014/main" id="{82CF6CC7-F499-40E7-B5F0-A4791C1A7753}"/>
              </a:ext>
            </a:extLst>
          </p:cNvPr>
          <p:cNvPicPr>
            <a:picLocks noChangeAspect="1"/>
          </p:cNvPicPr>
          <p:nvPr/>
        </p:nvPicPr>
        <p:blipFill>
          <a:blip r:embed="rId7"/>
          <a:stretch>
            <a:fillRect/>
          </a:stretch>
        </p:blipFill>
        <p:spPr>
          <a:xfrm>
            <a:off x="7398589" y="2413210"/>
            <a:ext cx="2743200" cy="3383053"/>
          </a:xfrm>
          <a:prstGeom prst="rect">
            <a:avLst/>
          </a:prstGeom>
        </p:spPr>
      </p:pic>
    </p:spTree>
    <p:extLst>
      <p:ext uri="{BB962C8B-B14F-4D97-AF65-F5344CB8AC3E}">
        <p14:creationId xmlns:p14="http://schemas.microsoft.com/office/powerpoint/2010/main" val="19910524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7409797" y="1995549"/>
            <a:ext cx="4706004" cy="1119126"/>
          </a:xfrm>
        </p:spPr>
        <p:txBody>
          <a:bodyPr>
            <a:noAutofit/>
          </a:bodyPr>
          <a:lstStyle/>
          <a:p>
            <a:r>
              <a:rPr lang="en-US" sz="3200" dirty="0">
                <a:latin typeface="+mj-lt"/>
              </a:rPr>
              <a:t>English – Reading</a:t>
            </a:r>
            <a:br>
              <a:rPr lang="en-US" sz="3200" dirty="0">
                <a:latin typeface="+mj-lt"/>
              </a:rPr>
            </a:br>
            <a:r>
              <a:rPr lang="en-US" sz="3200" dirty="0">
                <a:latin typeface="+mj-lt"/>
              </a:rPr>
              <a:t>Paper 1 Example Page</a:t>
            </a:r>
            <a:endParaRPr lang="ru-RU" sz="3200" dirty="0">
              <a:latin typeface="+mj-lt"/>
            </a:endParaRP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ru-RU" smtClean="0"/>
              <a:t>11</a:t>
            </a:fld>
            <a:endParaRPr lang="ru-RU" dirty="0"/>
          </a:p>
        </p:txBody>
      </p:sp>
      <p:pic>
        <p:nvPicPr>
          <p:cNvPr id="7" name="Picture 6" descr="year-2-reading-sample-materials-1.pdf - Google Chrome">
            <a:extLst>
              <a:ext uri="{FF2B5EF4-FFF2-40B4-BE49-F238E27FC236}">
                <a16:creationId xmlns:a16="http://schemas.microsoft.com/office/drawing/2014/main" id="{734A41B6-2F50-4623-8F24-93F1928F8B8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620"/>
          <a:stretch/>
        </p:blipFill>
        <p:spPr>
          <a:xfrm>
            <a:off x="1152858" y="181926"/>
            <a:ext cx="6171213" cy="6530024"/>
          </a:xfrm>
          <a:prstGeom prst="rect">
            <a:avLst/>
          </a:prstGeom>
        </p:spPr>
      </p:pic>
      <p:sp>
        <p:nvSpPr>
          <p:cNvPr id="8" name="TextBox 7">
            <a:extLst>
              <a:ext uri="{FF2B5EF4-FFF2-40B4-BE49-F238E27FC236}">
                <a16:creationId xmlns:a16="http://schemas.microsoft.com/office/drawing/2014/main" id="{ADDFD385-9453-4DEE-AA66-A92E500425EA}"/>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0" name="Picture 9">
            <a:extLst>
              <a:ext uri="{FF2B5EF4-FFF2-40B4-BE49-F238E27FC236}">
                <a16:creationId xmlns:a16="http://schemas.microsoft.com/office/drawing/2014/main" id="{5FE7210A-D55E-4BF5-AC82-7F3B8CFA6A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11" name="Picture 10">
            <a:extLst>
              <a:ext uri="{FF2B5EF4-FFF2-40B4-BE49-F238E27FC236}">
                <a16:creationId xmlns:a16="http://schemas.microsoft.com/office/drawing/2014/main" id="{CADDC5DB-070B-4E3C-84C0-769B294B52CA}"/>
              </a:ext>
            </a:extLst>
          </p:cNvPr>
          <p:cNvPicPr>
            <a:picLocks noChangeAspect="1"/>
          </p:cNvPicPr>
          <p:nvPr/>
        </p:nvPicPr>
        <p:blipFill>
          <a:blip r:embed="rId4"/>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4138966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360000">
            <a:off x="97169" y="1213762"/>
            <a:ext cx="5126743" cy="734415"/>
          </a:xfrm>
        </p:spPr>
        <p:txBody>
          <a:bodyPr>
            <a:normAutofit fontScale="90000"/>
          </a:bodyPr>
          <a:lstStyle/>
          <a:p>
            <a:r>
              <a:rPr lang="en-US" dirty="0"/>
              <a:t>Teacher Assessment/results</a:t>
            </a:r>
            <a:endParaRPr lang="ru-RU" dirty="0"/>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ru-RU" smtClean="0"/>
              <a:pPr/>
              <a:t>12</a:t>
            </a:fld>
            <a:endParaRPr lang="ru-RU" dirty="0"/>
          </a:p>
        </p:txBody>
      </p:sp>
      <p:pic>
        <p:nvPicPr>
          <p:cNvPr id="16" name="Picture Placeholder 15" descr="A picture containing person, indoor, child, girl&#10;&#10;Description automatically generated">
            <a:extLst>
              <a:ext uri="{FF2B5EF4-FFF2-40B4-BE49-F238E27FC236}">
                <a16:creationId xmlns:a16="http://schemas.microsoft.com/office/drawing/2014/main" id="{1BCA1B9E-C861-4A50-B722-515F68C95BE4}"/>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a:xfrm rot="720000">
            <a:off x="6744270" y="481196"/>
            <a:ext cx="4123151" cy="4854510"/>
          </a:xfrm>
        </p:spPr>
      </p:pic>
      <p:sp>
        <p:nvSpPr>
          <p:cNvPr id="17" name="TextBox 16">
            <a:extLst>
              <a:ext uri="{FF2B5EF4-FFF2-40B4-BE49-F238E27FC236}">
                <a16:creationId xmlns:a16="http://schemas.microsoft.com/office/drawing/2014/main" id="{0D03E853-B583-4B12-9226-019019F9658B}"/>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9" name="Picture 18">
            <a:extLst>
              <a:ext uri="{FF2B5EF4-FFF2-40B4-BE49-F238E27FC236}">
                <a16:creationId xmlns:a16="http://schemas.microsoft.com/office/drawing/2014/main" id="{82170316-D789-4CBC-8D19-574C12D24F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7" name="Rectangle 6">
            <a:extLst>
              <a:ext uri="{FF2B5EF4-FFF2-40B4-BE49-F238E27FC236}">
                <a16:creationId xmlns:a16="http://schemas.microsoft.com/office/drawing/2014/main" id="{74A76F8D-C444-44DE-BE66-57D4F4CE5184}"/>
              </a:ext>
            </a:extLst>
          </p:cNvPr>
          <p:cNvSpPr/>
          <p:nvPr/>
        </p:nvSpPr>
        <p:spPr>
          <a:xfrm>
            <a:off x="72827" y="2117681"/>
            <a:ext cx="6187858" cy="4524315"/>
          </a:xfrm>
          <a:prstGeom prst="rect">
            <a:avLst/>
          </a:prstGeom>
        </p:spPr>
        <p:txBody>
          <a:bodyPr wrap="square" anchor="t">
            <a:spAutoFit/>
          </a:bodyPr>
          <a:lstStyle/>
          <a:p>
            <a:r>
              <a:rPr lang="en-US" sz="2400" dirty="0">
                <a:solidFill>
                  <a:schemeClr val="accent1"/>
                </a:solidFill>
                <a:latin typeface="Arial"/>
                <a:cs typeface="Arial"/>
              </a:rPr>
              <a:t>KS1 SATs tests are one part of evidence towards the whole teacher assessment.</a:t>
            </a:r>
          </a:p>
          <a:p>
            <a:endParaRPr lang="en-US" sz="2400" dirty="0">
              <a:solidFill>
                <a:schemeClr val="accent1"/>
              </a:solidFill>
              <a:latin typeface="Arial" panose="020B0604020202020204" pitchFamily="34" charset="0"/>
              <a:cs typeface="Arial" panose="020B0604020202020204" pitchFamily="34" charset="0"/>
            </a:endParaRPr>
          </a:p>
          <a:p>
            <a:r>
              <a:rPr lang="en-US" sz="2400" dirty="0">
                <a:solidFill>
                  <a:schemeClr val="accent1"/>
                </a:solidFill>
                <a:latin typeface="Arial" panose="020B0604020202020204" pitchFamily="34" charset="0"/>
                <a:cs typeface="Arial" panose="020B0604020202020204" pitchFamily="34" charset="0"/>
              </a:rPr>
              <a:t>They are marked in school, and an overall grading based on the whole year’s work </a:t>
            </a:r>
          </a:p>
          <a:p>
            <a:r>
              <a:rPr lang="en-US" sz="2400" dirty="0">
                <a:solidFill>
                  <a:schemeClr val="accent1"/>
                </a:solidFill>
                <a:latin typeface="Arial" panose="020B0604020202020204" pitchFamily="34" charset="0"/>
                <a:cs typeface="Arial" panose="020B0604020202020204" pitchFamily="34" charset="0"/>
              </a:rPr>
              <a:t>will be made.</a:t>
            </a:r>
          </a:p>
          <a:p>
            <a:endParaRPr lang="en-US" sz="2400" dirty="0">
              <a:solidFill>
                <a:schemeClr val="accent1"/>
              </a:solidFill>
              <a:latin typeface="Arial" panose="020B0604020202020204" pitchFamily="34" charset="0"/>
              <a:cs typeface="Arial" panose="020B0604020202020204" pitchFamily="34" charset="0"/>
            </a:endParaRPr>
          </a:p>
          <a:p>
            <a:r>
              <a:rPr lang="en-US" sz="2400" dirty="0">
                <a:solidFill>
                  <a:schemeClr val="accent1"/>
                </a:solidFill>
                <a:latin typeface="Arial" panose="020B0604020202020204" pitchFamily="34" charset="0"/>
                <a:cs typeface="Arial" panose="020B0604020202020204" pitchFamily="34" charset="0"/>
              </a:rPr>
              <a:t>The results of the SATs tests are </a:t>
            </a:r>
          </a:p>
          <a:p>
            <a:r>
              <a:rPr lang="en-US" sz="2400" dirty="0">
                <a:solidFill>
                  <a:schemeClr val="accent1"/>
                </a:solidFill>
                <a:latin typeface="Arial" panose="020B0604020202020204" pitchFamily="34" charset="0"/>
                <a:cs typeface="Arial" panose="020B0604020202020204" pitchFamily="34" charset="0"/>
              </a:rPr>
              <a:t>reported to the Local Authority.</a:t>
            </a:r>
          </a:p>
          <a:p>
            <a:endParaRPr lang="en-US" sz="2400" dirty="0">
              <a:solidFill>
                <a:schemeClr val="accent1"/>
              </a:solidFill>
              <a:latin typeface="Arial" panose="020B0604020202020204" pitchFamily="34" charset="0"/>
              <a:cs typeface="Arial" panose="020B0604020202020204" pitchFamily="34" charset="0"/>
            </a:endParaRPr>
          </a:p>
          <a:p>
            <a:r>
              <a:rPr lang="en-US" sz="2400" dirty="0">
                <a:solidFill>
                  <a:schemeClr val="accent1"/>
                </a:solidFill>
                <a:latin typeface="Arial" panose="020B0604020202020204" pitchFamily="34" charset="0"/>
                <a:cs typeface="Arial" panose="020B0604020202020204" pitchFamily="34" charset="0"/>
              </a:rPr>
              <a:t>Moderation often takes place to ensure consistency across schools.</a:t>
            </a:r>
          </a:p>
        </p:txBody>
      </p:sp>
      <p:pic>
        <p:nvPicPr>
          <p:cNvPr id="9" name="Picture 8">
            <a:extLst>
              <a:ext uri="{FF2B5EF4-FFF2-40B4-BE49-F238E27FC236}">
                <a16:creationId xmlns:a16="http://schemas.microsoft.com/office/drawing/2014/main" id="{6E07A310-B588-44AC-8AF8-B9A2E643A55E}"/>
              </a:ext>
            </a:extLst>
          </p:cNvPr>
          <p:cNvPicPr>
            <a:picLocks noChangeAspect="1"/>
          </p:cNvPicPr>
          <p:nvPr/>
        </p:nvPicPr>
        <p:blipFill>
          <a:blip r:embed="rId4"/>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506921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42414" y="807865"/>
            <a:ext cx="4769947" cy="1061509"/>
          </a:xfrm>
        </p:spPr>
        <p:txBody>
          <a:bodyPr>
            <a:normAutofit fontScale="90000"/>
          </a:bodyPr>
          <a:lstStyle/>
          <a:p>
            <a:r>
              <a:rPr lang="en-US" dirty="0"/>
              <a:t>How can you help your child prepare?</a:t>
            </a:r>
            <a:endParaRPr lang="ru-RU" dirty="0"/>
          </a:p>
        </p:txBody>
      </p:sp>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ru-RU" smtClean="0"/>
              <a:t>13</a:t>
            </a:fld>
            <a:endParaRPr lang="ru-RU" dirty="0"/>
          </a:p>
        </p:txBody>
      </p:sp>
      <p:sp>
        <p:nvSpPr>
          <p:cNvPr id="2" name="Rectangle 1">
            <a:extLst>
              <a:ext uri="{FF2B5EF4-FFF2-40B4-BE49-F238E27FC236}">
                <a16:creationId xmlns:a16="http://schemas.microsoft.com/office/drawing/2014/main" id="{13C3FFCF-788D-4659-B497-A82678D9E158}"/>
              </a:ext>
            </a:extLst>
          </p:cNvPr>
          <p:cNvSpPr/>
          <p:nvPr/>
        </p:nvSpPr>
        <p:spPr>
          <a:xfrm>
            <a:off x="0" y="2378975"/>
            <a:ext cx="11991975" cy="4062651"/>
          </a:xfrm>
          <a:prstGeom prst="rect">
            <a:avLst/>
          </a:prstGeom>
        </p:spPr>
        <p:txBody>
          <a:bodyPr wrap="square">
            <a:spAutoFit/>
          </a:bodyPr>
          <a:lstStyle/>
          <a:p>
            <a:pPr marL="457200" indent="-457200">
              <a:buFont typeface="Arial" panose="020B0604020202020204" pitchFamily="34" charset="0"/>
              <a:buChar char="•"/>
            </a:pPr>
            <a:r>
              <a:rPr lang="en-US" sz="2000" u="sng" dirty="0">
                <a:latin typeface="Arial" panose="020B0604020202020204" pitchFamily="34" charset="0"/>
                <a:cs typeface="Arial" panose="020B0604020202020204" pitchFamily="34" charset="0"/>
              </a:rPr>
              <a:t>Help your child with reading</a:t>
            </a:r>
            <a:r>
              <a:rPr lang="en-US" sz="2000" dirty="0">
                <a:latin typeface="Arial" panose="020B0604020202020204" pitchFamily="34" charset="0"/>
                <a:cs typeface="Arial" panose="020B0604020202020204" pitchFamily="34" charset="0"/>
              </a:rPr>
              <a:t>, listen to them read and focus on bringing out a ‘love of reading’.  Also reading stories to your child allows them to develop language, listening skills and comprehension.   Encourage making predictions of what might happen next.</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u="sng" dirty="0">
                <a:latin typeface="Arial" panose="020B0604020202020204" pitchFamily="34" charset="0"/>
                <a:cs typeface="Arial" panose="020B0604020202020204" pitchFamily="34" charset="0"/>
              </a:rPr>
              <a:t>Help your child with writing</a:t>
            </a:r>
            <a:r>
              <a:rPr lang="en-US" sz="2000" dirty="0">
                <a:latin typeface="Arial" panose="020B0604020202020204" pitchFamily="34" charset="0"/>
                <a:cs typeface="Arial" panose="020B0604020202020204" pitchFamily="34" charset="0"/>
              </a:rPr>
              <a:t>, support with weekly spellings.  Write together to make shopping lists and letter writing.</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u="sng" dirty="0">
                <a:latin typeface="Arial" panose="020B0604020202020204" pitchFamily="34" charset="0"/>
                <a:cs typeface="Arial" panose="020B0604020202020204" pitchFamily="34" charset="0"/>
              </a:rPr>
              <a:t>Help your child with </a:t>
            </a:r>
            <a:r>
              <a:rPr lang="en-US" sz="2000" u="sng" dirty="0" err="1">
                <a:latin typeface="Arial" panose="020B0604020202020204" pitchFamily="34" charset="0"/>
                <a:cs typeface="Arial" panose="020B0604020202020204" pitchFamily="34" charset="0"/>
              </a:rPr>
              <a:t>maths</a:t>
            </a:r>
            <a:r>
              <a:rPr lang="en-US" sz="2000" dirty="0">
                <a:latin typeface="Arial" panose="020B0604020202020204" pitchFamily="34" charset="0"/>
                <a:cs typeface="Arial" panose="020B0604020202020204" pitchFamily="34" charset="0"/>
              </a:rPr>
              <a:t>, play times table games.  Encourage them to help with cooking, weighing and measuring ingredients.  Work out what time it is together.  Provide opportunities for your child to pay for things in a shop, to work out how much things cost and how much change will be needed.</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3000" dirty="0"/>
          </a:p>
        </p:txBody>
      </p:sp>
      <p:sp>
        <p:nvSpPr>
          <p:cNvPr id="5" name="TextBox 4">
            <a:extLst>
              <a:ext uri="{FF2B5EF4-FFF2-40B4-BE49-F238E27FC236}">
                <a16:creationId xmlns:a16="http://schemas.microsoft.com/office/drawing/2014/main" id="{3404825C-C575-4052-9334-EAF5492F5FDE}"/>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7" name="Picture 6">
            <a:extLst>
              <a:ext uri="{FF2B5EF4-FFF2-40B4-BE49-F238E27FC236}">
                <a16:creationId xmlns:a16="http://schemas.microsoft.com/office/drawing/2014/main" id="{EB55FDD3-B449-4506-942F-7222BEE4AF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8" name="Picture 7">
            <a:extLst>
              <a:ext uri="{FF2B5EF4-FFF2-40B4-BE49-F238E27FC236}">
                <a16:creationId xmlns:a16="http://schemas.microsoft.com/office/drawing/2014/main" id="{73D50364-1B97-4C03-B114-A4E7BA78D644}"/>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336286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ru-RU" smtClean="0"/>
              <a:t>14</a:t>
            </a:fld>
            <a:endParaRPr lang="ru-RU" dirty="0"/>
          </a:p>
        </p:txBody>
      </p:sp>
      <p:sp>
        <p:nvSpPr>
          <p:cNvPr id="4" name="Title 3"/>
          <p:cNvSpPr>
            <a:spLocks noGrp="1"/>
          </p:cNvSpPr>
          <p:nvPr>
            <p:ph type="title"/>
          </p:nvPr>
        </p:nvSpPr>
        <p:spPr/>
        <p:txBody>
          <a:bodyPr>
            <a:normAutofit/>
          </a:bodyPr>
          <a:lstStyle/>
          <a:p>
            <a:r>
              <a:rPr lang="en-GB" dirty="0"/>
              <a:t>Class 2 </a:t>
            </a:r>
          </a:p>
        </p:txBody>
      </p:sp>
      <p:sp>
        <p:nvSpPr>
          <p:cNvPr id="5" name="Text Placeholder 4"/>
          <p:cNvSpPr>
            <a:spLocks noGrp="1"/>
          </p:cNvSpPr>
          <p:nvPr>
            <p:ph type="body" idx="1"/>
          </p:nvPr>
        </p:nvSpPr>
        <p:spPr>
          <a:xfrm>
            <a:off x="748030" y="3314575"/>
            <a:ext cx="3200400" cy="2124199"/>
          </a:xfrm>
        </p:spPr>
        <p:txBody>
          <a:bodyPr>
            <a:noAutofit/>
          </a:bodyPr>
          <a:lstStyle/>
          <a:p>
            <a:pPr algn="ctr"/>
            <a:r>
              <a:rPr lang="en-GB" sz="3600" dirty="0"/>
              <a:t>We look forward to seeing you in September!</a:t>
            </a:r>
          </a:p>
        </p:txBody>
      </p:sp>
      <p:sp>
        <p:nvSpPr>
          <p:cNvPr id="7" name="TextBox 6"/>
          <p:cNvSpPr txBox="1"/>
          <p:nvPr/>
        </p:nvSpPr>
        <p:spPr>
          <a:xfrm>
            <a:off x="5776402" y="1738979"/>
            <a:ext cx="5708469" cy="3970318"/>
          </a:xfrm>
          <a:prstGeom prst="rect">
            <a:avLst/>
          </a:prstGeom>
          <a:noFill/>
        </p:spPr>
        <p:txBody>
          <a:bodyPr wrap="square" rtlCol="0">
            <a:spAutoFit/>
          </a:bodyPr>
          <a:lstStyle/>
          <a:p>
            <a:pPr algn="ctr"/>
            <a:r>
              <a:rPr lang="en-GB" b="1" u="sng" dirty="0">
                <a:solidFill>
                  <a:schemeClr val="accent1">
                    <a:lumMod val="75000"/>
                  </a:schemeClr>
                </a:solidFill>
              </a:rPr>
              <a:t>Things to remember</a:t>
            </a:r>
          </a:p>
          <a:p>
            <a:pPr algn="ctr"/>
            <a:endParaRPr lang="en-GB" b="1" u="sng" dirty="0">
              <a:solidFill>
                <a:schemeClr val="accent1">
                  <a:lumMod val="75000"/>
                </a:schemeClr>
              </a:solidFill>
            </a:endParaRPr>
          </a:p>
          <a:p>
            <a:pPr algn="ctr"/>
            <a:endParaRPr lang="en-GB" b="1" u="sng" dirty="0">
              <a:solidFill>
                <a:schemeClr val="accent1">
                  <a:lumMod val="75000"/>
                </a:schemeClr>
              </a:solidFill>
            </a:endParaRPr>
          </a:p>
          <a:p>
            <a:pPr marL="285750" indent="-285750" algn="ctr">
              <a:buFont typeface="Arial" panose="020B0604020202020204" pitchFamily="34" charset="0"/>
              <a:buChar char="•"/>
            </a:pPr>
            <a:r>
              <a:rPr lang="en-GB" dirty="0">
                <a:solidFill>
                  <a:schemeClr val="accent1">
                    <a:lumMod val="75000"/>
                  </a:schemeClr>
                </a:solidFill>
              </a:rPr>
              <a:t>Reading at home.</a:t>
            </a:r>
          </a:p>
          <a:p>
            <a:pPr marL="285750" indent="-285750" algn="ctr">
              <a:buFont typeface="Arial" panose="020B0604020202020204" pitchFamily="34" charset="0"/>
              <a:buChar char="•"/>
            </a:pPr>
            <a:endParaRPr lang="en-GB" dirty="0">
              <a:solidFill>
                <a:schemeClr val="accent1">
                  <a:lumMod val="75000"/>
                </a:schemeClr>
              </a:solidFill>
            </a:endParaRPr>
          </a:p>
          <a:p>
            <a:pPr marL="285750" indent="-285750" algn="ctr">
              <a:buFont typeface="Arial" panose="020B0604020202020204" pitchFamily="34" charset="0"/>
              <a:buChar char="•"/>
            </a:pPr>
            <a:r>
              <a:rPr lang="en-GB" dirty="0">
                <a:solidFill>
                  <a:schemeClr val="accent1">
                    <a:lumMod val="75000"/>
                  </a:schemeClr>
                </a:solidFill>
              </a:rPr>
              <a:t>Homework </a:t>
            </a:r>
          </a:p>
          <a:p>
            <a:pPr marL="285750" indent="-285750" algn="ctr">
              <a:buFont typeface="Arial" panose="020B0604020202020204" pitchFamily="34" charset="0"/>
              <a:buChar char="•"/>
            </a:pPr>
            <a:endParaRPr lang="en-GB" dirty="0">
              <a:solidFill>
                <a:schemeClr val="accent1">
                  <a:lumMod val="75000"/>
                </a:schemeClr>
              </a:solidFill>
            </a:endParaRPr>
          </a:p>
          <a:p>
            <a:pPr marL="285750" indent="-285750" algn="ctr">
              <a:buFont typeface="Arial" panose="020B0604020202020204" pitchFamily="34" charset="0"/>
              <a:buChar char="•"/>
            </a:pPr>
            <a:r>
              <a:rPr lang="en-GB" dirty="0">
                <a:solidFill>
                  <a:schemeClr val="accent1">
                    <a:lumMod val="75000"/>
                  </a:schemeClr>
                </a:solidFill>
              </a:rPr>
              <a:t>PE kits</a:t>
            </a:r>
          </a:p>
          <a:p>
            <a:pPr marL="285750" indent="-285750" algn="ctr">
              <a:buFont typeface="Arial" panose="020B0604020202020204" pitchFamily="34" charset="0"/>
              <a:buChar char="•"/>
            </a:pPr>
            <a:endParaRPr lang="en-GB" dirty="0">
              <a:solidFill>
                <a:schemeClr val="accent1">
                  <a:lumMod val="75000"/>
                </a:schemeClr>
              </a:solidFill>
            </a:endParaRPr>
          </a:p>
          <a:p>
            <a:pPr marL="285750" indent="-285750" algn="ctr">
              <a:buFont typeface="Arial" panose="020B0604020202020204" pitchFamily="34" charset="0"/>
              <a:buChar char="•"/>
            </a:pPr>
            <a:r>
              <a:rPr lang="en-GB" dirty="0">
                <a:solidFill>
                  <a:schemeClr val="accent1">
                    <a:lumMod val="75000"/>
                  </a:schemeClr>
                </a:solidFill>
              </a:rPr>
              <a:t>Comes into school by themselves</a:t>
            </a:r>
          </a:p>
          <a:p>
            <a:pPr marL="285750" indent="-285750" algn="ctr">
              <a:buFont typeface="Arial" panose="020B0604020202020204" pitchFamily="34" charset="0"/>
              <a:buChar char="•"/>
            </a:pPr>
            <a:endParaRPr lang="en-GB" dirty="0">
              <a:solidFill>
                <a:schemeClr val="accent1">
                  <a:lumMod val="75000"/>
                </a:schemeClr>
              </a:solidFill>
            </a:endParaRPr>
          </a:p>
          <a:p>
            <a:pPr marL="285750" indent="-285750" algn="ctr">
              <a:buFont typeface="Arial" panose="020B0604020202020204" pitchFamily="34" charset="0"/>
              <a:buChar char="•"/>
            </a:pPr>
            <a:r>
              <a:rPr lang="en-GB" dirty="0">
                <a:solidFill>
                  <a:schemeClr val="accent1">
                    <a:lumMod val="75000"/>
                  </a:schemeClr>
                </a:solidFill>
              </a:rPr>
              <a:t>Independence </a:t>
            </a:r>
          </a:p>
          <a:p>
            <a:pPr marL="285750" indent="-285750" algn="ctr">
              <a:buFont typeface="Arial" panose="020B0604020202020204" pitchFamily="34" charset="0"/>
              <a:buChar char="•"/>
            </a:pPr>
            <a:endParaRPr lang="en-GB" dirty="0">
              <a:solidFill>
                <a:schemeClr val="accent1">
                  <a:lumMod val="75000"/>
                </a:schemeClr>
              </a:solidFill>
            </a:endParaRPr>
          </a:p>
          <a:p>
            <a:pPr algn="ctr"/>
            <a:endParaRPr lang="en-GB" dirty="0">
              <a:solidFill>
                <a:schemeClr val="accent1">
                  <a:lumMod val="75000"/>
                </a:schemeClr>
              </a:solidFill>
            </a:endParaRPr>
          </a:p>
        </p:txBody>
      </p:sp>
    </p:spTree>
    <p:extLst>
      <p:ext uri="{BB962C8B-B14F-4D97-AF65-F5344CB8AC3E}">
        <p14:creationId xmlns:p14="http://schemas.microsoft.com/office/powerpoint/2010/main" val="3423619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ru-RU" smtClean="0"/>
              <a:t>2</a:t>
            </a:fld>
            <a:endParaRPr lang="ru-RU" dirty="0"/>
          </a:p>
        </p:txBody>
      </p:sp>
      <p:sp>
        <p:nvSpPr>
          <p:cNvPr id="4" name="Title 3"/>
          <p:cNvSpPr>
            <a:spLocks noGrp="1"/>
          </p:cNvSpPr>
          <p:nvPr>
            <p:ph type="title"/>
          </p:nvPr>
        </p:nvSpPr>
        <p:spPr/>
        <p:txBody>
          <a:bodyPr>
            <a:normAutofit/>
          </a:bodyPr>
          <a:lstStyle/>
          <a:p>
            <a:r>
              <a:rPr lang="en-GB" dirty="0"/>
              <a:t>Class 2 </a:t>
            </a:r>
          </a:p>
        </p:txBody>
      </p:sp>
      <p:sp>
        <p:nvSpPr>
          <p:cNvPr id="5" name="Text Placeholder 4"/>
          <p:cNvSpPr>
            <a:spLocks noGrp="1"/>
          </p:cNvSpPr>
          <p:nvPr>
            <p:ph type="body" idx="1"/>
          </p:nvPr>
        </p:nvSpPr>
        <p:spPr>
          <a:xfrm>
            <a:off x="748030" y="2495066"/>
            <a:ext cx="3200400" cy="2943708"/>
          </a:xfrm>
        </p:spPr>
        <p:txBody>
          <a:bodyPr>
            <a:normAutofit/>
          </a:bodyPr>
          <a:lstStyle/>
          <a:p>
            <a:pPr algn="ctr"/>
            <a:r>
              <a:rPr lang="en-GB" u="sng" dirty="0"/>
              <a:t>Independence</a:t>
            </a:r>
          </a:p>
          <a:p>
            <a:pPr algn="ctr"/>
            <a:r>
              <a:rPr lang="en-GB" dirty="0"/>
              <a:t>Please ensure that your child knows what they would like for lunch before they come into the classroom.</a:t>
            </a:r>
          </a:p>
          <a:p>
            <a:pPr algn="ctr"/>
            <a:r>
              <a:rPr lang="en-GB" dirty="0"/>
              <a:t>The school menu will be emailed to you at the beginning of each term.</a:t>
            </a:r>
          </a:p>
        </p:txBody>
      </p:sp>
      <p:sp>
        <p:nvSpPr>
          <p:cNvPr id="7" name="TextBox 6"/>
          <p:cNvSpPr txBox="1"/>
          <p:nvPr/>
        </p:nvSpPr>
        <p:spPr>
          <a:xfrm>
            <a:off x="5589496" y="401885"/>
            <a:ext cx="5708469" cy="5909310"/>
          </a:xfrm>
          <a:prstGeom prst="rect">
            <a:avLst/>
          </a:prstGeom>
          <a:noFill/>
        </p:spPr>
        <p:txBody>
          <a:bodyPr wrap="square" rtlCol="0" anchor="t">
            <a:spAutoFit/>
          </a:bodyPr>
          <a:lstStyle/>
          <a:p>
            <a:pPr algn="ctr"/>
            <a:r>
              <a:rPr lang="en-GB" b="1" u="sng" dirty="0">
                <a:solidFill>
                  <a:schemeClr val="accent1">
                    <a:lumMod val="75000"/>
                  </a:schemeClr>
                </a:solidFill>
              </a:rPr>
              <a:t>Promoting independence!</a:t>
            </a:r>
          </a:p>
          <a:p>
            <a:pPr algn="ctr"/>
            <a:r>
              <a:rPr lang="en-GB" b="1" u="sng" dirty="0">
                <a:solidFill>
                  <a:schemeClr val="accent1">
                    <a:lumMod val="75000"/>
                  </a:schemeClr>
                </a:solidFill>
              </a:rPr>
              <a:t>We aim to promote independence in KS1 please can you support your child by ensuring that they....</a:t>
            </a:r>
          </a:p>
          <a:p>
            <a:pPr algn="ctr"/>
            <a:endParaRPr lang="en-GB" b="1" u="sng" dirty="0">
              <a:solidFill>
                <a:schemeClr val="accent1">
                  <a:lumMod val="75000"/>
                </a:schemeClr>
              </a:solidFill>
            </a:endParaRPr>
          </a:p>
          <a:p>
            <a:pPr algn="ctr"/>
            <a:endParaRPr lang="en-GB" b="1" u="sng" dirty="0">
              <a:solidFill>
                <a:schemeClr val="accent1">
                  <a:lumMod val="75000"/>
                </a:schemeClr>
              </a:solidFill>
            </a:endParaRPr>
          </a:p>
          <a:p>
            <a:pPr marL="285750" indent="-285750" algn="ctr">
              <a:buFont typeface="Arial" panose="020B0604020202020204" pitchFamily="34" charset="0"/>
              <a:buChar char="•"/>
            </a:pPr>
            <a:r>
              <a:rPr lang="en-GB" dirty="0">
                <a:solidFill>
                  <a:schemeClr val="accent1">
                    <a:lumMod val="75000"/>
                  </a:schemeClr>
                </a:solidFill>
              </a:rPr>
              <a:t>Bring their </a:t>
            </a:r>
            <a:r>
              <a:rPr lang="en-GB" dirty="0">
                <a:solidFill>
                  <a:schemeClr val="tx2">
                    <a:lumMod val="75000"/>
                  </a:schemeClr>
                </a:solidFill>
              </a:rPr>
              <a:t>reading book </a:t>
            </a:r>
            <a:r>
              <a:rPr lang="en-GB" dirty="0">
                <a:solidFill>
                  <a:schemeClr val="accent1">
                    <a:lumMod val="75000"/>
                  </a:schemeClr>
                </a:solidFill>
              </a:rPr>
              <a:t>to school every day (and you hear them at home!)</a:t>
            </a:r>
          </a:p>
          <a:p>
            <a:pPr marL="285750" indent="-285750" algn="ctr">
              <a:buFont typeface="Arial" panose="020B0604020202020204" pitchFamily="34" charset="0"/>
              <a:buChar char="•"/>
            </a:pPr>
            <a:endParaRPr lang="en-GB" dirty="0">
              <a:solidFill>
                <a:schemeClr val="accent1">
                  <a:lumMod val="75000"/>
                </a:schemeClr>
              </a:solidFill>
            </a:endParaRPr>
          </a:p>
          <a:p>
            <a:pPr marL="285750" indent="-285750" algn="ctr">
              <a:buFont typeface="Arial" panose="020B0604020202020204" pitchFamily="34" charset="0"/>
              <a:buChar char="•"/>
            </a:pPr>
            <a:r>
              <a:rPr lang="en-GB" dirty="0">
                <a:solidFill>
                  <a:schemeClr val="accent1">
                    <a:lumMod val="75000"/>
                  </a:schemeClr>
                </a:solidFill>
              </a:rPr>
              <a:t>Bring a healthy snack (if they wish) and a named water bottle.</a:t>
            </a:r>
          </a:p>
          <a:p>
            <a:pPr marL="285750" indent="-285750" algn="ctr">
              <a:buFont typeface="Arial" panose="020B0604020202020204" pitchFamily="34" charset="0"/>
              <a:buChar char="•"/>
            </a:pPr>
            <a:endParaRPr lang="en-GB" dirty="0">
              <a:solidFill>
                <a:schemeClr val="accent1">
                  <a:lumMod val="75000"/>
                </a:schemeClr>
              </a:solidFill>
            </a:endParaRPr>
          </a:p>
          <a:p>
            <a:pPr marL="285750" indent="-285750" algn="ctr">
              <a:buFont typeface="Arial" panose="020B0604020202020204" pitchFamily="34" charset="0"/>
              <a:buChar char="•"/>
            </a:pPr>
            <a:r>
              <a:rPr lang="en-GB" dirty="0">
                <a:solidFill>
                  <a:schemeClr val="accent1">
                    <a:lumMod val="75000"/>
                  </a:schemeClr>
                </a:solidFill>
              </a:rPr>
              <a:t>Has their name in all their clothes, bags and snack boxes.</a:t>
            </a:r>
          </a:p>
          <a:p>
            <a:pPr marL="285750" indent="-285750" algn="ctr">
              <a:buFont typeface="Arial" panose="020B0604020202020204" pitchFamily="34" charset="0"/>
              <a:buChar char="•"/>
            </a:pPr>
            <a:endParaRPr lang="en-GB" dirty="0">
              <a:solidFill>
                <a:schemeClr val="accent1">
                  <a:lumMod val="75000"/>
                </a:schemeClr>
              </a:solidFill>
            </a:endParaRPr>
          </a:p>
          <a:p>
            <a:pPr marL="285750" indent="-285750" algn="ctr">
              <a:buFont typeface="Arial" panose="020B0604020202020204" pitchFamily="34" charset="0"/>
              <a:buChar char="•"/>
            </a:pPr>
            <a:r>
              <a:rPr lang="en-GB" dirty="0">
                <a:solidFill>
                  <a:schemeClr val="accent1">
                    <a:lumMod val="75000"/>
                  </a:schemeClr>
                </a:solidFill>
              </a:rPr>
              <a:t>Bring their PE kits into school on Monday, ready for PE.</a:t>
            </a:r>
          </a:p>
          <a:p>
            <a:pPr marL="285750" indent="-285750" algn="ctr">
              <a:buFont typeface="Arial" panose="020B0604020202020204" pitchFamily="34" charset="0"/>
              <a:buChar char="•"/>
            </a:pPr>
            <a:endParaRPr lang="en-GB" dirty="0">
              <a:solidFill>
                <a:schemeClr val="accent1">
                  <a:lumMod val="75000"/>
                </a:schemeClr>
              </a:solidFill>
            </a:endParaRPr>
          </a:p>
          <a:p>
            <a:pPr marL="285750" indent="-285750" algn="ctr">
              <a:buFont typeface="Arial" panose="020B0604020202020204" pitchFamily="34" charset="0"/>
              <a:buChar char="•"/>
            </a:pPr>
            <a:r>
              <a:rPr lang="en-GB" dirty="0">
                <a:solidFill>
                  <a:schemeClr val="accent1">
                    <a:lumMod val="75000"/>
                  </a:schemeClr>
                </a:solidFill>
              </a:rPr>
              <a:t>Come into school by themselves.</a:t>
            </a:r>
          </a:p>
          <a:p>
            <a:pPr marL="285750" indent="-285750" algn="ctr">
              <a:buFont typeface="Arial" panose="020B0604020202020204" pitchFamily="34" charset="0"/>
              <a:buChar char="•"/>
            </a:pPr>
            <a:endParaRPr lang="en-GB" dirty="0">
              <a:solidFill>
                <a:schemeClr val="accent1">
                  <a:lumMod val="75000"/>
                </a:schemeClr>
              </a:solidFill>
            </a:endParaRPr>
          </a:p>
          <a:p>
            <a:pPr marL="285750" indent="-285750" algn="ctr">
              <a:buFont typeface="Arial" panose="020B0604020202020204" pitchFamily="34" charset="0"/>
              <a:buChar char="•"/>
            </a:pPr>
            <a:r>
              <a:rPr lang="en-GB">
                <a:solidFill>
                  <a:schemeClr val="accent1">
                    <a:lumMod val="75000"/>
                  </a:schemeClr>
                </a:solidFill>
              </a:rPr>
              <a:t>Hand in their </a:t>
            </a:r>
            <a:r>
              <a:rPr lang="en-GB" dirty="0">
                <a:solidFill>
                  <a:schemeClr val="tx2">
                    <a:lumMod val="75000"/>
                  </a:schemeClr>
                </a:solidFill>
              </a:rPr>
              <a:t>homework/spellings</a:t>
            </a:r>
            <a:r>
              <a:rPr lang="en-GB" dirty="0">
                <a:solidFill>
                  <a:schemeClr val="accent1">
                    <a:lumMod val="75000"/>
                  </a:schemeClr>
                </a:solidFill>
              </a:rPr>
              <a:t>!</a:t>
            </a:r>
          </a:p>
          <a:p>
            <a:pPr marL="285750" indent="-285750" algn="ctr">
              <a:buFont typeface="Arial" panose="020B0604020202020204" pitchFamily="34" charset="0"/>
              <a:buChar char="•"/>
            </a:pPr>
            <a:endParaRPr lang="en-GB" dirty="0">
              <a:solidFill>
                <a:schemeClr val="accent1">
                  <a:lumMod val="75000"/>
                </a:schemeClr>
              </a:solidFill>
            </a:endParaRPr>
          </a:p>
        </p:txBody>
      </p:sp>
    </p:spTree>
    <p:extLst>
      <p:ext uri="{BB962C8B-B14F-4D97-AF65-F5344CB8AC3E}">
        <p14:creationId xmlns:p14="http://schemas.microsoft.com/office/powerpoint/2010/main" val="3440984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p:txBody>
          <a:bodyPr vert="horz" lIns="91440" tIns="45720" rIns="91440" bIns="45720" rtlCol="0" anchor="t">
            <a:normAutofit/>
          </a:bodyPr>
          <a:lstStyle/>
          <a:p>
            <a:r>
              <a:rPr lang="en-US"/>
              <a:t>May 2021</a:t>
            </a:r>
            <a:endParaRPr lang="en-US" dirty="0"/>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normAutofit/>
          </a:bodyPr>
          <a:lstStyle/>
          <a:p>
            <a:r>
              <a:rPr lang="en-US" sz="2800" dirty="0"/>
              <a:t>Year 1 Phonics Screening and Year 2 SATs</a:t>
            </a:r>
            <a:endParaRPr lang="ru-RU" sz="2800"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a:xfrm rot="720000">
            <a:off x="7957536" y="5137257"/>
            <a:ext cx="4311920" cy="858767"/>
          </a:xfrm>
        </p:spPr>
        <p:txBody>
          <a:bodyPr>
            <a:normAutofit fontScale="92500" lnSpcReduction="20000"/>
          </a:bodyPr>
          <a:lstStyle/>
          <a:p>
            <a:r>
              <a:rPr lang="en-US" sz="2400" dirty="0">
                <a:latin typeface="+mj-lt"/>
              </a:rPr>
              <a:t>As far as we know Phonics Screening and SATs will take place in the Summer term</a:t>
            </a:r>
          </a:p>
        </p:txBody>
      </p:sp>
      <p:sp>
        <p:nvSpPr>
          <p:cNvPr id="6" name="TextBox 5">
            <a:extLst>
              <a:ext uri="{FF2B5EF4-FFF2-40B4-BE49-F238E27FC236}">
                <a16:creationId xmlns:a16="http://schemas.microsoft.com/office/drawing/2014/main" id="{CF16889E-B4C0-4CA0-90CF-65D0930D17A0}"/>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0" name="Picture 9">
            <a:extLst>
              <a:ext uri="{FF2B5EF4-FFF2-40B4-BE49-F238E27FC236}">
                <a16:creationId xmlns:a16="http://schemas.microsoft.com/office/drawing/2014/main" id="{5B196F93-9727-42E9-9033-39F44E0C77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12" name="Rectangle 11">
            <a:extLst>
              <a:ext uri="{FF2B5EF4-FFF2-40B4-BE49-F238E27FC236}">
                <a16:creationId xmlns:a16="http://schemas.microsoft.com/office/drawing/2014/main" id="{F1CFA57E-FEFA-4CD4-BD47-9561D78AD7B3}"/>
              </a:ext>
            </a:extLst>
          </p:cNvPr>
          <p:cNvSpPr/>
          <p:nvPr/>
        </p:nvSpPr>
        <p:spPr>
          <a:xfrm rot="20934032">
            <a:off x="195411" y="1679058"/>
            <a:ext cx="4475905" cy="630942"/>
          </a:xfrm>
          <a:prstGeom prst="rect">
            <a:avLst/>
          </a:prstGeom>
        </p:spPr>
        <p:txBody>
          <a:bodyPr wrap="none">
            <a:spAutoFit/>
          </a:bodyPr>
          <a:lstStyle/>
          <a:p>
            <a:r>
              <a:rPr lang="en-US" sz="3500" dirty="0">
                <a:solidFill>
                  <a:schemeClr val="bg1"/>
                </a:solidFill>
                <a:latin typeface="Arial" panose="020B0604020202020204" pitchFamily="34" charset="0"/>
                <a:cs typeface="Arial" panose="020B0604020202020204" pitchFamily="34" charset="0"/>
              </a:rPr>
              <a:t>Things we will cover:-</a:t>
            </a:r>
            <a:endParaRPr lang="ru-RU" sz="3500" dirty="0">
              <a:solidFill>
                <a:schemeClr val="bg1"/>
              </a:solidFill>
              <a:latin typeface="Arial" panose="020B0604020202020204" pitchFamily="34" charset="0"/>
              <a:cs typeface="Arial" panose="020B0604020202020204" pitchFamily="34" charset="0"/>
            </a:endParaRPr>
          </a:p>
        </p:txBody>
      </p:sp>
      <p:sp>
        <p:nvSpPr>
          <p:cNvPr id="13" name="Text Placeholder 5">
            <a:extLst>
              <a:ext uri="{FF2B5EF4-FFF2-40B4-BE49-F238E27FC236}">
                <a16:creationId xmlns:a16="http://schemas.microsoft.com/office/drawing/2014/main" id="{7AA12B83-F5BC-4F86-AD3B-B1F7E4903C19}"/>
              </a:ext>
            </a:extLst>
          </p:cNvPr>
          <p:cNvSpPr txBox="1">
            <a:spLocks/>
          </p:cNvSpPr>
          <p:nvPr/>
        </p:nvSpPr>
        <p:spPr>
          <a:xfrm rot="20996082">
            <a:off x="368231" y="2376444"/>
            <a:ext cx="6305178" cy="3897126"/>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b="1" dirty="0">
                <a:latin typeface="Arial"/>
                <a:cs typeface="Arial"/>
              </a:rPr>
              <a:t>Year 1 phonics screening</a:t>
            </a:r>
          </a:p>
          <a:p>
            <a:r>
              <a:rPr lang="en-US" sz="2500" b="1" dirty="0">
                <a:latin typeface="Arial" panose="020B0604020202020204" pitchFamily="34" charset="0"/>
                <a:cs typeface="Arial" panose="020B0604020202020204" pitchFamily="34" charset="0"/>
              </a:rPr>
              <a:t>What do the SATs tests look like?</a:t>
            </a:r>
            <a:endParaRPr lang="en-US" sz="8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How do teachers assess/results?</a:t>
            </a:r>
            <a:endParaRPr lang="en-US" sz="8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Age related expectations</a:t>
            </a:r>
            <a:endParaRPr lang="en-US" sz="8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What can you do to help?</a:t>
            </a:r>
          </a:p>
          <a:p>
            <a:endParaRPr lang="en-US" dirty="0"/>
          </a:p>
          <a:p>
            <a:endParaRPr lang="ru-RU" dirty="0"/>
          </a:p>
        </p:txBody>
      </p:sp>
      <p:pic>
        <p:nvPicPr>
          <p:cNvPr id="5" name="Picture 4">
            <a:extLst>
              <a:ext uri="{FF2B5EF4-FFF2-40B4-BE49-F238E27FC236}">
                <a16:creationId xmlns:a16="http://schemas.microsoft.com/office/drawing/2014/main" id="{E1D285AA-662F-4515-B0FF-284D0260A58D}"/>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399774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fade">
                                      <p:cBhvr>
                                        <p:cTn id="16" dur="500"/>
                                        <p:tgtEl>
                                          <p:spTgt spid="1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500"/>
                                        <p:tgtEl>
                                          <p:spTgt spid="1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xEl>
                                              <p:pRg st="3" end="3"/>
                                            </p:txEl>
                                          </p:spTgt>
                                        </p:tgtEl>
                                        <p:attrNameLst>
                                          <p:attrName>style.visibility</p:attrName>
                                        </p:attrNameLst>
                                      </p:cBhvr>
                                      <p:to>
                                        <p:strVal val="visible"/>
                                      </p:to>
                                    </p:set>
                                    <p:animEffect transition="in" filter="fade">
                                      <p:cBhvr>
                                        <p:cTn id="26" dur="500"/>
                                        <p:tgtEl>
                                          <p:spTgt spid="1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Effect transition="in" filter="fade">
                                      <p:cBhvr>
                                        <p:cTn id="31"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303409" y="136815"/>
            <a:ext cx="5099536" cy="1119126"/>
          </a:xfrm>
        </p:spPr>
        <p:txBody>
          <a:bodyPr>
            <a:noAutofit/>
          </a:bodyPr>
          <a:lstStyle/>
          <a:p>
            <a:pPr algn="ctr"/>
            <a:r>
              <a:rPr lang="en-US" sz="3200" dirty="0">
                <a:latin typeface="+mj-lt"/>
              </a:rPr>
              <a:t>The KS1 Curriculum</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ru-RU" smtClean="0"/>
              <a:t>4</a:t>
            </a:fld>
            <a:endParaRPr lang="ru-RU" dirty="0"/>
          </a:p>
        </p:txBody>
      </p:sp>
      <p:sp>
        <p:nvSpPr>
          <p:cNvPr id="14" name="TextBox 13">
            <a:extLst>
              <a:ext uri="{FF2B5EF4-FFF2-40B4-BE49-F238E27FC236}">
                <a16:creationId xmlns:a16="http://schemas.microsoft.com/office/drawing/2014/main" id="{DB66B705-F9D5-437C-B6FE-3DFD8207DCA9}"/>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6" name="Picture 15">
            <a:extLst>
              <a:ext uri="{FF2B5EF4-FFF2-40B4-BE49-F238E27FC236}">
                <a16:creationId xmlns:a16="http://schemas.microsoft.com/office/drawing/2014/main" id="{321B8E11-11FC-4AFF-9AD3-3397F0A538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10" name="Picture 9">
            <a:extLst>
              <a:ext uri="{FF2B5EF4-FFF2-40B4-BE49-F238E27FC236}">
                <a16:creationId xmlns:a16="http://schemas.microsoft.com/office/drawing/2014/main" id="{00C45530-41B7-4B8A-9BE0-8A7D7D192851}"/>
              </a:ext>
            </a:extLst>
          </p:cNvPr>
          <p:cNvPicPr>
            <a:picLocks noChangeAspect="1"/>
          </p:cNvPicPr>
          <p:nvPr/>
        </p:nvPicPr>
        <p:blipFill>
          <a:blip r:embed="rId3"/>
          <a:stretch>
            <a:fillRect/>
          </a:stretch>
        </p:blipFill>
        <p:spPr>
          <a:xfrm>
            <a:off x="9610480" y="6585523"/>
            <a:ext cx="2688569" cy="298730"/>
          </a:xfrm>
          <a:prstGeom prst="rect">
            <a:avLst/>
          </a:prstGeom>
        </p:spPr>
      </p:pic>
      <p:sp>
        <p:nvSpPr>
          <p:cNvPr id="8" name="TextBox 7">
            <a:extLst>
              <a:ext uri="{FF2B5EF4-FFF2-40B4-BE49-F238E27FC236}">
                <a16:creationId xmlns:a16="http://schemas.microsoft.com/office/drawing/2014/main" id="{7D2B2DDA-4A05-4286-B5A1-16E52820CB17}"/>
              </a:ext>
            </a:extLst>
          </p:cNvPr>
          <p:cNvSpPr txBox="1"/>
          <p:nvPr/>
        </p:nvSpPr>
        <p:spPr>
          <a:xfrm>
            <a:off x="1596787" y="992412"/>
            <a:ext cx="8270543" cy="5078313"/>
          </a:xfrm>
          <a:prstGeom prst="rect">
            <a:avLst/>
          </a:prstGeom>
          <a:noFill/>
        </p:spPr>
        <p:txBody>
          <a:bodyPr wrap="square">
            <a:spAutoFit/>
          </a:bodyPr>
          <a:lstStyle/>
          <a:p>
            <a:pPr eaLnBrk="1" hangingPunct="1">
              <a:spcBef>
                <a:spcPct val="50000"/>
              </a:spcBef>
            </a:pPr>
            <a:endParaRPr lang="en-US" altLang="en-US" sz="2400" b="1" dirty="0">
              <a:latin typeface="Comic Sans MS" panose="030F0702030302020204" pitchFamily="66" charset="0"/>
            </a:endParaRPr>
          </a:p>
          <a:p>
            <a:pPr eaLnBrk="1" hangingPunct="1">
              <a:spcBef>
                <a:spcPct val="50000"/>
              </a:spcBef>
            </a:pPr>
            <a:r>
              <a:rPr lang="en-US" altLang="en-US" sz="2400" b="1" dirty="0">
                <a:latin typeface="Comic Sans MS" panose="030F0702030302020204" pitchFamily="66" charset="0"/>
              </a:rPr>
              <a:t>Our </a:t>
            </a:r>
            <a:r>
              <a:rPr lang="en-GB" altLang="en-US" sz="2400" b="1" dirty="0">
                <a:latin typeface="Comic Sans MS" panose="030F0702030302020204" pitchFamily="66" charset="0"/>
              </a:rPr>
              <a:t>books for literacy will be the driving force for the curriculum. During the Autumn 2020 term we will be working with 2 classic novels:  </a:t>
            </a:r>
          </a:p>
          <a:p>
            <a:pPr marL="800100" lvl="1" indent="-342900" eaLnBrk="1" hangingPunct="1">
              <a:spcBef>
                <a:spcPct val="50000"/>
              </a:spcBef>
              <a:buFont typeface="Arial" panose="020B0604020202020204" pitchFamily="34" charset="0"/>
              <a:buChar char="•"/>
            </a:pPr>
            <a:r>
              <a:rPr lang="en-GB" altLang="en-US" sz="2400" b="1" dirty="0">
                <a:latin typeface="Comic Sans MS" panose="030F0702030302020204" pitchFamily="66" charset="0"/>
              </a:rPr>
              <a:t>Rapunzel</a:t>
            </a:r>
          </a:p>
          <a:p>
            <a:pPr marL="800100" lvl="1" indent="-342900" eaLnBrk="1" hangingPunct="1">
              <a:spcBef>
                <a:spcPct val="50000"/>
              </a:spcBef>
              <a:buFont typeface="Arial" panose="020B0604020202020204" pitchFamily="34" charset="0"/>
              <a:buChar char="•"/>
            </a:pPr>
            <a:r>
              <a:rPr lang="en-GB" altLang="en-US" sz="2400" b="1" dirty="0">
                <a:latin typeface="Comic Sans MS" panose="030F0702030302020204" pitchFamily="66" charset="0"/>
              </a:rPr>
              <a:t>Alice in Wonderland</a:t>
            </a:r>
          </a:p>
          <a:p>
            <a:pPr eaLnBrk="1" hangingPunct="1">
              <a:spcBef>
                <a:spcPct val="50000"/>
              </a:spcBef>
            </a:pPr>
            <a:r>
              <a:rPr lang="en-GB" altLang="en-US" sz="2400" b="1" dirty="0">
                <a:latin typeface="Comic Sans MS" panose="030F0702030302020204" pitchFamily="66" charset="0"/>
              </a:rPr>
              <a:t>In maths our approach is based on:</a:t>
            </a:r>
          </a:p>
          <a:p>
            <a:pPr lvl="1" eaLnBrk="1" hangingPunct="1">
              <a:spcBef>
                <a:spcPct val="50000"/>
              </a:spcBef>
            </a:pPr>
            <a:r>
              <a:rPr lang="en-GB" altLang="en-US" sz="2400" b="1" u="sng" dirty="0">
                <a:latin typeface="Comic Sans MS" panose="030F0702030302020204" pitchFamily="66" charset="0"/>
              </a:rPr>
              <a:t>Concrete</a:t>
            </a:r>
            <a:r>
              <a:rPr lang="en-GB" altLang="en-US" sz="2400" b="1" dirty="0">
                <a:latin typeface="Comic Sans MS" panose="030F0702030302020204" pitchFamily="66" charset="0"/>
              </a:rPr>
              <a:t> or practical/hands on work</a:t>
            </a:r>
          </a:p>
          <a:p>
            <a:pPr lvl="1" eaLnBrk="1" hangingPunct="1">
              <a:spcBef>
                <a:spcPct val="50000"/>
              </a:spcBef>
            </a:pPr>
            <a:r>
              <a:rPr lang="en-GB" altLang="en-US" sz="2400" b="1" u="sng" dirty="0">
                <a:latin typeface="Comic Sans MS" panose="030F0702030302020204" pitchFamily="66" charset="0"/>
              </a:rPr>
              <a:t>Pictorial</a:t>
            </a:r>
            <a:r>
              <a:rPr lang="en-GB" altLang="en-US" sz="2400" b="1" dirty="0">
                <a:latin typeface="Comic Sans MS" panose="030F0702030302020204" pitchFamily="66" charset="0"/>
              </a:rPr>
              <a:t> representation of concepts </a:t>
            </a:r>
          </a:p>
          <a:p>
            <a:pPr lvl="1" eaLnBrk="1" hangingPunct="1">
              <a:spcBef>
                <a:spcPct val="50000"/>
              </a:spcBef>
            </a:pPr>
            <a:r>
              <a:rPr lang="en-GB" altLang="en-US" sz="2400" b="1" u="sng" dirty="0">
                <a:latin typeface="Comic Sans MS" panose="030F0702030302020204" pitchFamily="66" charset="0"/>
              </a:rPr>
              <a:t>Abstract </a:t>
            </a:r>
            <a:r>
              <a:rPr lang="en-GB" altLang="en-US" sz="2400" b="1" dirty="0">
                <a:latin typeface="Comic Sans MS" panose="030F0702030302020204" pitchFamily="66" charset="0"/>
              </a:rPr>
              <a:t>or writing things down using symbols…</a:t>
            </a:r>
          </a:p>
        </p:txBody>
      </p:sp>
    </p:spTree>
    <p:extLst>
      <p:ext uri="{BB962C8B-B14F-4D97-AF65-F5344CB8AC3E}">
        <p14:creationId xmlns:p14="http://schemas.microsoft.com/office/powerpoint/2010/main" val="607209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431687" y="848889"/>
            <a:ext cx="3960711" cy="1061509"/>
          </a:xfrm>
        </p:spPr>
        <p:txBody>
          <a:bodyPr>
            <a:normAutofit fontScale="90000"/>
          </a:bodyPr>
          <a:lstStyle/>
          <a:p>
            <a:r>
              <a:rPr lang="en-US" dirty="0"/>
              <a:t>Age Related Expectations</a:t>
            </a:r>
            <a:endParaRPr lang="ru-RU" dirty="0"/>
          </a:p>
        </p:txBody>
      </p:sp>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ru-RU" smtClean="0"/>
              <a:t>5</a:t>
            </a:fld>
            <a:endParaRPr lang="ru-RU" dirty="0"/>
          </a:p>
        </p:txBody>
      </p:sp>
      <p:sp>
        <p:nvSpPr>
          <p:cNvPr id="2" name="Rectangle 1">
            <a:extLst>
              <a:ext uri="{FF2B5EF4-FFF2-40B4-BE49-F238E27FC236}">
                <a16:creationId xmlns:a16="http://schemas.microsoft.com/office/drawing/2014/main" id="{13C3FFCF-788D-4659-B497-A82678D9E158}"/>
              </a:ext>
            </a:extLst>
          </p:cNvPr>
          <p:cNvSpPr/>
          <p:nvPr/>
        </p:nvSpPr>
        <p:spPr>
          <a:xfrm>
            <a:off x="80920" y="2200489"/>
            <a:ext cx="12518379" cy="3046988"/>
          </a:xfrm>
          <a:prstGeom prst="rect">
            <a:avLst/>
          </a:prstGeom>
        </p:spPr>
        <p:txBody>
          <a:bodyPr wrap="square" anchor="t">
            <a:spAutoFit/>
          </a:bodyPr>
          <a:lstStyle/>
          <a:p>
            <a:r>
              <a:rPr lang="en-US" sz="2400" u="sng" dirty="0">
                <a:solidFill>
                  <a:srgbClr val="C00000"/>
                </a:solidFill>
                <a:latin typeface="Arial"/>
                <a:cs typeface="Arial"/>
              </a:rPr>
              <a:t>Working below the expected standard </a:t>
            </a:r>
            <a:r>
              <a:rPr lang="en-US" sz="2400" dirty="0">
                <a:solidFill>
                  <a:srgbClr val="000000"/>
                </a:solidFill>
                <a:latin typeface="Arial"/>
                <a:cs typeface="Arial"/>
              </a:rPr>
              <a:t>(not working within the Year 1/2 Curriculum).</a:t>
            </a:r>
          </a:p>
          <a:p>
            <a:endParaRPr lang="en-US" sz="2400" dirty="0">
              <a:solidFill>
                <a:srgbClr val="000000"/>
              </a:solidFill>
              <a:latin typeface="Arial" panose="020B0604020202020204" pitchFamily="34" charset="0"/>
              <a:cs typeface="Arial" panose="020B0604020202020204" pitchFamily="34" charset="0"/>
            </a:endParaRPr>
          </a:p>
          <a:p>
            <a:r>
              <a:rPr lang="en-US" sz="2400" u="sng" dirty="0">
                <a:solidFill>
                  <a:schemeClr val="accent6"/>
                </a:solidFill>
                <a:latin typeface="Arial"/>
                <a:cs typeface="Arial"/>
              </a:rPr>
              <a:t>Working towards the expected standard </a:t>
            </a:r>
            <a:r>
              <a:rPr lang="en-US" sz="2400" dirty="0">
                <a:solidFill>
                  <a:srgbClr val="000000"/>
                </a:solidFill>
                <a:latin typeface="Arial"/>
                <a:cs typeface="Arial"/>
              </a:rPr>
              <a:t>(some of the learning is within the Year 1/2 Curriculum).</a:t>
            </a:r>
          </a:p>
          <a:p>
            <a:endParaRPr lang="en-US" sz="2400" dirty="0">
              <a:solidFill>
                <a:srgbClr val="00B0F0"/>
              </a:solidFill>
              <a:latin typeface="Arial" panose="020B0604020202020204" pitchFamily="34" charset="0"/>
              <a:cs typeface="Arial" panose="020B0604020202020204" pitchFamily="34" charset="0"/>
            </a:endParaRPr>
          </a:p>
          <a:p>
            <a:r>
              <a:rPr lang="en-US" sz="2400" u="sng" dirty="0">
                <a:solidFill>
                  <a:srgbClr val="7030A0"/>
                </a:solidFill>
                <a:latin typeface="Arial"/>
                <a:cs typeface="Arial"/>
              </a:rPr>
              <a:t>Working at the expected standard </a:t>
            </a:r>
            <a:r>
              <a:rPr lang="en-US" sz="2400" dirty="0">
                <a:solidFill>
                  <a:srgbClr val="000000"/>
                </a:solidFill>
                <a:latin typeface="Arial"/>
                <a:cs typeface="Arial"/>
              </a:rPr>
              <a:t>(All learning is within the Year 1/2 Curriculum).</a:t>
            </a:r>
          </a:p>
          <a:p>
            <a:endParaRPr lang="en-US" sz="2400" dirty="0">
              <a:solidFill>
                <a:srgbClr val="000000"/>
              </a:solidFill>
              <a:latin typeface="Arial" panose="020B0604020202020204" pitchFamily="34" charset="0"/>
              <a:cs typeface="Arial" panose="020B0604020202020204" pitchFamily="34" charset="0"/>
            </a:endParaRPr>
          </a:p>
          <a:p>
            <a:r>
              <a:rPr lang="en-US" sz="2400" u="sng" dirty="0">
                <a:solidFill>
                  <a:srgbClr val="AF3790"/>
                </a:solidFill>
                <a:latin typeface="Arial"/>
                <a:cs typeface="Arial"/>
              </a:rPr>
              <a:t>Working at greater depth </a:t>
            </a:r>
            <a:r>
              <a:rPr lang="en-US" sz="2400" dirty="0">
                <a:solidFill>
                  <a:srgbClr val="000000"/>
                </a:solidFill>
                <a:latin typeface="Arial"/>
                <a:cs typeface="Arial"/>
              </a:rPr>
              <a:t>(very secure in Year 1/2 Curriculum, with elements of Year 2/3).</a:t>
            </a:r>
          </a:p>
        </p:txBody>
      </p:sp>
      <p:sp>
        <p:nvSpPr>
          <p:cNvPr id="9" name="TextBox 8">
            <a:extLst>
              <a:ext uri="{FF2B5EF4-FFF2-40B4-BE49-F238E27FC236}">
                <a16:creationId xmlns:a16="http://schemas.microsoft.com/office/drawing/2014/main" id="{BC3889F1-E2BE-46DE-A047-86B6F8600B80}"/>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1" name="Picture 10">
            <a:extLst>
              <a:ext uri="{FF2B5EF4-FFF2-40B4-BE49-F238E27FC236}">
                <a16:creationId xmlns:a16="http://schemas.microsoft.com/office/drawing/2014/main" id="{FAC5F638-47E5-49D2-A065-D9151EEF21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8" name="Picture 7">
            <a:extLst>
              <a:ext uri="{FF2B5EF4-FFF2-40B4-BE49-F238E27FC236}">
                <a16:creationId xmlns:a16="http://schemas.microsoft.com/office/drawing/2014/main" id="{D4D5FA06-0210-4300-9C13-1CD0D5AC811E}"/>
              </a:ext>
            </a:extLst>
          </p:cNvPr>
          <p:cNvPicPr>
            <a:picLocks noChangeAspect="1"/>
          </p:cNvPicPr>
          <p:nvPr/>
        </p:nvPicPr>
        <p:blipFill>
          <a:blip r:embed="rId3"/>
          <a:stretch>
            <a:fillRect/>
          </a:stretch>
        </p:blipFill>
        <p:spPr>
          <a:xfrm>
            <a:off x="9610480" y="6585523"/>
            <a:ext cx="2688569" cy="298730"/>
          </a:xfrm>
          <a:prstGeom prst="rect">
            <a:avLst/>
          </a:prstGeom>
        </p:spPr>
      </p:pic>
      <p:sp>
        <p:nvSpPr>
          <p:cNvPr id="5" name="TextBox 4">
            <a:extLst>
              <a:ext uri="{FF2B5EF4-FFF2-40B4-BE49-F238E27FC236}">
                <a16:creationId xmlns:a16="http://schemas.microsoft.com/office/drawing/2014/main" id="{278E7BE0-80C2-45EC-99A6-68AD5970B576}"/>
              </a:ext>
            </a:extLst>
          </p:cNvPr>
          <p:cNvSpPr txBox="1"/>
          <p:nvPr/>
        </p:nvSpPr>
        <p:spPr>
          <a:xfrm>
            <a:off x="3602966" y="294160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7" name="TextBox 6">
            <a:extLst>
              <a:ext uri="{FF2B5EF4-FFF2-40B4-BE49-F238E27FC236}">
                <a16:creationId xmlns:a16="http://schemas.microsoft.com/office/drawing/2014/main" id="{CED252AA-3E2E-4C66-8A25-2245A0ECB91F}"/>
              </a:ext>
            </a:extLst>
          </p:cNvPr>
          <p:cNvSpPr txBox="1"/>
          <p:nvPr/>
        </p:nvSpPr>
        <p:spPr>
          <a:xfrm>
            <a:off x="5340830" y="553169"/>
            <a:ext cx="592059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At the end of the year, you will receive your child's report. They will receive information regarding there ARE (Age Related Expectations)</a:t>
            </a:r>
            <a:endParaRPr lang="en-US"/>
          </a:p>
        </p:txBody>
      </p:sp>
    </p:spTree>
    <p:extLst>
      <p:ext uri="{BB962C8B-B14F-4D97-AF65-F5344CB8AC3E}">
        <p14:creationId xmlns:p14="http://schemas.microsoft.com/office/powerpoint/2010/main" val="327202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431687" y="848889"/>
            <a:ext cx="3960711" cy="1061509"/>
          </a:xfrm>
        </p:spPr>
        <p:txBody>
          <a:bodyPr>
            <a:noAutofit/>
          </a:bodyPr>
          <a:lstStyle/>
          <a:p>
            <a:r>
              <a:rPr lang="en-US" sz="2800" dirty="0"/>
              <a:t>What is the Phonics Screen Scheck?</a:t>
            </a:r>
            <a:endParaRPr lang="ru-RU" sz="2800" dirty="0"/>
          </a:p>
        </p:txBody>
      </p:sp>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ru-RU" smtClean="0"/>
              <a:t>6</a:t>
            </a:fld>
            <a:endParaRPr lang="ru-RU" dirty="0"/>
          </a:p>
        </p:txBody>
      </p:sp>
      <p:sp>
        <p:nvSpPr>
          <p:cNvPr id="10" name="TextBox 9">
            <a:extLst>
              <a:ext uri="{FF2B5EF4-FFF2-40B4-BE49-F238E27FC236}">
                <a16:creationId xmlns:a16="http://schemas.microsoft.com/office/drawing/2014/main" id="{C71BF048-45F7-465C-B4EB-8BA139509373}"/>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2" name="Picture 11">
            <a:extLst>
              <a:ext uri="{FF2B5EF4-FFF2-40B4-BE49-F238E27FC236}">
                <a16:creationId xmlns:a16="http://schemas.microsoft.com/office/drawing/2014/main" id="{BC1135DA-C52A-4268-A5C2-19D5D33A50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2" name="Rectangle 1">
            <a:extLst>
              <a:ext uri="{FF2B5EF4-FFF2-40B4-BE49-F238E27FC236}">
                <a16:creationId xmlns:a16="http://schemas.microsoft.com/office/drawing/2014/main" id="{EDC7EF47-7017-4E4A-A7C9-52DBBED3BF3B}"/>
              </a:ext>
            </a:extLst>
          </p:cNvPr>
          <p:cNvSpPr/>
          <p:nvPr/>
        </p:nvSpPr>
        <p:spPr>
          <a:xfrm>
            <a:off x="5274365" y="721130"/>
            <a:ext cx="5340626" cy="6063198"/>
          </a:xfrm>
          <a:prstGeom prst="rect">
            <a:avLst/>
          </a:prstGeom>
        </p:spPr>
        <p:txBody>
          <a:bodyPr wrap="square">
            <a:spAutoFit/>
          </a:bodyPr>
          <a:lstStyle/>
          <a:p>
            <a:r>
              <a:rPr lang="en-GB" sz="2800" dirty="0">
                <a:solidFill>
                  <a:srgbClr val="000000"/>
                </a:solidFill>
                <a:latin typeface="Arial" panose="020B0604020202020204" pitchFamily="34" charset="0"/>
                <a:cs typeface="Arial" panose="020B0604020202020204" pitchFamily="34" charset="0"/>
              </a:rPr>
              <a:t>The Phonics Screening Check:</a:t>
            </a:r>
          </a:p>
          <a:p>
            <a:endParaRPr lang="en-GB" sz="28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is meant to show how well your child can use the phonics skills they’ve learned up to the end of Year 1 </a:t>
            </a:r>
          </a:p>
          <a:p>
            <a:pPr marL="342900" indent="-3429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to identify students who need extra phonics help</a:t>
            </a:r>
          </a:p>
          <a:p>
            <a:pPr marL="342900" indent="-34290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Will have simple word structures of three or four letters, and one with more complex word structures of five or six letters.</a:t>
            </a:r>
          </a:p>
          <a:p>
            <a:endParaRPr lang="en-GB" sz="2400" dirty="0">
              <a:solidFill>
                <a:srgbClr val="000000"/>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CFC295B1-856F-4B16-B55F-95B832AB46B0}"/>
              </a:ext>
            </a:extLst>
          </p:cNvPr>
          <p:cNvPicPr>
            <a:picLocks noChangeAspect="1"/>
          </p:cNvPicPr>
          <p:nvPr/>
        </p:nvPicPr>
        <p:blipFill>
          <a:blip r:embed="rId3"/>
          <a:stretch>
            <a:fillRect/>
          </a:stretch>
        </p:blipFill>
        <p:spPr>
          <a:xfrm>
            <a:off x="9610480" y="6585523"/>
            <a:ext cx="2688569" cy="298730"/>
          </a:xfrm>
          <a:prstGeom prst="rect">
            <a:avLst/>
          </a:prstGeom>
        </p:spPr>
      </p:pic>
      <p:sp>
        <p:nvSpPr>
          <p:cNvPr id="5" name="Rectangle 4">
            <a:extLst>
              <a:ext uri="{FF2B5EF4-FFF2-40B4-BE49-F238E27FC236}">
                <a16:creationId xmlns:a16="http://schemas.microsoft.com/office/drawing/2014/main" id="{458B1356-49B2-4E1F-A3DD-486BB979BBCC}"/>
              </a:ext>
            </a:extLst>
          </p:cNvPr>
          <p:cNvSpPr/>
          <p:nvPr/>
        </p:nvSpPr>
        <p:spPr>
          <a:xfrm>
            <a:off x="176542" y="2834813"/>
            <a:ext cx="4647249" cy="2677656"/>
          </a:xfrm>
          <a:prstGeom prst="rect">
            <a:avLst/>
          </a:prstGeom>
        </p:spPr>
        <p:txBody>
          <a:bodyPr wrap="square">
            <a:spAutoFit/>
          </a:bodyPr>
          <a:lstStyle/>
          <a:p>
            <a:r>
              <a:rPr lang="en-GB" sz="2800" dirty="0">
                <a:solidFill>
                  <a:srgbClr val="000000"/>
                </a:solidFill>
                <a:latin typeface="Arial" panose="020B0604020202020204" pitchFamily="34" charset="0"/>
                <a:cs typeface="Arial" panose="020B0604020202020204" pitchFamily="34" charset="0"/>
              </a:rPr>
              <a:t>The Department for Education defines the checks as “short, light-touch assessments” that take about four to nine minutes to complete</a:t>
            </a:r>
            <a:r>
              <a:rPr lang="en-GB" sz="2800" dirty="0">
                <a:solidFill>
                  <a:srgbClr val="333333"/>
                </a:solidFill>
                <a:latin typeface="Nunito"/>
              </a:rPr>
              <a:t>.</a:t>
            </a:r>
            <a:endParaRPr lang="en-US"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ru-RU" smtClean="0"/>
              <a:pPr/>
              <a:t>7</a:t>
            </a:fld>
            <a:endParaRPr lang="ru-RU" dirty="0"/>
          </a:p>
        </p:txBody>
      </p:sp>
      <p:sp>
        <p:nvSpPr>
          <p:cNvPr id="4" name="Text Placeholder 3">
            <a:extLst>
              <a:ext uri="{FF2B5EF4-FFF2-40B4-BE49-F238E27FC236}">
                <a16:creationId xmlns:a16="http://schemas.microsoft.com/office/drawing/2014/main" id="{1C507F06-C190-4897-A2E9-0AA8E6684053}"/>
              </a:ext>
            </a:extLst>
          </p:cNvPr>
          <p:cNvSpPr>
            <a:spLocks noGrp="1"/>
          </p:cNvSpPr>
          <p:nvPr>
            <p:ph type="body" idx="2"/>
          </p:nvPr>
        </p:nvSpPr>
        <p:spPr>
          <a:xfrm rot="21190195">
            <a:off x="168462" y="2644524"/>
            <a:ext cx="3431297" cy="1323583"/>
          </a:xfrm>
        </p:spPr>
        <p:txBody>
          <a:bodyPr>
            <a:normAutofit/>
          </a:bodyPr>
          <a:lstStyle/>
          <a:p>
            <a:pPr algn="ctr"/>
            <a:r>
              <a:rPr lang="en-GB" sz="4400" dirty="0">
                <a:latin typeface="+mj-lt"/>
              </a:rPr>
              <a:t>Year 1’s</a:t>
            </a:r>
          </a:p>
        </p:txBody>
      </p:sp>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p:txBody>
          <a:bodyPr>
            <a:normAutofit fontScale="90000"/>
          </a:bodyPr>
          <a:lstStyle/>
          <a:p>
            <a:r>
              <a:rPr lang="en-US" dirty="0"/>
              <a:t>Phonics Screening</a:t>
            </a:r>
          </a:p>
        </p:txBody>
      </p:sp>
      <p:grpSp>
        <p:nvGrpSpPr>
          <p:cNvPr id="2" name="Group 1">
            <a:extLst>
              <a:ext uri="{FF2B5EF4-FFF2-40B4-BE49-F238E27FC236}">
                <a16:creationId xmlns:a16="http://schemas.microsoft.com/office/drawing/2014/main" id="{6B25A2FA-BBD4-4C53-A7EA-A7980B7E6D4D}"/>
              </a:ext>
            </a:extLst>
          </p:cNvPr>
          <p:cNvGrpSpPr/>
          <p:nvPr/>
        </p:nvGrpSpPr>
        <p:grpSpPr>
          <a:xfrm>
            <a:off x="4058779" y="257114"/>
            <a:ext cx="3764752" cy="1598377"/>
            <a:chOff x="4058779" y="257114"/>
            <a:chExt cx="3764752" cy="1598377"/>
          </a:xfrm>
        </p:grpSpPr>
        <p:sp>
          <p:nvSpPr>
            <p:cNvPr id="10" name="Rectangle 9">
              <a:extLst>
                <a:ext uri="{FF2B5EF4-FFF2-40B4-BE49-F238E27FC236}">
                  <a16:creationId xmlns:a16="http://schemas.microsoft.com/office/drawing/2014/main" id="{4892984A-31DC-48F7-91D4-241270A60508}"/>
                </a:ext>
              </a:extLst>
            </p:cNvPr>
            <p:cNvSpPr/>
            <p:nvPr/>
          </p:nvSpPr>
          <p:spPr>
            <a:xfrm>
              <a:off x="5963730" y="257114"/>
              <a:ext cx="184730" cy="923330"/>
            </a:xfrm>
            <a:prstGeom prst="rect">
              <a:avLst/>
            </a:prstGeom>
            <a:noFill/>
          </p:spPr>
          <p:txBody>
            <a:bodyPr wrap="none" lIns="91440" tIns="45720" rIns="91440" bIns="45720" anchor="t">
              <a:spAutoFit/>
            </a:bodyPr>
            <a:lstStyle/>
            <a:p>
              <a:pPr algn="ctr"/>
              <a:endParaRPr lang="en-US" sz="5400" b="0" u="sng" cap="none" spc="0" dirty="0">
                <a:ln w="0"/>
                <a:solidFill>
                  <a:schemeClr val="bg1"/>
                </a:solidFill>
                <a:effectLst>
                  <a:outerShdw blurRad="38100" dist="19050" dir="2700000" algn="tl" rotWithShape="0">
                    <a:srgbClr val="9D0F00">
                      <a:alpha val="40000"/>
                    </a:srgbClr>
                  </a:outerShdw>
                </a:effectLst>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88A419D2-5E83-4A20-8E54-7D349EEF6B95}"/>
                </a:ext>
              </a:extLst>
            </p:cNvPr>
            <p:cNvSpPr/>
            <p:nvPr/>
          </p:nvSpPr>
          <p:spPr>
            <a:xfrm>
              <a:off x="4058779" y="1224549"/>
              <a:ext cx="3764752" cy="630942"/>
            </a:xfrm>
            <a:prstGeom prst="rect">
              <a:avLst/>
            </a:prstGeom>
            <a:noFill/>
          </p:spPr>
          <p:txBody>
            <a:bodyPr wrap="square" lIns="91440" tIns="45720" rIns="91440" bIns="45720" anchor="t">
              <a:spAutoFit/>
            </a:bodyPr>
            <a:lstStyle/>
            <a:p>
              <a:pPr algn="ctr"/>
              <a:endParaRPr lang="en-US" sz="3500" b="0" cap="none" spc="0" dirty="0">
                <a:ln w="0"/>
                <a:solidFill>
                  <a:schemeClr val="bg1"/>
                </a:solidFill>
                <a:effectLst>
                  <a:outerShdw blurRad="38100" dist="19050" dir="2700000" algn="tl" rotWithShape="0">
                    <a:srgbClr val="9D0F00">
                      <a:alpha val="40000"/>
                    </a:srgbClr>
                  </a:outerShdw>
                </a:effectLst>
                <a:latin typeface="Arial" panose="020B0604020202020204" pitchFamily="34" charset="0"/>
                <a:cs typeface="Arial" panose="020B0604020202020204" pitchFamily="34" charset="0"/>
              </a:endParaRPr>
            </a:p>
          </p:txBody>
        </p:sp>
      </p:grpSp>
      <p:sp>
        <p:nvSpPr>
          <p:cNvPr id="12" name="Flowchart: Decision 11">
            <a:extLst>
              <a:ext uri="{FF2B5EF4-FFF2-40B4-BE49-F238E27FC236}">
                <a16:creationId xmlns:a16="http://schemas.microsoft.com/office/drawing/2014/main" id="{8B46E57C-1BDA-4108-B294-F8A0B1BB6A89}"/>
              </a:ext>
            </a:extLst>
          </p:cNvPr>
          <p:cNvSpPr/>
          <p:nvPr/>
        </p:nvSpPr>
        <p:spPr>
          <a:xfrm>
            <a:off x="7929277" y="-139252"/>
            <a:ext cx="351551" cy="5086350"/>
          </a:xfrm>
          <a:prstGeom prst="flowChartDecis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D88432F8-F87A-43B5-A2B3-2C810FD215C5}"/>
              </a:ext>
            </a:extLst>
          </p:cNvPr>
          <p:cNvGrpSpPr/>
          <p:nvPr/>
        </p:nvGrpSpPr>
        <p:grpSpPr>
          <a:xfrm>
            <a:off x="8178331" y="301219"/>
            <a:ext cx="3977390" cy="7557320"/>
            <a:chOff x="8178331" y="301219"/>
            <a:chExt cx="3977390" cy="1655425"/>
          </a:xfrm>
        </p:grpSpPr>
        <p:sp>
          <p:nvSpPr>
            <p:cNvPr id="13" name="Rectangle 12">
              <a:extLst>
                <a:ext uri="{FF2B5EF4-FFF2-40B4-BE49-F238E27FC236}">
                  <a16:creationId xmlns:a16="http://schemas.microsoft.com/office/drawing/2014/main" id="{80C6022A-2AE3-4C3C-B33C-37EF8039134D}"/>
                </a:ext>
              </a:extLst>
            </p:cNvPr>
            <p:cNvSpPr/>
            <p:nvPr/>
          </p:nvSpPr>
          <p:spPr>
            <a:xfrm>
              <a:off x="9918896" y="301219"/>
              <a:ext cx="184730" cy="923330"/>
            </a:xfrm>
            <a:prstGeom prst="rect">
              <a:avLst/>
            </a:prstGeom>
            <a:noFill/>
          </p:spPr>
          <p:txBody>
            <a:bodyPr wrap="none" lIns="91440" tIns="45720" rIns="91440" bIns="45720" anchor="t">
              <a:spAutoFit/>
            </a:bodyPr>
            <a:lstStyle/>
            <a:p>
              <a:pPr algn="ctr"/>
              <a:endParaRPr lang="en-US" sz="5400" b="0" u="sng" cap="none" spc="0" dirty="0">
                <a:ln w="0"/>
                <a:solidFill>
                  <a:schemeClr val="bg1"/>
                </a:solidFill>
                <a:effectLst>
                  <a:outerShdw blurRad="38100" dist="19050" dir="2700000" algn="tl" rotWithShape="0">
                    <a:srgbClr val="9D0F00">
                      <a:alpha val="40000"/>
                    </a:srgbClr>
                  </a:outerShdw>
                </a:effectLst>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239C4C39-8445-4226-8723-902AEB15194C}"/>
                </a:ext>
              </a:extLst>
            </p:cNvPr>
            <p:cNvSpPr/>
            <p:nvPr/>
          </p:nvSpPr>
          <p:spPr>
            <a:xfrm>
              <a:off x="8178331" y="1325702"/>
              <a:ext cx="3977390" cy="630942"/>
            </a:xfrm>
            <a:prstGeom prst="rect">
              <a:avLst/>
            </a:prstGeom>
            <a:noFill/>
          </p:spPr>
          <p:txBody>
            <a:bodyPr wrap="square" lIns="91440" tIns="45720" rIns="91440" bIns="45720" anchor="t">
              <a:spAutoFit/>
            </a:bodyPr>
            <a:lstStyle/>
            <a:p>
              <a:pPr algn="ctr"/>
              <a:endParaRPr lang="en-US" sz="3500" dirty="0">
                <a:ln w="0"/>
                <a:solidFill>
                  <a:schemeClr val="bg1"/>
                </a:solidFill>
                <a:effectLst>
                  <a:outerShdw blurRad="38100" dist="19050" dir="2700000" algn="tl" rotWithShape="0">
                    <a:srgbClr val="9D0F00">
                      <a:alpha val="40000"/>
                    </a:srgbClr>
                  </a:outerShdw>
                </a:effectLst>
                <a:latin typeface="Arial" panose="020B0604020202020204" pitchFamily="34" charset="0"/>
                <a:cs typeface="Arial" panose="020B0604020202020204" pitchFamily="34" charset="0"/>
              </a:endParaRPr>
            </a:p>
          </p:txBody>
        </p:sp>
      </p:grpSp>
      <p:sp>
        <p:nvSpPr>
          <p:cNvPr id="15" name="TextBox 14">
            <a:extLst>
              <a:ext uri="{FF2B5EF4-FFF2-40B4-BE49-F238E27FC236}">
                <a16:creationId xmlns:a16="http://schemas.microsoft.com/office/drawing/2014/main" id="{6C44F834-1DF7-4A05-A91E-2214F6610712}"/>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7" name="Picture 16">
            <a:extLst>
              <a:ext uri="{FF2B5EF4-FFF2-40B4-BE49-F238E27FC236}">
                <a16:creationId xmlns:a16="http://schemas.microsoft.com/office/drawing/2014/main" id="{D779F994-B0EF-488E-A982-6F586F6D65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19" name="Title 4">
            <a:extLst>
              <a:ext uri="{FF2B5EF4-FFF2-40B4-BE49-F238E27FC236}">
                <a16:creationId xmlns:a16="http://schemas.microsoft.com/office/drawing/2014/main" id="{D9ABE345-9DDE-44BB-9872-A88DE66C4157}"/>
              </a:ext>
            </a:extLst>
          </p:cNvPr>
          <p:cNvSpPr txBox="1">
            <a:spLocks/>
          </p:cNvSpPr>
          <p:nvPr/>
        </p:nvSpPr>
        <p:spPr>
          <a:xfrm>
            <a:off x="750093" y="5482169"/>
            <a:ext cx="11561523"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vert="horz" lIns="954000" tIns="45720" rIns="91440" bIns="45720" rtlCol="0" anchor="ctr">
            <a:normAutofit fontScale="97500"/>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endParaRPr lang="en-US" sz="3500" dirty="0"/>
          </a:p>
        </p:txBody>
      </p:sp>
      <p:pic>
        <p:nvPicPr>
          <p:cNvPr id="20" name="Picture 19">
            <a:extLst>
              <a:ext uri="{FF2B5EF4-FFF2-40B4-BE49-F238E27FC236}">
                <a16:creationId xmlns:a16="http://schemas.microsoft.com/office/drawing/2014/main" id="{F8CB03E1-85B8-4B59-81D7-5C6BF6108844}"/>
              </a:ext>
            </a:extLst>
          </p:cNvPr>
          <p:cNvPicPr>
            <a:picLocks noChangeAspect="1"/>
          </p:cNvPicPr>
          <p:nvPr/>
        </p:nvPicPr>
        <p:blipFill>
          <a:blip r:embed="rId3"/>
          <a:stretch>
            <a:fillRect/>
          </a:stretch>
        </p:blipFill>
        <p:spPr>
          <a:xfrm>
            <a:off x="9610480" y="6585523"/>
            <a:ext cx="2688569" cy="298730"/>
          </a:xfrm>
          <a:prstGeom prst="rect">
            <a:avLst/>
          </a:prstGeom>
        </p:spPr>
      </p:pic>
      <p:sp>
        <p:nvSpPr>
          <p:cNvPr id="7" name="Rectangle 6">
            <a:extLst>
              <a:ext uri="{FF2B5EF4-FFF2-40B4-BE49-F238E27FC236}">
                <a16:creationId xmlns:a16="http://schemas.microsoft.com/office/drawing/2014/main" id="{CDF98D35-4018-4153-9890-4A7A22F0433F}"/>
              </a:ext>
            </a:extLst>
          </p:cNvPr>
          <p:cNvSpPr/>
          <p:nvPr/>
        </p:nvSpPr>
        <p:spPr>
          <a:xfrm>
            <a:off x="4532243" y="539233"/>
            <a:ext cx="3209301" cy="4678204"/>
          </a:xfrm>
          <a:prstGeom prst="rect">
            <a:avLst/>
          </a:prstGeom>
        </p:spPr>
        <p:txBody>
          <a:bodyPr wrap="square">
            <a:spAutoFit/>
          </a:bodyPr>
          <a:lstStyle/>
          <a:p>
            <a:r>
              <a:rPr lang="en-GB" sz="2800" dirty="0">
                <a:solidFill>
                  <a:srgbClr val="000000"/>
                </a:solidFill>
                <a:latin typeface="Nunito"/>
              </a:rPr>
              <a:t>The checks consist of </a:t>
            </a:r>
            <a:r>
              <a:rPr lang="en-GB" sz="2800" b="1" dirty="0">
                <a:solidFill>
                  <a:srgbClr val="000000"/>
                </a:solidFill>
                <a:latin typeface="Nunito"/>
              </a:rPr>
              <a:t>40 words and non-words</a:t>
            </a:r>
            <a:r>
              <a:rPr lang="en-GB" sz="2800" dirty="0">
                <a:solidFill>
                  <a:srgbClr val="000000"/>
                </a:solidFill>
                <a:latin typeface="Nunito"/>
              </a:rPr>
              <a:t> that your child will be asked to read one-on-one with a teacher. </a:t>
            </a:r>
          </a:p>
          <a:p>
            <a:endParaRPr lang="en-US" sz="2600" dirty="0">
              <a:solidFill>
                <a:srgbClr val="000000"/>
              </a:solidFill>
              <a:latin typeface="Arial" panose="020B0604020202020204" pitchFamily="34" charset="0"/>
              <a:cs typeface="Arial" panose="020B0604020202020204" pitchFamily="34" charset="0"/>
            </a:endParaRPr>
          </a:p>
          <a:p>
            <a:r>
              <a:rPr lang="en-US" sz="2600" dirty="0">
                <a:solidFill>
                  <a:srgbClr val="000000"/>
                </a:solidFill>
                <a:latin typeface="Arial" panose="020B0604020202020204" pitchFamily="34" charset="0"/>
                <a:cs typeface="Arial" panose="020B0604020202020204" pitchFamily="34" charset="0"/>
              </a:rPr>
              <a:t>Some of the words are real words common in everyday usage. </a:t>
            </a:r>
          </a:p>
        </p:txBody>
      </p:sp>
      <p:sp>
        <p:nvSpPr>
          <p:cNvPr id="8" name="Rectangle 7">
            <a:extLst>
              <a:ext uri="{FF2B5EF4-FFF2-40B4-BE49-F238E27FC236}">
                <a16:creationId xmlns:a16="http://schemas.microsoft.com/office/drawing/2014/main" id="{72E50CA2-1940-45F1-BA56-B27EFB323485}"/>
              </a:ext>
            </a:extLst>
          </p:cNvPr>
          <p:cNvSpPr/>
          <p:nvPr/>
        </p:nvSpPr>
        <p:spPr>
          <a:xfrm>
            <a:off x="8297048" y="580279"/>
            <a:ext cx="4025734" cy="4832092"/>
          </a:xfrm>
          <a:prstGeom prst="rect">
            <a:avLst/>
          </a:prstGeom>
        </p:spPr>
        <p:txBody>
          <a:bodyPr wrap="square">
            <a:spAutoFit/>
          </a:bodyPr>
          <a:lstStyle/>
          <a:p>
            <a:r>
              <a:rPr lang="en-GB" sz="2800" dirty="0">
                <a:solidFill>
                  <a:srgbClr val="000000"/>
                </a:solidFill>
                <a:latin typeface="Nunito"/>
              </a:rPr>
              <a:t>Non-words (or nonsense words, or pseudo words) are a collection of letters that will follow phonics rules your child has been taught. Your child will need to read these with the correct sounds to show that they understand the phonics rules behind them.</a:t>
            </a:r>
          </a:p>
        </p:txBody>
      </p:sp>
    </p:spTree>
    <p:extLst>
      <p:ext uri="{BB962C8B-B14F-4D97-AF65-F5344CB8AC3E}">
        <p14:creationId xmlns:p14="http://schemas.microsoft.com/office/powerpoint/2010/main" val="2532577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303409" y="136815"/>
            <a:ext cx="5099536" cy="1119126"/>
          </a:xfrm>
        </p:spPr>
        <p:txBody>
          <a:bodyPr>
            <a:noAutofit/>
          </a:bodyPr>
          <a:lstStyle/>
          <a:p>
            <a:pPr algn="ctr"/>
            <a:r>
              <a:rPr lang="en-US" sz="3200" dirty="0">
                <a:latin typeface="+mj-lt"/>
              </a:rPr>
              <a:t>Phonics Screening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ru-RU" smtClean="0"/>
              <a:t>8</a:t>
            </a:fld>
            <a:endParaRPr lang="ru-RU" dirty="0"/>
          </a:p>
        </p:txBody>
      </p:sp>
      <p:sp>
        <p:nvSpPr>
          <p:cNvPr id="14" name="TextBox 13">
            <a:extLst>
              <a:ext uri="{FF2B5EF4-FFF2-40B4-BE49-F238E27FC236}">
                <a16:creationId xmlns:a16="http://schemas.microsoft.com/office/drawing/2014/main" id="{DB66B705-F9D5-437C-B6FE-3DFD8207DCA9}"/>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6" name="Picture 15">
            <a:extLst>
              <a:ext uri="{FF2B5EF4-FFF2-40B4-BE49-F238E27FC236}">
                <a16:creationId xmlns:a16="http://schemas.microsoft.com/office/drawing/2014/main" id="{321B8E11-11FC-4AFF-9AD3-3397F0A538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10" name="Picture 9">
            <a:extLst>
              <a:ext uri="{FF2B5EF4-FFF2-40B4-BE49-F238E27FC236}">
                <a16:creationId xmlns:a16="http://schemas.microsoft.com/office/drawing/2014/main" id="{00C45530-41B7-4B8A-9BE0-8A7D7D192851}"/>
              </a:ext>
            </a:extLst>
          </p:cNvPr>
          <p:cNvPicPr>
            <a:picLocks noChangeAspect="1"/>
          </p:cNvPicPr>
          <p:nvPr/>
        </p:nvPicPr>
        <p:blipFill>
          <a:blip r:embed="rId3"/>
          <a:stretch>
            <a:fillRect/>
          </a:stretch>
        </p:blipFill>
        <p:spPr>
          <a:xfrm>
            <a:off x="9610480" y="6585523"/>
            <a:ext cx="2688569" cy="298730"/>
          </a:xfrm>
          <a:prstGeom prst="rect">
            <a:avLst/>
          </a:prstGeom>
        </p:spPr>
      </p:pic>
      <p:pic>
        <p:nvPicPr>
          <p:cNvPr id="1026" name="Picture 2" descr="See the source image">
            <a:extLst>
              <a:ext uri="{FF2B5EF4-FFF2-40B4-BE49-F238E27FC236}">
                <a16:creationId xmlns:a16="http://schemas.microsoft.com/office/drawing/2014/main" id="{828A6333-8F9A-4C07-AFA7-2F2729D062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847" y="1341936"/>
            <a:ext cx="6779857" cy="48762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D24A56DE-D4DF-4661-92F2-7951BF71C1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9104" y="2848195"/>
            <a:ext cx="5506896" cy="3097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685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431687" y="848889"/>
            <a:ext cx="3960711" cy="1061509"/>
          </a:xfrm>
        </p:spPr>
        <p:txBody>
          <a:bodyPr>
            <a:normAutofit fontScale="90000"/>
          </a:bodyPr>
          <a:lstStyle/>
          <a:p>
            <a:r>
              <a:rPr lang="en-US" dirty="0"/>
              <a:t>What are </a:t>
            </a:r>
            <a:r>
              <a:rPr lang="en-US" dirty="0" err="1"/>
              <a:t>Sats</a:t>
            </a:r>
            <a:r>
              <a:rPr lang="en-US" dirty="0"/>
              <a:t>?</a:t>
            </a:r>
            <a:endParaRPr lang="ru-RU" dirty="0"/>
          </a:p>
        </p:txBody>
      </p:sp>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ru-RU" smtClean="0"/>
              <a:t>9</a:t>
            </a:fld>
            <a:endParaRPr lang="ru-RU" dirty="0"/>
          </a:p>
        </p:txBody>
      </p:sp>
      <p:pic>
        <p:nvPicPr>
          <p:cNvPr id="1026" name="Picture 2" descr="Image result for SATS TESt">
            <a:extLst>
              <a:ext uri="{FF2B5EF4-FFF2-40B4-BE49-F238E27FC236}">
                <a16:creationId xmlns:a16="http://schemas.microsoft.com/office/drawing/2014/main" id="{AE22F057-D2F0-4E53-9371-5F9B43909BDD}"/>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10000" b="90000" l="10000" r="90000">
                        <a14:foregroundMark x1="85625" y1="33194" x2="74922" y2="23194"/>
                        <a14:foregroundMark x1="74922" y1="23194" x2="27266" y2="20139"/>
                        <a14:foregroundMark x1="27266" y1="20139" x2="15078" y2="27917"/>
                        <a14:foregroundMark x1="34375" y1="16528" x2="64375" y2="17361"/>
                        <a14:foregroundMark x1="14219" y1="25417" x2="19453" y2="24583"/>
                        <a14:foregroundMark x1="79922" y1="79167" x2="63672" y2="70278"/>
                        <a14:foregroundMark x1="74219" y1="20972" x2="73516" y2="20972"/>
                        <a14:foregroundMark x1="33906" y1="16528" x2="31172" y2="16528"/>
                      </a14:backgroundRemoval>
                    </a14:imgEffect>
                  </a14:imgLayer>
                </a14:imgProps>
              </a:ext>
              <a:ext uri="{28A0092B-C50C-407E-A947-70E740481C1C}">
                <a14:useLocalDpi xmlns:a14="http://schemas.microsoft.com/office/drawing/2010/main"/>
              </a:ext>
            </a:extLst>
          </a:blip>
          <a:srcRect/>
          <a:stretch>
            <a:fillRect/>
          </a:stretch>
        </p:blipFill>
        <p:spPr bwMode="auto">
          <a:xfrm>
            <a:off x="-878756" y="2339273"/>
            <a:ext cx="6201554" cy="348837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71BF048-45F7-465C-B4EB-8BA139509373}"/>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2" name="Picture 11">
            <a:extLst>
              <a:ext uri="{FF2B5EF4-FFF2-40B4-BE49-F238E27FC236}">
                <a16:creationId xmlns:a16="http://schemas.microsoft.com/office/drawing/2014/main" id="{BC1135DA-C52A-4268-A5C2-19D5D33A50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2" name="Rectangle 1">
            <a:extLst>
              <a:ext uri="{FF2B5EF4-FFF2-40B4-BE49-F238E27FC236}">
                <a16:creationId xmlns:a16="http://schemas.microsoft.com/office/drawing/2014/main" id="{EDC7EF47-7017-4E4A-A7C9-52DBBED3BF3B}"/>
              </a:ext>
            </a:extLst>
          </p:cNvPr>
          <p:cNvSpPr/>
          <p:nvPr/>
        </p:nvSpPr>
        <p:spPr>
          <a:xfrm>
            <a:off x="4868708" y="721130"/>
            <a:ext cx="7242372" cy="4493538"/>
          </a:xfrm>
          <a:prstGeom prst="rect">
            <a:avLst/>
          </a:prstGeom>
        </p:spPr>
        <p:txBody>
          <a:bodyPr wrap="square">
            <a:spAutoFit/>
          </a:bodyPr>
          <a:lstStyle/>
          <a:p>
            <a:r>
              <a:rPr lang="en-US" sz="2600" dirty="0">
                <a:solidFill>
                  <a:srgbClr val="000000"/>
                </a:solidFill>
                <a:latin typeface="Arial" panose="020B0604020202020204" pitchFamily="34" charset="0"/>
                <a:cs typeface="Arial" panose="020B0604020202020204" pitchFamily="34" charset="0"/>
              </a:rPr>
              <a:t>At the end of Year 2, children in England sit national tests in the following subjects, the results are used to measure the school’s performance:-</a:t>
            </a:r>
          </a:p>
          <a:p>
            <a:endParaRPr lang="en-US" sz="2600" dirty="0">
              <a:solidFill>
                <a:srgbClr val="000000"/>
              </a:solidFill>
              <a:latin typeface="Arial" panose="020B0604020202020204" pitchFamily="34" charset="0"/>
              <a:cs typeface="Arial" panose="020B0604020202020204" pitchFamily="34" charset="0"/>
            </a:endParaRPr>
          </a:p>
          <a:p>
            <a:r>
              <a:rPr lang="en-US" sz="2600" dirty="0">
                <a:solidFill>
                  <a:srgbClr val="000000"/>
                </a:solidFill>
                <a:latin typeface="Arial" panose="020B0604020202020204" pitchFamily="34" charset="0"/>
                <a:cs typeface="Arial" panose="020B0604020202020204" pitchFamily="34" charset="0"/>
              </a:rPr>
              <a:t>*English – Reading</a:t>
            </a:r>
          </a:p>
          <a:p>
            <a:r>
              <a:rPr lang="en-US" sz="2600" dirty="0">
                <a:solidFill>
                  <a:srgbClr val="000000"/>
                </a:solidFill>
                <a:latin typeface="Arial" panose="020B0604020202020204" pitchFamily="34" charset="0"/>
                <a:cs typeface="Arial" panose="020B0604020202020204" pitchFamily="34" charset="0"/>
              </a:rPr>
              <a:t>*</a:t>
            </a:r>
            <a:r>
              <a:rPr lang="en-US" sz="2600" dirty="0" err="1">
                <a:solidFill>
                  <a:srgbClr val="000000"/>
                </a:solidFill>
                <a:latin typeface="Arial" panose="020B0604020202020204" pitchFamily="34" charset="0"/>
                <a:cs typeface="Arial" panose="020B0604020202020204" pitchFamily="34" charset="0"/>
              </a:rPr>
              <a:t>Maths</a:t>
            </a:r>
            <a:r>
              <a:rPr lang="en-US" sz="2600" dirty="0">
                <a:solidFill>
                  <a:srgbClr val="000000"/>
                </a:solidFill>
                <a:latin typeface="Arial" panose="020B0604020202020204" pitchFamily="34" charset="0"/>
                <a:cs typeface="Arial" panose="020B0604020202020204" pitchFamily="34" charset="0"/>
              </a:rPr>
              <a:t> – Arithmetic &amp; Reasoning</a:t>
            </a:r>
          </a:p>
          <a:p>
            <a:endParaRPr lang="en-US" sz="2600" dirty="0">
              <a:solidFill>
                <a:srgbClr val="000000"/>
              </a:solidFill>
              <a:latin typeface="Arial" panose="020B0604020202020204" pitchFamily="34" charset="0"/>
              <a:cs typeface="Arial" panose="020B0604020202020204" pitchFamily="34" charset="0"/>
            </a:endParaRPr>
          </a:p>
          <a:p>
            <a:r>
              <a:rPr lang="en-US" sz="2600" dirty="0">
                <a:solidFill>
                  <a:srgbClr val="000000"/>
                </a:solidFill>
                <a:latin typeface="Arial" panose="020B0604020202020204" pitchFamily="34" charset="0"/>
                <a:cs typeface="Arial" panose="020B0604020202020204" pitchFamily="34" charset="0"/>
              </a:rPr>
              <a:t>These tests reflect the updated national curriculum and are marked using the current grading system, which now replaces levels.</a:t>
            </a:r>
          </a:p>
        </p:txBody>
      </p:sp>
      <p:pic>
        <p:nvPicPr>
          <p:cNvPr id="9" name="Picture 8">
            <a:extLst>
              <a:ext uri="{FF2B5EF4-FFF2-40B4-BE49-F238E27FC236}">
                <a16:creationId xmlns:a16="http://schemas.microsoft.com/office/drawing/2014/main" id="{CFC295B1-856F-4B16-B55F-95B832AB46B0}"/>
              </a:ext>
            </a:extLst>
          </p:cNvPr>
          <p:cNvPicPr>
            <a:picLocks noChangeAspect="1"/>
          </p:cNvPicPr>
          <p:nvPr/>
        </p:nvPicPr>
        <p:blipFill>
          <a:blip r:embed="rId5"/>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221184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onBusiness Presentation Layout_Elementary_MO - v4.potx" id="{4DC39F4E-E9E8-4D22-BDE0-044CC575188F}" vid="{A1165295-B50A-4F62-B2CC-94F4F7BF07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3C16EFD095E141A08492948A40F8D6" ma:contentTypeVersion="10" ma:contentTypeDescription="Create a new document." ma:contentTypeScope="" ma:versionID="bb76e022050ab5be304774fd50464686">
  <xsd:schema xmlns:xsd="http://www.w3.org/2001/XMLSchema" xmlns:xs="http://www.w3.org/2001/XMLSchema" xmlns:p="http://schemas.microsoft.com/office/2006/metadata/properties" xmlns:ns3="882f76d8-92bc-4a1f-9aa4-95866a20d182" targetNamespace="http://schemas.microsoft.com/office/2006/metadata/properties" ma:root="true" ma:fieldsID="00888638c300628f4cb06c723c4cc500" ns3:_="">
    <xsd:import namespace="882f76d8-92bc-4a1f-9aa4-95866a20d18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2f76d8-92bc-4a1f-9aa4-95866a20d18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DB4EA3-1FB6-455B-849E-9755D2F846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2f76d8-92bc-4a1f-9aa4-95866a20d1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CD3FB8-A8B5-492F-85FC-DA6EA437E132}">
  <ds:schemaRefs>
    <ds:schemaRef ds:uri="http://schemas.microsoft.com/sharepoint/v3/contenttype/forms"/>
  </ds:schemaRefs>
</ds:datastoreItem>
</file>

<file path=customXml/itemProps3.xml><?xml version="1.0" encoding="utf-8"?>
<ds:datastoreItem xmlns:ds="http://schemas.openxmlformats.org/officeDocument/2006/customXml" ds:itemID="{20A36E1D-CA1E-468E-8796-F53454EA25C1}">
  <ds:schemaRef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schemas.microsoft.com/office/2006/documentManagement/types"/>
    <ds:schemaRef ds:uri="http://purl.org/dc/terms/"/>
    <ds:schemaRef ds:uri="882f76d8-92bc-4a1f-9aa4-95866a20d18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Elementary school presentation</Template>
  <TotalTime>0</TotalTime>
  <Words>890</Words>
  <Application>Microsoft Office PowerPoint</Application>
  <PresentationFormat>Widescreen</PresentationFormat>
  <Paragraphs>127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Comic Sans MS</vt:lpstr>
      <vt:lpstr>Franklin Gothic Book</vt:lpstr>
      <vt:lpstr>Nunito</vt:lpstr>
      <vt:lpstr>Office Theme</vt:lpstr>
      <vt:lpstr>Welcome to Class 2!</vt:lpstr>
      <vt:lpstr>Class 2 </vt:lpstr>
      <vt:lpstr>Year 1 Phonics Screening and Year 2 SATs</vt:lpstr>
      <vt:lpstr>The KS1 Curriculum</vt:lpstr>
      <vt:lpstr>Age Related Expectations</vt:lpstr>
      <vt:lpstr>What is the Phonics Screen Scheck?</vt:lpstr>
      <vt:lpstr>Phonics Screening</vt:lpstr>
      <vt:lpstr>Phonics Screening </vt:lpstr>
      <vt:lpstr>What are Sats?</vt:lpstr>
      <vt:lpstr>Maths SATs papers. Paper 1 will be based on Arithmetic and Paper 2 is based on Reasoning. All of the questions are based upon work done in the Year 2 curriculum that we cover in class.</vt:lpstr>
      <vt:lpstr>English – Reading Paper 1 Example Page</vt:lpstr>
      <vt:lpstr>Teacher Assessment/results</vt:lpstr>
      <vt:lpstr>How can you help your child prepare?</vt:lpstr>
      <vt:lpstr>Class 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Class 2!</dc:title>
  <dc:creator/>
  <cp:lastModifiedBy/>
  <cp:revision>196</cp:revision>
  <dcterms:created xsi:type="dcterms:W3CDTF">2018-11-18T22:15:54Z</dcterms:created>
  <dcterms:modified xsi:type="dcterms:W3CDTF">2020-08-31T07:22:44Z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2018-08-01T18:51:16.8781335Z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0x010100B23C16EFD095E141A08492948A40F8D6</vt:lpwstr>
  </property>
</Properties>
</file>