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66" r:id="rId2"/>
    <p:sldId id="310" r:id="rId3"/>
    <p:sldId id="324" r:id="rId4"/>
    <p:sldId id="325" r:id="rId5"/>
    <p:sldId id="341" r:id="rId6"/>
    <p:sldId id="342" r:id="rId7"/>
    <p:sldId id="343" r:id="rId8"/>
    <p:sldId id="345" r:id="rId9"/>
    <p:sldId id="347" r:id="rId10"/>
    <p:sldId id="349" r:id="rId11"/>
    <p:sldId id="311" r:id="rId12"/>
    <p:sldId id="312" r:id="rId13"/>
    <p:sldId id="32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9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779C18-BB83-4017-975E-AA6899BBC9EC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51C9C-1D0B-4487-9547-222BCC5118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756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60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9485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68146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27428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87293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34201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59027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22589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933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ECD9-D92E-472B-9E86-6D3173AB5A53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ECD9-D92E-472B-9E86-6D3173AB5A53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ECD9-D92E-472B-9E86-6D3173AB5A53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ECD9-D92E-472B-9E86-6D3173AB5A53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ECD9-D92E-472B-9E86-6D3173AB5A53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ECD9-D92E-472B-9E86-6D3173AB5A53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ECD9-D92E-472B-9E86-6D3173AB5A53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ECD9-D92E-472B-9E86-6D3173AB5A53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ECD9-D92E-472B-9E86-6D3173AB5A53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ECD9-D92E-472B-9E86-6D3173AB5A53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008ECD9-D92E-472B-9E86-6D3173AB5A53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008ECD9-D92E-472B-9E86-6D3173AB5A53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310"/>
            <a:ext cx="9192607" cy="4688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-1" y="4703564"/>
            <a:ext cx="9192607" cy="298543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5400" b="1" i="1" dirty="0">
                <a:solidFill>
                  <a:srgbClr val="FFC000"/>
                </a:solidFill>
                <a:latin typeface="Arial Narrow" panose="020B0606020202030204" pitchFamily="34" charset="0"/>
              </a:rPr>
              <a:t>The Potions Master – Read Chapter 8</a:t>
            </a:r>
            <a:endParaRPr lang="en-GB" sz="4000" b="1" dirty="0">
              <a:solidFill>
                <a:srgbClr val="FFC000"/>
              </a:solidFill>
              <a:latin typeface="Arial Narrow" panose="020B0606020202030204" pitchFamily="34" charset="0"/>
            </a:endParaRPr>
          </a:p>
          <a:p>
            <a:endParaRPr lang="en-GB" sz="4000" b="1" dirty="0">
              <a:solidFill>
                <a:srgbClr val="FFC000"/>
              </a:solidFill>
              <a:latin typeface="Arial Narrow" panose="020B0606020202030204" pitchFamily="34" charset="0"/>
            </a:endParaRPr>
          </a:p>
          <a:p>
            <a:endParaRPr lang="en-GB" sz="4000" b="1" dirty="0">
              <a:solidFill>
                <a:srgbClr val="FFC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191954"/>
      </p:ext>
    </p:extLst>
  </p:cSld>
  <p:clrMapOvr>
    <a:masterClrMapping/>
  </p:clrMapOvr>
  <p:transition spd="slow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79828" y="1205426"/>
            <a:ext cx="8356209" cy="4389120"/>
          </a:xfrm>
          <a:prstGeom prst="rect">
            <a:avLst/>
          </a:prstGeom>
          <a:noFill/>
          <a:ln w="635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88202B6-B3D4-4B2C-8362-76438A471B2E}"/>
              </a:ext>
            </a:extLst>
          </p:cNvPr>
          <p:cNvSpPr txBox="1"/>
          <p:nvPr/>
        </p:nvSpPr>
        <p:spPr>
          <a:xfrm>
            <a:off x="592849" y="1920734"/>
            <a:ext cx="4008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+mj-lt"/>
              </a:rPr>
              <a:t>Hermione did answer the question.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65E1D6A-7486-41F1-8B61-320BF032DE00}"/>
              </a:ext>
            </a:extLst>
          </p:cNvPr>
          <p:cNvSpPr txBox="1"/>
          <p:nvPr/>
        </p:nvSpPr>
        <p:spPr>
          <a:xfrm>
            <a:off x="592849" y="1314897"/>
            <a:ext cx="795397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Try changing this into other forms.</a:t>
            </a:r>
            <a:endParaRPr lang="en-GB" sz="6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2" name="Speech Bubble: Rectangle with Corners Rounded 11">
            <a:extLst>
              <a:ext uri="{FF2B5EF4-FFF2-40B4-BE49-F238E27FC236}">
                <a16:creationId xmlns:a16="http://schemas.microsoft.com/office/drawing/2014/main" id="{BD8ED59A-EBC9-4A6A-B9B7-3F355604EDF7}"/>
              </a:ext>
            </a:extLst>
          </p:cNvPr>
          <p:cNvSpPr/>
          <p:nvPr/>
        </p:nvSpPr>
        <p:spPr>
          <a:xfrm>
            <a:off x="6194323" y="1920735"/>
            <a:ext cx="2223320" cy="611035"/>
          </a:xfrm>
          <a:prstGeom prst="wedgeRoundRectCallout">
            <a:avLst>
              <a:gd name="adj1" fmla="val 35352"/>
              <a:gd name="adj2" fmla="val -73997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Comic Sans MS" panose="030F0702030302020204" pitchFamily="66" charset="0"/>
              </a:rPr>
              <a:t>Is it giving information? 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latin typeface="Comic Sans MS" panose="030F0702030302020204" pitchFamily="66" charset="0"/>
              </a:rPr>
              <a:t>– </a:t>
            </a:r>
            <a:r>
              <a:rPr lang="en-GB" sz="1200" i="1" dirty="0">
                <a:solidFill>
                  <a:schemeClr val="tx1"/>
                </a:solidFill>
                <a:latin typeface="Comic Sans MS" panose="030F0702030302020204" pitchFamily="66" charset="0"/>
              </a:rPr>
              <a:t>statement.</a:t>
            </a:r>
          </a:p>
        </p:txBody>
      </p:sp>
      <p:sp>
        <p:nvSpPr>
          <p:cNvPr id="13" name="Speech Bubble: Rectangle with Corners Rounded 12">
            <a:extLst>
              <a:ext uri="{FF2B5EF4-FFF2-40B4-BE49-F238E27FC236}">
                <a16:creationId xmlns:a16="http://schemas.microsoft.com/office/drawing/2014/main" id="{6E8E8717-377C-4452-B144-CE79ADBBAF32}"/>
              </a:ext>
            </a:extLst>
          </p:cNvPr>
          <p:cNvSpPr/>
          <p:nvPr/>
        </p:nvSpPr>
        <p:spPr>
          <a:xfrm>
            <a:off x="6194323" y="2797675"/>
            <a:ext cx="2223320" cy="611035"/>
          </a:xfrm>
          <a:prstGeom prst="wedgeRoundRectCallout">
            <a:avLst>
              <a:gd name="adj1" fmla="val 35352"/>
              <a:gd name="adj2" fmla="val -73997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Comic Sans MS" panose="030F0702030302020204" pitchFamily="66" charset="0"/>
              </a:rPr>
              <a:t>Is it seeking information? 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latin typeface="Comic Sans MS" panose="030F0702030302020204" pitchFamily="66" charset="0"/>
              </a:rPr>
              <a:t>– </a:t>
            </a:r>
            <a:r>
              <a:rPr lang="en-GB" sz="1200" i="1" dirty="0">
                <a:solidFill>
                  <a:schemeClr val="tx1"/>
                </a:solidFill>
                <a:latin typeface="Comic Sans MS" panose="030F0702030302020204" pitchFamily="66" charset="0"/>
              </a:rPr>
              <a:t>question.</a:t>
            </a:r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D2D0B4BA-90FF-46D5-8352-D071805700DD}"/>
              </a:ext>
            </a:extLst>
          </p:cNvPr>
          <p:cNvSpPr/>
          <p:nvPr/>
        </p:nvSpPr>
        <p:spPr>
          <a:xfrm>
            <a:off x="6208208" y="3687263"/>
            <a:ext cx="2209434" cy="611035"/>
          </a:xfrm>
          <a:prstGeom prst="wedgeRoundRectCallout">
            <a:avLst>
              <a:gd name="adj1" fmla="val 35352"/>
              <a:gd name="adj2" fmla="val -73997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Comic Sans MS" panose="030F0702030302020204" pitchFamily="66" charset="0"/>
              </a:rPr>
              <a:t>Is it giving instructions? 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latin typeface="Comic Sans MS" panose="030F0702030302020204" pitchFamily="66" charset="0"/>
              </a:rPr>
              <a:t>– </a:t>
            </a:r>
            <a:r>
              <a:rPr lang="en-GB" sz="1200" i="1" dirty="0">
                <a:solidFill>
                  <a:schemeClr val="tx1"/>
                </a:solidFill>
                <a:latin typeface="Comic Sans MS" panose="030F0702030302020204" pitchFamily="66" charset="0"/>
              </a:rPr>
              <a:t>command.</a:t>
            </a:r>
          </a:p>
        </p:txBody>
      </p:sp>
      <p:sp>
        <p:nvSpPr>
          <p:cNvPr id="15" name="Speech Bubble: Rectangle with Corners Rounded 14">
            <a:extLst>
              <a:ext uri="{FF2B5EF4-FFF2-40B4-BE49-F238E27FC236}">
                <a16:creationId xmlns:a16="http://schemas.microsoft.com/office/drawing/2014/main" id="{82B9FB80-10A9-4319-B5C5-02F4558452B8}"/>
              </a:ext>
            </a:extLst>
          </p:cNvPr>
          <p:cNvSpPr/>
          <p:nvPr/>
        </p:nvSpPr>
        <p:spPr>
          <a:xfrm>
            <a:off x="6230434" y="4638630"/>
            <a:ext cx="2187209" cy="611035"/>
          </a:xfrm>
          <a:prstGeom prst="wedgeRoundRectCallout">
            <a:avLst>
              <a:gd name="adj1" fmla="val 35352"/>
              <a:gd name="adj2" fmla="val -73997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Comic Sans MS" panose="030F0702030302020204" pitchFamily="66" charset="0"/>
              </a:rPr>
              <a:t>Is it an emotional reaction? 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latin typeface="Comic Sans MS" panose="030F0702030302020204" pitchFamily="66" charset="0"/>
              </a:rPr>
              <a:t>– </a:t>
            </a:r>
            <a:r>
              <a:rPr lang="en-GB" sz="1200" i="1" dirty="0">
                <a:solidFill>
                  <a:schemeClr val="tx1"/>
                </a:solidFill>
                <a:latin typeface="Comic Sans MS" panose="030F0702030302020204" pitchFamily="66" charset="0"/>
              </a:rPr>
              <a:t>exclamation.</a:t>
            </a:r>
          </a:p>
        </p:txBody>
      </p:sp>
      <p:sp>
        <p:nvSpPr>
          <p:cNvPr id="22" name="Rounded Rectangular Callout 2">
            <a:extLst>
              <a:ext uri="{FF2B5EF4-FFF2-40B4-BE49-F238E27FC236}">
                <a16:creationId xmlns:a16="http://schemas.microsoft.com/office/drawing/2014/main" id="{7F69ADF6-9D7D-43F0-B2D5-4E88946076F1}"/>
              </a:ext>
            </a:extLst>
          </p:cNvPr>
          <p:cNvSpPr/>
          <p:nvPr/>
        </p:nvSpPr>
        <p:spPr>
          <a:xfrm>
            <a:off x="7601416" y="1328890"/>
            <a:ext cx="1040014" cy="349709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500" b="1" dirty="0">
                <a:solidFill>
                  <a:sysClr val="windowText" lastClr="000000"/>
                </a:solidFill>
              </a:rPr>
              <a:t>IDEAS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F289182-08B8-4FF9-9D8B-B1539AE04DCD}"/>
              </a:ext>
            </a:extLst>
          </p:cNvPr>
          <p:cNvSpPr txBox="1"/>
          <p:nvPr/>
        </p:nvSpPr>
        <p:spPr>
          <a:xfrm>
            <a:off x="592848" y="2826722"/>
            <a:ext cx="4008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+mj-lt"/>
              </a:rPr>
              <a:t>Did Hermione answer the question?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641B03A-19B8-4212-BCA9-3B9789558A61}"/>
              </a:ext>
            </a:extLst>
          </p:cNvPr>
          <p:cNvSpPr txBox="1"/>
          <p:nvPr/>
        </p:nvSpPr>
        <p:spPr>
          <a:xfrm>
            <a:off x="592848" y="3542030"/>
            <a:ext cx="4008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+mj-lt"/>
              </a:rPr>
              <a:t>Answer the question, Hermione.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2D8F39B-1F43-4F6F-B09C-1B5D411D1D3B}"/>
              </a:ext>
            </a:extLst>
          </p:cNvPr>
          <p:cNvSpPr txBox="1"/>
          <p:nvPr/>
        </p:nvSpPr>
        <p:spPr>
          <a:xfrm>
            <a:off x="592848" y="4448018"/>
            <a:ext cx="4008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+mj-lt"/>
              </a:rPr>
              <a:t>How Hermione did answer the question!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81F8562-6DD8-4F18-888A-D5621979BBEC}"/>
              </a:ext>
            </a:extLst>
          </p:cNvPr>
          <p:cNvSpPr txBox="1"/>
          <p:nvPr/>
        </p:nvSpPr>
        <p:spPr>
          <a:xfrm>
            <a:off x="4355976" y="2060848"/>
            <a:ext cx="153383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Task:</a:t>
            </a:r>
          </a:p>
          <a:p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Choose a simple  sentence from Harry Potter, or make up your own, and change it into all four sentence forms. </a:t>
            </a:r>
          </a:p>
        </p:txBody>
      </p:sp>
    </p:spTree>
    <p:extLst>
      <p:ext uri="{BB962C8B-B14F-4D97-AF65-F5344CB8AC3E}">
        <p14:creationId xmlns:p14="http://schemas.microsoft.com/office/powerpoint/2010/main" val="1296600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2" grpId="0" animBg="1"/>
      <p:bldP spid="24" grpId="0"/>
      <p:bldP spid="25" grpId="0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Character Study: Severus Snape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79512" y="1628800"/>
            <a:ext cx="5832648" cy="4772001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en-GB" sz="2000" dirty="0"/>
              <a:t>Use the following quotations to consider the character of Professor Snape: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916832"/>
            <a:ext cx="2849012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23528" y="2636912"/>
            <a:ext cx="2448272" cy="584775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Snape didn’t dislike Harry – he </a:t>
            </a:r>
            <a:r>
              <a:rPr lang="en-GB" sz="1600" b="1" i="1" dirty="0"/>
              <a:t>hated</a:t>
            </a:r>
            <a:r>
              <a:rPr lang="en-GB" sz="1600" b="1" dirty="0"/>
              <a:t> him.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03848" y="2636912"/>
            <a:ext cx="2448272" cy="830997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Potion lessons took place down in one of the dungeons.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3159" y="3467909"/>
            <a:ext cx="2448272" cy="156966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His eyes were black like Hagrid, but they had none of Hagrid’s warmth. They were cold and empty and made you think of tunnels.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04917" y="3656503"/>
            <a:ext cx="2448272" cy="584775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Snape’s lips curled into a sneer.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196711" y="4499304"/>
            <a:ext cx="2448272" cy="584775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‘Idiot boy!’ snarled Snape.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33159" y="5301208"/>
            <a:ext cx="5320030" cy="107721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This was so unfair that Harry opened his mouth to argue, but Ron kicked him behind their cauldron.</a:t>
            </a:r>
          </a:p>
          <a:p>
            <a:pPr algn="ctr"/>
            <a:r>
              <a:rPr lang="en-GB" sz="1600" b="1" dirty="0"/>
              <a:t>“Don’t push it,” he muttered, “I’ve heard Snape can turn very nasty!”</a:t>
            </a:r>
          </a:p>
        </p:txBody>
      </p:sp>
    </p:spTree>
    <p:extLst>
      <p:ext uri="{BB962C8B-B14F-4D97-AF65-F5344CB8AC3E}">
        <p14:creationId xmlns:p14="http://schemas.microsoft.com/office/powerpoint/2010/main" val="3420063955"/>
      </p:ext>
    </p:extLst>
  </p:cSld>
  <p:clrMapOvr>
    <a:masterClrMapping/>
  </p:clrMapOvr>
  <p:transition spd="slow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loud Callout 25"/>
          <p:cNvSpPr/>
          <p:nvPr/>
        </p:nvSpPr>
        <p:spPr>
          <a:xfrm>
            <a:off x="6447680" y="3376651"/>
            <a:ext cx="2302416" cy="1316169"/>
          </a:xfrm>
          <a:prstGeom prst="cloud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Cloud Callout 24"/>
          <p:cNvSpPr/>
          <p:nvPr/>
        </p:nvSpPr>
        <p:spPr>
          <a:xfrm>
            <a:off x="6420689" y="1709582"/>
            <a:ext cx="2041450" cy="1098585"/>
          </a:xfrm>
          <a:prstGeom prst="cloud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Cloud Callout 23"/>
          <p:cNvSpPr/>
          <p:nvPr/>
        </p:nvSpPr>
        <p:spPr>
          <a:xfrm>
            <a:off x="3174975" y="1709581"/>
            <a:ext cx="2041450" cy="1098585"/>
          </a:xfrm>
          <a:prstGeom prst="cloud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Cloud Callout 22"/>
          <p:cNvSpPr/>
          <p:nvPr/>
        </p:nvSpPr>
        <p:spPr>
          <a:xfrm>
            <a:off x="3567577" y="3875734"/>
            <a:ext cx="2041450" cy="1098585"/>
          </a:xfrm>
          <a:prstGeom prst="cloud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171" y="19257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chemeClr val="accent1"/>
                </a:solidFill>
              </a:rPr>
              <a:t>How does the </a:t>
            </a:r>
            <a:r>
              <a:rPr lang="en-GB" dirty="0" err="1">
                <a:solidFill>
                  <a:schemeClr val="accent1"/>
                </a:solidFill>
              </a:rPr>
              <a:t>t</a:t>
            </a:r>
            <a:r>
              <a:rPr lang="en-GB" b="1" dirty="0" err="1">
                <a:solidFill>
                  <a:schemeClr val="accent1"/>
                </a:solidFill>
              </a:rPr>
              <a:t>he</a:t>
            </a:r>
            <a:r>
              <a:rPr lang="en-GB" b="1" dirty="0">
                <a:solidFill>
                  <a:schemeClr val="accent1"/>
                </a:solidFill>
              </a:rPr>
              <a:t> writer…?</a:t>
            </a:r>
            <a:br>
              <a:rPr lang="en-GB" b="1" dirty="0">
                <a:solidFill>
                  <a:schemeClr val="accent1"/>
                </a:solidFill>
              </a:rPr>
            </a:br>
            <a:r>
              <a:rPr lang="en-GB" sz="18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Use the previous slide and find evidence and try to answer each question in a different way. Answer as many as you can – use different evidence each time.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5004048" y="5327896"/>
            <a:ext cx="2367800" cy="1239994"/>
          </a:xfrm>
          <a:prstGeom prst="cloud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6420689" y="3750390"/>
            <a:ext cx="22322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…give us the impression that the house master is mean? </a:t>
            </a:r>
          </a:p>
        </p:txBody>
      </p:sp>
      <p:sp>
        <p:nvSpPr>
          <p:cNvPr id="7" name="Rectangle 6"/>
          <p:cNvSpPr/>
          <p:nvPr/>
        </p:nvSpPr>
        <p:spPr>
          <a:xfrm>
            <a:off x="3563680" y="1863615"/>
            <a:ext cx="12241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…imply that Snape is unjust? </a:t>
            </a:r>
          </a:p>
        </p:txBody>
      </p:sp>
      <p:sp>
        <p:nvSpPr>
          <p:cNvPr id="8" name="Rectangle 7"/>
          <p:cNvSpPr/>
          <p:nvPr/>
        </p:nvSpPr>
        <p:spPr>
          <a:xfrm>
            <a:off x="6852306" y="1854843"/>
            <a:ext cx="13245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…</a:t>
            </a:r>
            <a:r>
              <a:rPr lang="en-GB" sz="1200" dirty="0">
                <a:latin typeface="Comic Sans MS" panose="030F0702030302020204" pitchFamily="66" charset="0"/>
              </a:rPr>
              <a:t>h</a:t>
            </a:r>
            <a:r>
              <a:rPr lang="en-GB" sz="1400" dirty="0">
                <a:latin typeface="Comic Sans MS" panose="030F0702030302020204" pitchFamily="66" charset="0"/>
              </a:rPr>
              <a:t>ighlight Snape’s feelings for Harry?</a:t>
            </a:r>
          </a:p>
        </p:txBody>
      </p:sp>
      <p:sp>
        <p:nvSpPr>
          <p:cNvPr id="9" name="Rectangle 8"/>
          <p:cNvSpPr/>
          <p:nvPr/>
        </p:nvSpPr>
        <p:spPr>
          <a:xfrm>
            <a:off x="3914929" y="4055694"/>
            <a:ext cx="136815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…indicate that Snape is horrid? </a:t>
            </a:r>
          </a:p>
        </p:txBody>
      </p:sp>
      <p:sp>
        <p:nvSpPr>
          <p:cNvPr id="13" name="Cloud Callout 12"/>
          <p:cNvSpPr/>
          <p:nvPr/>
        </p:nvSpPr>
        <p:spPr>
          <a:xfrm>
            <a:off x="453256" y="1709582"/>
            <a:ext cx="2041450" cy="1098585"/>
          </a:xfrm>
          <a:prstGeom prst="cloud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5674189" y="5470839"/>
            <a:ext cx="117811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…evoke the feeling of fear in the reader?</a:t>
            </a:r>
          </a:p>
        </p:txBody>
      </p:sp>
      <p:sp>
        <p:nvSpPr>
          <p:cNvPr id="5" name="Rectangle 4"/>
          <p:cNvSpPr/>
          <p:nvPr/>
        </p:nvSpPr>
        <p:spPr>
          <a:xfrm>
            <a:off x="714832" y="1843374"/>
            <a:ext cx="158800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/>
              <a:t>…suggest that Snape is unpleasant? </a:t>
            </a:r>
          </a:p>
        </p:txBody>
      </p:sp>
      <p:sp>
        <p:nvSpPr>
          <p:cNvPr id="21" name="Cloud Callout 20"/>
          <p:cNvSpPr/>
          <p:nvPr/>
        </p:nvSpPr>
        <p:spPr>
          <a:xfrm>
            <a:off x="453256" y="3594235"/>
            <a:ext cx="2041450" cy="1098585"/>
          </a:xfrm>
          <a:prstGeom prst="cloud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714832" y="3743417"/>
            <a:ext cx="1564323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…</a:t>
            </a:r>
            <a:r>
              <a:rPr lang="en-GB" sz="1400" dirty="0">
                <a:latin typeface="Comic Sans MS" panose="030F0702030302020204" pitchFamily="66" charset="0"/>
              </a:rPr>
              <a:t>convey a dark atmosphere to the reader?</a:t>
            </a:r>
          </a:p>
        </p:txBody>
      </p:sp>
      <p:sp>
        <p:nvSpPr>
          <p:cNvPr id="22" name="Cloud Callout 21"/>
          <p:cNvSpPr/>
          <p:nvPr/>
        </p:nvSpPr>
        <p:spPr>
          <a:xfrm>
            <a:off x="1133525" y="5073285"/>
            <a:ext cx="2041450" cy="1098585"/>
          </a:xfrm>
          <a:prstGeom prst="cloud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1429632" y="5182541"/>
            <a:ext cx="14492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…emphasise the coldness of Snape?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391369-62B3-48C6-B435-D1B08D061246}"/>
              </a:ext>
            </a:extLst>
          </p:cNvPr>
          <p:cNvSpPr txBox="1"/>
          <p:nvPr/>
        </p:nvSpPr>
        <p:spPr>
          <a:xfrm>
            <a:off x="5268603" y="1590668"/>
            <a:ext cx="136815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The key words in each question are synonyms of each other – mean a similar thing – and frequently appear in exam questions.</a:t>
            </a:r>
          </a:p>
        </p:txBody>
      </p:sp>
    </p:spTree>
    <p:extLst>
      <p:ext uri="{BB962C8B-B14F-4D97-AF65-F5344CB8AC3E}">
        <p14:creationId xmlns:p14="http://schemas.microsoft.com/office/powerpoint/2010/main" val="1074193754"/>
      </p:ext>
    </p:extLst>
  </p:cSld>
  <p:clrMapOvr>
    <a:masterClrMapping/>
  </p:clrMapOvr>
  <p:transition spd="slow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Create your head of house.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800" dirty="0">
                <a:latin typeface="Comic Sans MS" panose="030F0702030302020204" pitchFamily="66" charset="0"/>
              </a:rPr>
              <a:t>Everyone must choose precise emotive language that implies, to the reader, their new character’s personality.</a:t>
            </a:r>
          </a:p>
          <a:p>
            <a:endParaRPr lang="en-GB" sz="1800" dirty="0">
              <a:latin typeface="Comic Sans MS" panose="030F0702030302020204" pitchFamily="66" charset="0"/>
            </a:endParaRPr>
          </a:p>
          <a:p>
            <a:r>
              <a:rPr lang="en-GB" sz="1800" dirty="0">
                <a:latin typeface="Comic Sans MS" panose="030F0702030302020204" pitchFamily="66" charset="0"/>
              </a:rPr>
              <a:t>Everyone must describe their character’s looks using simile – some people will use metaphor. (Get what you need to help you)</a:t>
            </a:r>
          </a:p>
          <a:p>
            <a:endParaRPr lang="en-GB" sz="1800" dirty="0">
              <a:latin typeface="Comic Sans MS" panose="030F0702030302020204" pitchFamily="66" charset="0"/>
            </a:endParaRPr>
          </a:p>
          <a:p>
            <a:r>
              <a:rPr lang="en-GB" sz="1800" dirty="0">
                <a:latin typeface="Comic Sans MS" panose="030F0702030302020204" pitchFamily="66" charset="0"/>
              </a:rPr>
              <a:t>Nobody is to begin a sentence with ‘The…’</a:t>
            </a:r>
          </a:p>
          <a:p>
            <a:endParaRPr lang="en-GB" sz="1800" dirty="0">
              <a:latin typeface="Comic Sans MS" panose="030F0702030302020204" pitchFamily="66" charset="0"/>
            </a:endParaRPr>
          </a:p>
          <a:p>
            <a:r>
              <a:rPr lang="en-GB" sz="1800" dirty="0">
                <a:latin typeface="Comic Sans MS" panose="030F0702030302020204" pitchFamily="66" charset="0"/>
              </a:rPr>
              <a:t>Try to replace the use of ‘and’ with a semi-colon and use different sentence types.</a:t>
            </a:r>
          </a:p>
          <a:p>
            <a:endParaRPr lang="en-GB" sz="1800" dirty="0">
              <a:latin typeface="Comic Sans MS" panose="030F0702030302020204" pitchFamily="66" charset="0"/>
            </a:endParaRPr>
          </a:p>
          <a:p>
            <a:r>
              <a:rPr lang="en-GB" sz="1800" dirty="0">
                <a:latin typeface="Comic Sans MS" panose="030F0702030302020204" pitchFamily="66" charset="0"/>
              </a:rPr>
              <a:t>Some people will get on and write precisely, choosing relevant metaphors, simile and alliteration.</a:t>
            </a:r>
          </a:p>
          <a:p>
            <a:r>
              <a:rPr lang="en-GB" sz="1800" dirty="0">
                <a:latin typeface="Comic Sans MS" panose="030F0702030302020204" pitchFamily="66" charset="0"/>
              </a:rPr>
              <a:t> Extend: </a:t>
            </a:r>
          </a:p>
          <a:p>
            <a:r>
              <a:rPr lang="en-GB" sz="1800" dirty="0">
                <a:latin typeface="Comic Sans MS" panose="030F0702030302020204" pitchFamily="66" charset="0"/>
              </a:rPr>
              <a:t>Draw your new head </a:t>
            </a:r>
            <a:r>
              <a:rPr lang="en-GB" sz="1800">
                <a:latin typeface="Comic Sans MS" panose="030F0702030302020204" pitchFamily="66" charset="0"/>
              </a:rPr>
              <a:t>of house.</a:t>
            </a:r>
            <a:endParaRPr lang="en-GB" sz="1800" dirty="0">
              <a:latin typeface="Comic Sans MS" panose="030F0702030302020204" pitchFamily="66" charset="0"/>
            </a:endParaRPr>
          </a:p>
          <a:p>
            <a:endParaRPr lang="en-GB" sz="1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418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9885" y="0"/>
            <a:ext cx="7388942" cy="1496713"/>
          </a:xfrm>
        </p:spPr>
        <p:txBody>
          <a:bodyPr>
            <a:noAutofit/>
          </a:bodyPr>
          <a:lstStyle/>
          <a:p>
            <a:pPr algn="l"/>
            <a:br>
              <a:rPr lang="en-GB" dirty="0"/>
            </a:br>
            <a:br>
              <a:rPr lang="en-GB" dirty="0"/>
            </a:br>
            <a:r>
              <a:rPr lang="en-GB" sz="3600" dirty="0">
                <a:latin typeface="+mn-lt"/>
              </a:rPr>
              <a:t>Sentence Forms</a:t>
            </a:r>
            <a:br>
              <a:rPr lang="en-GB" dirty="0"/>
            </a:br>
            <a:br>
              <a:rPr lang="en-GB" sz="2400" dirty="0">
                <a:latin typeface="+mn-lt"/>
              </a:rPr>
            </a:br>
            <a:endParaRPr lang="en-GB" sz="2400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79828" y="1205426"/>
            <a:ext cx="8356209" cy="4389120"/>
          </a:xfrm>
          <a:prstGeom prst="rect">
            <a:avLst/>
          </a:prstGeom>
          <a:noFill/>
          <a:ln w="635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0679D9F7-C45F-4817-8F15-3C4033A71A53}"/>
              </a:ext>
            </a:extLst>
          </p:cNvPr>
          <p:cNvSpPr/>
          <p:nvPr/>
        </p:nvSpPr>
        <p:spPr>
          <a:xfrm>
            <a:off x="3324188" y="2539618"/>
            <a:ext cx="3691368" cy="1720735"/>
          </a:xfrm>
          <a:prstGeom prst="wedgeRoundRectCallout">
            <a:avLst>
              <a:gd name="adj1" fmla="val 65319"/>
              <a:gd name="adj2" fmla="val 38120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>
                <a:solidFill>
                  <a:schemeClr val="tx1"/>
                </a:solidFill>
                <a:latin typeface="Comic Sans MS" panose="030F0702030302020204" pitchFamily="66" charset="0"/>
              </a:rPr>
              <a:t>What </a:t>
            </a:r>
            <a:r>
              <a:rPr lang="en-GB" sz="1350" dirty="0">
                <a:solidFill>
                  <a:schemeClr val="tx1"/>
                </a:solidFill>
                <a:latin typeface="Comic Sans MS" panose="030F0702030302020204" pitchFamily="66" charset="0"/>
              </a:rPr>
              <a:t>are the 4 sentence forms? </a:t>
            </a:r>
          </a:p>
          <a:p>
            <a:pPr algn="ctr"/>
            <a:endParaRPr lang="en-GB" sz="135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350" dirty="0">
                <a:solidFill>
                  <a:schemeClr val="tx1"/>
                </a:solidFill>
                <a:latin typeface="Comic Sans MS" panose="030F0702030302020204" pitchFamily="66" charset="0"/>
              </a:rPr>
              <a:t>What are their different functions?</a:t>
            </a:r>
          </a:p>
          <a:p>
            <a:pPr algn="ctr"/>
            <a:endParaRPr lang="en-GB" sz="135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350" dirty="0">
                <a:solidFill>
                  <a:schemeClr val="tx1"/>
                </a:solidFill>
                <a:latin typeface="Comic Sans MS" panose="030F0702030302020204" pitchFamily="66" charset="0"/>
              </a:rPr>
              <a:t>How are they punctuated?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042D1EB-D2DD-498E-B72A-327B2435084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930" y="3399985"/>
            <a:ext cx="793700" cy="827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57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79828" y="1205426"/>
            <a:ext cx="8356209" cy="4389120"/>
          </a:xfrm>
          <a:prstGeom prst="rect">
            <a:avLst/>
          </a:prstGeom>
          <a:noFill/>
          <a:ln w="635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EF10D1F-686C-4777-AC06-A49C19258FD3}"/>
              </a:ext>
            </a:extLst>
          </p:cNvPr>
          <p:cNvSpPr txBox="1"/>
          <p:nvPr/>
        </p:nvSpPr>
        <p:spPr>
          <a:xfrm>
            <a:off x="592849" y="1314898"/>
            <a:ext cx="795397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00" b="1" dirty="0"/>
              <a:t>Sentence Forms - </a:t>
            </a:r>
            <a:r>
              <a:rPr lang="en-GB" dirty="0">
                <a:ea typeface="Times New Roman" panose="02020603050405020304" pitchFamily="18" charset="0"/>
                <a:cs typeface="Arial" panose="020B0604020202020204" pitchFamily="34" charset="0"/>
              </a:rPr>
              <a:t>Sentences can appear in 4 forms:</a:t>
            </a:r>
            <a:endParaRPr lang="en-GB" dirty="0">
              <a:ea typeface="Times New Roman" panose="02020603050405020304" pitchFamily="18" charset="0"/>
            </a:endParaRPr>
          </a:p>
          <a:p>
            <a:r>
              <a:rPr lang="en-GB" sz="600" dirty="0">
                <a:solidFill>
                  <a:srgbClr val="0000CC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0E753F3-B91A-4EEA-A566-60EBC9FB878F}"/>
              </a:ext>
            </a:extLst>
          </p:cNvPr>
          <p:cNvSpPr txBox="1"/>
          <p:nvPr/>
        </p:nvSpPr>
        <p:spPr>
          <a:xfrm>
            <a:off x="592849" y="1907260"/>
            <a:ext cx="1818990" cy="258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GB" sz="2100" b="1" dirty="0"/>
              <a:t>Statement</a:t>
            </a:r>
          </a:p>
          <a:p>
            <a:pPr>
              <a:lnSpc>
                <a:spcPct val="200000"/>
              </a:lnSpc>
            </a:pPr>
            <a:r>
              <a:rPr lang="en-GB" sz="2100" b="1" dirty="0"/>
              <a:t>Question</a:t>
            </a:r>
          </a:p>
          <a:p>
            <a:pPr>
              <a:lnSpc>
                <a:spcPct val="200000"/>
              </a:lnSpc>
            </a:pPr>
            <a:r>
              <a:rPr lang="en-GB" sz="2100" b="1" dirty="0"/>
              <a:t>Command</a:t>
            </a:r>
          </a:p>
          <a:p>
            <a:pPr>
              <a:lnSpc>
                <a:spcPct val="200000"/>
              </a:lnSpc>
            </a:pPr>
            <a:r>
              <a:rPr lang="en-GB" sz="2100" b="1" dirty="0"/>
              <a:t>Exclamation</a:t>
            </a:r>
          </a:p>
        </p:txBody>
      </p:sp>
      <p:sp>
        <p:nvSpPr>
          <p:cNvPr id="22" name="Speech Bubble: Rectangle with Corners Rounded 21">
            <a:extLst>
              <a:ext uri="{FF2B5EF4-FFF2-40B4-BE49-F238E27FC236}">
                <a16:creationId xmlns:a16="http://schemas.microsoft.com/office/drawing/2014/main" id="{213599F3-A5FE-4112-9B92-390D76587B25}"/>
              </a:ext>
            </a:extLst>
          </p:cNvPr>
          <p:cNvSpPr/>
          <p:nvPr/>
        </p:nvSpPr>
        <p:spPr>
          <a:xfrm>
            <a:off x="5722512" y="4695159"/>
            <a:ext cx="1945946" cy="646741"/>
          </a:xfrm>
          <a:prstGeom prst="wedgeRoundRectCallout">
            <a:avLst>
              <a:gd name="adj1" fmla="val 56952"/>
              <a:gd name="adj2" fmla="val 28974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>
                <a:solidFill>
                  <a:schemeClr val="tx1"/>
                </a:solidFill>
                <a:latin typeface="Comic Sans MS" panose="030F0702030302020204" pitchFamily="66" charset="0"/>
              </a:rPr>
              <a:t>Can you match the form to the sentence?</a:t>
            </a:r>
            <a:endParaRPr lang="en-GB" sz="1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2BBE32F7-9469-491B-8E71-6DF5AF637D1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3123" y="4766760"/>
            <a:ext cx="793700" cy="827786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0E1E3EFB-129D-4C82-ACB5-705D9AFEA565}"/>
              </a:ext>
            </a:extLst>
          </p:cNvPr>
          <p:cNvSpPr txBox="1"/>
          <p:nvPr/>
        </p:nvSpPr>
        <p:spPr>
          <a:xfrm>
            <a:off x="4085701" y="2768351"/>
            <a:ext cx="3299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+mj-lt"/>
              </a:rPr>
              <a:t>Mrs Norris had lamp-like eyes.</a:t>
            </a:r>
            <a:endParaRPr lang="en-GB" b="1" i="1" dirty="0">
              <a:latin typeface="+mj-lt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9881286-AA11-462A-8174-5658A5EE0583}"/>
              </a:ext>
            </a:extLst>
          </p:cNvPr>
          <p:cNvSpPr txBox="1"/>
          <p:nvPr/>
        </p:nvSpPr>
        <p:spPr>
          <a:xfrm>
            <a:off x="4085701" y="3416839"/>
            <a:ext cx="5578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+mj-lt"/>
              </a:rPr>
              <a:t>Why was the third floor corridor out of bounds?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483ABBD-8189-4806-AC5A-54FEAB0BE18C}"/>
              </a:ext>
            </a:extLst>
          </p:cNvPr>
          <p:cNvSpPr txBox="1"/>
          <p:nvPr/>
        </p:nvSpPr>
        <p:spPr>
          <a:xfrm>
            <a:off x="4085701" y="4065327"/>
            <a:ext cx="5578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+mj-lt"/>
              </a:rPr>
              <a:t>Take care with transfiguration magic.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4FF07F1-9C20-4777-885A-5342F14E4980}"/>
              </a:ext>
            </a:extLst>
          </p:cNvPr>
          <p:cNvSpPr txBox="1"/>
          <p:nvPr/>
        </p:nvSpPr>
        <p:spPr>
          <a:xfrm>
            <a:off x="4085701" y="2121542"/>
            <a:ext cx="5578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+mj-lt"/>
              </a:rPr>
              <a:t>What tricky staircases they are!</a:t>
            </a: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8CB0C58A-1D1E-46FA-B647-9119C3327D55}"/>
              </a:ext>
            </a:extLst>
          </p:cNvPr>
          <p:cNvSpPr/>
          <p:nvPr/>
        </p:nvSpPr>
        <p:spPr>
          <a:xfrm>
            <a:off x="2013155" y="2350524"/>
            <a:ext cx="1891481" cy="597658"/>
          </a:xfrm>
          <a:custGeom>
            <a:avLst/>
            <a:gdLst>
              <a:gd name="connsiteX0" fmla="*/ 0 w 2521975"/>
              <a:gd name="connsiteY0" fmla="*/ 0 h 796877"/>
              <a:gd name="connsiteX1" fmla="*/ 265471 w 2521975"/>
              <a:gd name="connsiteY1" fmla="*/ 221226 h 796877"/>
              <a:gd name="connsiteX2" fmla="*/ 383459 w 2521975"/>
              <a:gd name="connsiteY2" fmla="*/ 383458 h 796877"/>
              <a:gd name="connsiteX3" fmla="*/ 707923 w 2521975"/>
              <a:gd name="connsiteY3" fmla="*/ 589936 h 796877"/>
              <a:gd name="connsiteX4" fmla="*/ 752168 w 2521975"/>
              <a:gd name="connsiteY4" fmla="*/ 619433 h 796877"/>
              <a:gd name="connsiteX5" fmla="*/ 914400 w 2521975"/>
              <a:gd name="connsiteY5" fmla="*/ 678426 h 796877"/>
              <a:gd name="connsiteX6" fmla="*/ 1017639 w 2521975"/>
              <a:gd name="connsiteY6" fmla="*/ 722671 h 796877"/>
              <a:gd name="connsiteX7" fmla="*/ 1179871 w 2521975"/>
              <a:gd name="connsiteY7" fmla="*/ 752168 h 796877"/>
              <a:gd name="connsiteX8" fmla="*/ 1784555 w 2521975"/>
              <a:gd name="connsiteY8" fmla="*/ 781665 h 796877"/>
              <a:gd name="connsiteX9" fmla="*/ 2521975 w 2521975"/>
              <a:gd name="connsiteY9" fmla="*/ 796413 h 796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521975" h="796877">
                <a:moveTo>
                  <a:pt x="0" y="0"/>
                </a:moveTo>
                <a:cubicBezTo>
                  <a:pt x="120677" y="80451"/>
                  <a:pt x="140019" y="86813"/>
                  <a:pt x="265471" y="221226"/>
                </a:cubicBezTo>
                <a:cubicBezTo>
                  <a:pt x="394369" y="359331"/>
                  <a:pt x="117528" y="184010"/>
                  <a:pt x="383459" y="383458"/>
                </a:cubicBezTo>
                <a:cubicBezTo>
                  <a:pt x="486017" y="460376"/>
                  <a:pt x="599947" y="520831"/>
                  <a:pt x="707923" y="589936"/>
                </a:cubicBezTo>
                <a:cubicBezTo>
                  <a:pt x="722853" y="599491"/>
                  <a:pt x="735510" y="613376"/>
                  <a:pt x="752168" y="619433"/>
                </a:cubicBezTo>
                <a:cubicBezTo>
                  <a:pt x="806245" y="639097"/>
                  <a:pt x="860771" y="657570"/>
                  <a:pt x="914400" y="678426"/>
                </a:cubicBezTo>
                <a:cubicBezTo>
                  <a:pt x="949294" y="691996"/>
                  <a:pt x="981565" y="712650"/>
                  <a:pt x="1017639" y="722671"/>
                </a:cubicBezTo>
                <a:cubicBezTo>
                  <a:pt x="1070598" y="737382"/>
                  <a:pt x="1125515" y="744015"/>
                  <a:pt x="1179871" y="752168"/>
                </a:cubicBezTo>
                <a:cubicBezTo>
                  <a:pt x="1375768" y="781552"/>
                  <a:pt x="1597864" y="775227"/>
                  <a:pt x="1784555" y="781665"/>
                </a:cubicBezTo>
                <a:cubicBezTo>
                  <a:pt x="2343743" y="800948"/>
                  <a:pt x="1986757" y="796413"/>
                  <a:pt x="2521975" y="796413"/>
                </a:cubicBezTo>
              </a:path>
            </a:pathLst>
          </a:custGeom>
          <a:noFill/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47DE7C4B-E6C0-4A7C-B9F0-BFC3EC79320F}"/>
              </a:ext>
            </a:extLst>
          </p:cNvPr>
          <p:cNvSpPr/>
          <p:nvPr/>
        </p:nvSpPr>
        <p:spPr>
          <a:xfrm>
            <a:off x="1930087" y="3015274"/>
            <a:ext cx="1891481" cy="597658"/>
          </a:xfrm>
          <a:custGeom>
            <a:avLst/>
            <a:gdLst>
              <a:gd name="connsiteX0" fmla="*/ 0 w 2521975"/>
              <a:gd name="connsiteY0" fmla="*/ 0 h 796877"/>
              <a:gd name="connsiteX1" fmla="*/ 265471 w 2521975"/>
              <a:gd name="connsiteY1" fmla="*/ 221226 h 796877"/>
              <a:gd name="connsiteX2" fmla="*/ 383459 w 2521975"/>
              <a:gd name="connsiteY2" fmla="*/ 383458 h 796877"/>
              <a:gd name="connsiteX3" fmla="*/ 707923 w 2521975"/>
              <a:gd name="connsiteY3" fmla="*/ 589936 h 796877"/>
              <a:gd name="connsiteX4" fmla="*/ 752168 w 2521975"/>
              <a:gd name="connsiteY4" fmla="*/ 619433 h 796877"/>
              <a:gd name="connsiteX5" fmla="*/ 914400 w 2521975"/>
              <a:gd name="connsiteY5" fmla="*/ 678426 h 796877"/>
              <a:gd name="connsiteX6" fmla="*/ 1017639 w 2521975"/>
              <a:gd name="connsiteY6" fmla="*/ 722671 h 796877"/>
              <a:gd name="connsiteX7" fmla="*/ 1179871 w 2521975"/>
              <a:gd name="connsiteY7" fmla="*/ 752168 h 796877"/>
              <a:gd name="connsiteX8" fmla="*/ 1784555 w 2521975"/>
              <a:gd name="connsiteY8" fmla="*/ 781665 h 796877"/>
              <a:gd name="connsiteX9" fmla="*/ 2521975 w 2521975"/>
              <a:gd name="connsiteY9" fmla="*/ 796413 h 796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521975" h="796877">
                <a:moveTo>
                  <a:pt x="0" y="0"/>
                </a:moveTo>
                <a:cubicBezTo>
                  <a:pt x="120677" y="80451"/>
                  <a:pt x="140019" y="86813"/>
                  <a:pt x="265471" y="221226"/>
                </a:cubicBezTo>
                <a:cubicBezTo>
                  <a:pt x="394369" y="359331"/>
                  <a:pt x="117528" y="184010"/>
                  <a:pt x="383459" y="383458"/>
                </a:cubicBezTo>
                <a:cubicBezTo>
                  <a:pt x="486017" y="460376"/>
                  <a:pt x="599947" y="520831"/>
                  <a:pt x="707923" y="589936"/>
                </a:cubicBezTo>
                <a:cubicBezTo>
                  <a:pt x="722853" y="599491"/>
                  <a:pt x="735510" y="613376"/>
                  <a:pt x="752168" y="619433"/>
                </a:cubicBezTo>
                <a:cubicBezTo>
                  <a:pt x="806245" y="639097"/>
                  <a:pt x="860771" y="657570"/>
                  <a:pt x="914400" y="678426"/>
                </a:cubicBezTo>
                <a:cubicBezTo>
                  <a:pt x="949294" y="691996"/>
                  <a:pt x="981565" y="712650"/>
                  <a:pt x="1017639" y="722671"/>
                </a:cubicBezTo>
                <a:cubicBezTo>
                  <a:pt x="1070598" y="737382"/>
                  <a:pt x="1125515" y="744015"/>
                  <a:pt x="1179871" y="752168"/>
                </a:cubicBezTo>
                <a:cubicBezTo>
                  <a:pt x="1375768" y="781552"/>
                  <a:pt x="1597864" y="775227"/>
                  <a:pt x="1784555" y="781665"/>
                </a:cubicBezTo>
                <a:cubicBezTo>
                  <a:pt x="2343743" y="800948"/>
                  <a:pt x="1986757" y="796413"/>
                  <a:pt x="2521975" y="796413"/>
                </a:cubicBezTo>
              </a:path>
            </a:pathLst>
          </a:custGeom>
          <a:noFill/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7947B951-C253-4364-9D68-23F3B1A85048}"/>
              </a:ext>
            </a:extLst>
          </p:cNvPr>
          <p:cNvSpPr/>
          <p:nvPr/>
        </p:nvSpPr>
        <p:spPr>
          <a:xfrm>
            <a:off x="2062153" y="3680024"/>
            <a:ext cx="1891481" cy="597658"/>
          </a:xfrm>
          <a:custGeom>
            <a:avLst/>
            <a:gdLst>
              <a:gd name="connsiteX0" fmla="*/ 0 w 2521975"/>
              <a:gd name="connsiteY0" fmla="*/ 0 h 796877"/>
              <a:gd name="connsiteX1" fmla="*/ 265471 w 2521975"/>
              <a:gd name="connsiteY1" fmla="*/ 221226 h 796877"/>
              <a:gd name="connsiteX2" fmla="*/ 383459 w 2521975"/>
              <a:gd name="connsiteY2" fmla="*/ 383458 h 796877"/>
              <a:gd name="connsiteX3" fmla="*/ 707923 w 2521975"/>
              <a:gd name="connsiteY3" fmla="*/ 589936 h 796877"/>
              <a:gd name="connsiteX4" fmla="*/ 752168 w 2521975"/>
              <a:gd name="connsiteY4" fmla="*/ 619433 h 796877"/>
              <a:gd name="connsiteX5" fmla="*/ 914400 w 2521975"/>
              <a:gd name="connsiteY5" fmla="*/ 678426 h 796877"/>
              <a:gd name="connsiteX6" fmla="*/ 1017639 w 2521975"/>
              <a:gd name="connsiteY6" fmla="*/ 722671 h 796877"/>
              <a:gd name="connsiteX7" fmla="*/ 1179871 w 2521975"/>
              <a:gd name="connsiteY7" fmla="*/ 752168 h 796877"/>
              <a:gd name="connsiteX8" fmla="*/ 1784555 w 2521975"/>
              <a:gd name="connsiteY8" fmla="*/ 781665 h 796877"/>
              <a:gd name="connsiteX9" fmla="*/ 2521975 w 2521975"/>
              <a:gd name="connsiteY9" fmla="*/ 796413 h 796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521975" h="796877">
                <a:moveTo>
                  <a:pt x="0" y="0"/>
                </a:moveTo>
                <a:cubicBezTo>
                  <a:pt x="120677" y="80451"/>
                  <a:pt x="140019" y="86813"/>
                  <a:pt x="265471" y="221226"/>
                </a:cubicBezTo>
                <a:cubicBezTo>
                  <a:pt x="394369" y="359331"/>
                  <a:pt x="117528" y="184010"/>
                  <a:pt x="383459" y="383458"/>
                </a:cubicBezTo>
                <a:cubicBezTo>
                  <a:pt x="486017" y="460376"/>
                  <a:pt x="599947" y="520831"/>
                  <a:pt x="707923" y="589936"/>
                </a:cubicBezTo>
                <a:cubicBezTo>
                  <a:pt x="722853" y="599491"/>
                  <a:pt x="735510" y="613376"/>
                  <a:pt x="752168" y="619433"/>
                </a:cubicBezTo>
                <a:cubicBezTo>
                  <a:pt x="806245" y="639097"/>
                  <a:pt x="860771" y="657570"/>
                  <a:pt x="914400" y="678426"/>
                </a:cubicBezTo>
                <a:cubicBezTo>
                  <a:pt x="949294" y="691996"/>
                  <a:pt x="981565" y="712650"/>
                  <a:pt x="1017639" y="722671"/>
                </a:cubicBezTo>
                <a:cubicBezTo>
                  <a:pt x="1070598" y="737382"/>
                  <a:pt x="1125515" y="744015"/>
                  <a:pt x="1179871" y="752168"/>
                </a:cubicBezTo>
                <a:cubicBezTo>
                  <a:pt x="1375768" y="781552"/>
                  <a:pt x="1597864" y="775227"/>
                  <a:pt x="1784555" y="781665"/>
                </a:cubicBezTo>
                <a:cubicBezTo>
                  <a:pt x="2343743" y="800948"/>
                  <a:pt x="1986757" y="796413"/>
                  <a:pt x="2521975" y="796413"/>
                </a:cubicBezTo>
              </a:path>
            </a:pathLst>
          </a:custGeom>
          <a:noFill/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6F5782F9-DF26-48B3-BCB2-CE5A034ED3F1}"/>
              </a:ext>
            </a:extLst>
          </p:cNvPr>
          <p:cNvSpPr/>
          <p:nvPr/>
        </p:nvSpPr>
        <p:spPr>
          <a:xfrm>
            <a:off x="2240330" y="2356627"/>
            <a:ext cx="1736623" cy="1917512"/>
          </a:xfrm>
          <a:custGeom>
            <a:avLst/>
            <a:gdLst>
              <a:gd name="connsiteX0" fmla="*/ 0 w 2521975"/>
              <a:gd name="connsiteY0" fmla="*/ 0 h 796877"/>
              <a:gd name="connsiteX1" fmla="*/ 265471 w 2521975"/>
              <a:gd name="connsiteY1" fmla="*/ 221226 h 796877"/>
              <a:gd name="connsiteX2" fmla="*/ 383459 w 2521975"/>
              <a:gd name="connsiteY2" fmla="*/ 383458 h 796877"/>
              <a:gd name="connsiteX3" fmla="*/ 707923 w 2521975"/>
              <a:gd name="connsiteY3" fmla="*/ 589936 h 796877"/>
              <a:gd name="connsiteX4" fmla="*/ 752168 w 2521975"/>
              <a:gd name="connsiteY4" fmla="*/ 619433 h 796877"/>
              <a:gd name="connsiteX5" fmla="*/ 914400 w 2521975"/>
              <a:gd name="connsiteY5" fmla="*/ 678426 h 796877"/>
              <a:gd name="connsiteX6" fmla="*/ 1017639 w 2521975"/>
              <a:gd name="connsiteY6" fmla="*/ 722671 h 796877"/>
              <a:gd name="connsiteX7" fmla="*/ 1179871 w 2521975"/>
              <a:gd name="connsiteY7" fmla="*/ 752168 h 796877"/>
              <a:gd name="connsiteX8" fmla="*/ 1784555 w 2521975"/>
              <a:gd name="connsiteY8" fmla="*/ 781665 h 796877"/>
              <a:gd name="connsiteX9" fmla="*/ 2521975 w 2521975"/>
              <a:gd name="connsiteY9" fmla="*/ 796413 h 796877"/>
              <a:gd name="connsiteX0" fmla="*/ 0 w 2315497"/>
              <a:gd name="connsiteY0" fmla="*/ 2507226 h 3529224"/>
              <a:gd name="connsiteX1" fmla="*/ 265471 w 2315497"/>
              <a:gd name="connsiteY1" fmla="*/ 2728452 h 3529224"/>
              <a:gd name="connsiteX2" fmla="*/ 383459 w 2315497"/>
              <a:gd name="connsiteY2" fmla="*/ 2890684 h 3529224"/>
              <a:gd name="connsiteX3" fmla="*/ 707923 w 2315497"/>
              <a:gd name="connsiteY3" fmla="*/ 3097162 h 3529224"/>
              <a:gd name="connsiteX4" fmla="*/ 752168 w 2315497"/>
              <a:gd name="connsiteY4" fmla="*/ 3126659 h 3529224"/>
              <a:gd name="connsiteX5" fmla="*/ 914400 w 2315497"/>
              <a:gd name="connsiteY5" fmla="*/ 3185652 h 3529224"/>
              <a:gd name="connsiteX6" fmla="*/ 1017639 w 2315497"/>
              <a:gd name="connsiteY6" fmla="*/ 3229897 h 3529224"/>
              <a:gd name="connsiteX7" fmla="*/ 1179871 w 2315497"/>
              <a:gd name="connsiteY7" fmla="*/ 3259394 h 3529224"/>
              <a:gd name="connsiteX8" fmla="*/ 1784555 w 2315497"/>
              <a:gd name="connsiteY8" fmla="*/ 3288891 h 3529224"/>
              <a:gd name="connsiteX9" fmla="*/ 2315497 w 2315497"/>
              <a:gd name="connsiteY9" fmla="*/ 0 h 3529224"/>
              <a:gd name="connsiteX0" fmla="*/ 0 w 2315497"/>
              <a:gd name="connsiteY0" fmla="*/ 2507226 h 3415743"/>
              <a:gd name="connsiteX1" fmla="*/ 265471 w 2315497"/>
              <a:gd name="connsiteY1" fmla="*/ 2728452 h 3415743"/>
              <a:gd name="connsiteX2" fmla="*/ 383459 w 2315497"/>
              <a:gd name="connsiteY2" fmla="*/ 2890684 h 3415743"/>
              <a:gd name="connsiteX3" fmla="*/ 707923 w 2315497"/>
              <a:gd name="connsiteY3" fmla="*/ 3097162 h 3415743"/>
              <a:gd name="connsiteX4" fmla="*/ 752168 w 2315497"/>
              <a:gd name="connsiteY4" fmla="*/ 3126659 h 3415743"/>
              <a:gd name="connsiteX5" fmla="*/ 914400 w 2315497"/>
              <a:gd name="connsiteY5" fmla="*/ 3185652 h 3415743"/>
              <a:gd name="connsiteX6" fmla="*/ 1017639 w 2315497"/>
              <a:gd name="connsiteY6" fmla="*/ 3229897 h 3415743"/>
              <a:gd name="connsiteX7" fmla="*/ 1179871 w 2315497"/>
              <a:gd name="connsiteY7" fmla="*/ 3259394 h 3415743"/>
              <a:gd name="connsiteX8" fmla="*/ 1327355 w 2315497"/>
              <a:gd name="connsiteY8" fmla="*/ 1061885 h 3415743"/>
              <a:gd name="connsiteX9" fmla="*/ 2315497 w 2315497"/>
              <a:gd name="connsiteY9" fmla="*/ 0 h 3415743"/>
              <a:gd name="connsiteX0" fmla="*/ 0 w 2315497"/>
              <a:gd name="connsiteY0" fmla="*/ 2507226 h 3321556"/>
              <a:gd name="connsiteX1" fmla="*/ 265471 w 2315497"/>
              <a:gd name="connsiteY1" fmla="*/ 2728452 h 3321556"/>
              <a:gd name="connsiteX2" fmla="*/ 383459 w 2315497"/>
              <a:gd name="connsiteY2" fmla="*/ 2890684 h 3321556"/>
              <a:gd name="connsiteX3" fmla="*/ 707923 w 2315497"/>
              <a:gd name="connsiteY3" fmla="*/ 3097162 h 3321556"/>
              <a:gd name="connsiteX4" fmla="*/ 752168 w 2315497"/>
              <a:gd name="connsiteY4" fmla="*/ 3126659 h 3321556"/>
              <a:gd name="connsiteX5" fmla="*/ 914400 w 2315497"/>
              <a:gd name="connsiteY5" fmla="*/ 3185652 h 3321556"/>
              <a:gd name="connsiteX6" fmla="*/ 1017639 w 2315497"/>
              <a:gd name="connsiteY6" fmla="*/ 3229897 h 3321556"/>
              <a:gd name="connsiteX7" fmla="*/ 855407 w 2315497"/>
              <a:gd name="connsiteY7" fmla="*/ 1843549 h 3321556"/>
              <a:gd name="connsiteX8" fmla="*/ 1327355 w 2315497"/>
              <a:gd name="connsiteY8" fmla="*/ 1061885 h 3321556"/>
              <a:gd name="connsiteX9" fmla="*/ 2315497 w 2315497"/>
              <a:gd name="connsiteY9" fmla="*/ 0 h 3321556"/>
              <a:gd name="connsiteX0" fmla="*/ 0 w 2315497"/>
              <a:gd name="connsiteY0" fmla="*/ 2507226 h 3236581"/>
              <a:gd name="connsiteX1" fmla="*/ 265471 w 2315497"/>
              <a:gd name="connsiteY1" fmla="*/ 2728452 h 3236581"/>
              <a:gd name="connsiteX2" fmla="*/ 383459 w 2315497"/>
              <a:gd name="connsiteY2" fmla="*/ 2890684 h 3236581"/>
              <a:gd name="connsiteX3" fmla="*/ 707923 w 2315497"/>
              <a:gd name="connsiteY3" fmla="*/ 3097162 h 3236581"/>
              <a:gd name="connsiteX4" fmla="*/ 752168 w 2315497"/>
              <a:gd name="connsiteY4" fmla="*/ 3126659 h 3236581"/>
              <a:gd name="connsiteX5" fmla="*/ 914400 w 2315497"/>
              <a:gd name="connsiteY5" fmla="*/ 3185652 h 3236581"/>
              <a:gd name="connsiteX6" fmla="*/ 722672 w 2315497"/>
              <a:gd name="connsiteY6" fmla="*/ 2315497 h 3236581"/>
              <a:gd name="connsiteX7" fmla="*/ 855407 w 2315497"/>
              <a:gd name="connsiteY7" fmla="*/ 1843549 h 3236581"/>
              <a:gd name="connsiteX8" fmla="*/ 1327355 w 2315497"/>
              <a:gd name="connsiteY8" fmla="*/ 1061885 h 3236581"/>
              <a:gd name="connsiteX9" fmla="*/ 2315497 w 2315497"/>
              <a:gd name="connsiteY9" fmla="*/ 0 h 3236581"/>
              <a:gd name="connsiteX0" fmla="*/ 0 w 2315497"/>
              <a:gd name="connsiteY0" fmla="*/ 2507226 h 3164410"/>
              <a:gd name="connsiteX1" fmla="*/ 265471 w 2315497"/>
              <a:gd name="connsiteY1" fmla="*/ 2728452 h 3164410"/>
              <a:gd name="connsiteX2" fmla="*/ 383459 w 2315497"/>
              <a:gd name="connsiteY2" fmla="*/ 2890684 h 3164410"/>
              <a:gd name="connsiteX3" fmla="*/ 707923 w 2315497"/>
              <a:gd name="connsiteY3" fmla="*/ 3097162 h 3164410"/>
              <a:gd name="connsiteX4" fmla="*/ 752168 w 2315497"/>
              <a:gd name="connsiteY4" fmla="*/ 3126659 h 3164410"/>
              <a:gd name="connsiteX5" fmla="*/ 427704 w 2315497"/>
              <a:gd name="connsiteY5" fmla="*/ 2521974 h 3164410"/>
              <a:gd name="connsiteX6" fmla="*/ 722672 w 2315497"/>
              <a:gd name="connsiteY6" fmla="*/ 2315497 h 3164410"/>
              <a:gd name="connsiteX7" fmla="*/ 855407 w 2315497"/>
              <a:gd name="connsiteY7" fmla="*/ 1843549 h 3164410"/>
              <a:gd name="connsiteX8" fmla="*/ 1327355 w 2315497"/>
              <a:gd name="connsiteY8" fmla="*/ 1061885 h 3164410"/>
              <a:gd name="connsiteX9" fmla="*/ 2315497 w 2315497"/>
              <a:gd name="connsiteY9" fmla="*/ 0 h 3164410"/>
              <a:gd name="connsiteX0" fmla="*/ 0 w 2315497"/>
              <a:gd name="connsiteY0" fmla="*/ 2507226 h 3100764"/>
              <a:gd name="connsiteX1" fmla="*/ 265471 w 2315497"/>
              <a:gd name="connsiteY1" fmla="*/ 2728452 h 3100764"/>
              <a:gd name="connsiteX2" fmla="*/ 383459 w 2315497"/>
              <a:gd name="connsiteY2" fmla="*/ 2890684 h 3100764"/>
              <a:gd name="connsiteX3" fmla="*/ 707923 w 2315497"/>
              <a:gd name="connsiteY3" fmla="*/ 3097162 h 3100764"/>
              <a:gd name="connsiteX4" fmla="*/ 353962 w 2315497"/>
              <a:gd name="connsiteY4" fmla="*/ 2713704 h 3100764"/>
              <a:gd name="connsiteX5" fmla="*/ 427704 w 2315497"/>
              <a:gd name="connsiteY5" fmla="*/ 2521974 h 3100764"/>
              <a:gd name="connsiteX6" fmla="*/ 722672 w 2315497"/>
              <a:gd name="connsiteY6" fmla="*/ 2315497 h 3100764"/>
              <a:gd name="connsiteX7" fmla="*/ 855407 w 2315497"/>
              <a:gd name="connsiteY7" fmla="*/ 1843549 h 3100764"/>
              <a:gd name="connsiteX8" fmla="*/ 1327355 w 2315497"/>
              <a:gd name="connsiteY8" fmla="*/ 1061885 h 3100764"/>
              <a:gd name="connsiteX9" fmla="*/ 2315497 w 2315497"/>
              <a:gd name="connsiteY9" fmla="*/ 0 h 3100764"/>
              <a:gd name="connsiteX0" fmla="*/ 0 w 2315497"/>
              <a:gd name="connsiteY0" fmla="*/ 2507226 h 2898527"/>
              <a:gd name="connsiteX1" fmla="*/ 265471 w 2315497"/>
              <a:gd name="connsiteY1" fmla="*/ 2728452 h 2898527"/>
              <a:gd name="connsiteX2" fmla="*/ 383459 w 2315497"/>
              <a:gd name="connsiteY2" fmla="*/ 2890684 h 2898527"/>
              <a:gd name="connsiteX3" fmla="*/ 294968 w 2315497"/>
              <a:gd name="connsiteY3" fmla="*/ 2551471 h 2898527"/>
              <a:gd name="connsiteX4" fmla="*/ 353962 w 2315497"/>
              <a:gd name="connsiteY4" fmla="*/ 2713704 h 2898527"/>
              <a:gd name="connsiteX5" fmla="*/ 427704 w 2315497"/>
              <a:gd name="connsiteY5" fmla="*/ 2521974 h 2898527"/>
              <a:gd name="connsiteX6" fmla="*/ 722672 w 2315497"/>
              <a:gd name="connsiteY6" fmla="*/ 2315497 h 2898527"/>
              <a:gd name="connsiteX7" fmla="*/ 855407 w 2315497"/>
              <a:gd name="connsiteY7" fmla="*/ 1843549 h 2898527"/>
              <a:gd name="connsiteX8" fmla="*/ 1327355 w 2315497"/>
              <a:gd name="connsiteY8" fmla="*/ 1061885 h 2898527"/>
              <a:gd name="connsiteX9" fmla="*/ 2315497 w 2315497"/>
              <a:gd name="connsiteY9" fmla="*/ 0 h 2898527"/>
              <a:gd name="connsiteX0" fmla="*/ 0 w 2315497"/>
              <a:gd name="connsiteY0" fmla="*/ 2507226 h 2728477"/>
              <a:gd name="connsiteX1" fmla="*/ 265471 w 2315497"/>
              <a:gd name="connsiteY1" fmla="*/ 2728452 h 2728477"/>
              <a:gd name="connsiteX2" fmla="*/ 206478 w 2315497"/>
              <a:gd name="connsiteY2" fmla="*/ 2521974 h 2728477"/>
              <a:gd name="connsiteX3" fmla="*/ 294968 w 2315497"/>
              <a:gd name="connsiteY3" fmla="*/ 2551471 h 2728477"/>
              <a:gd name="connsiteX4" fmla="*/ 353962 w 2315497"/>
              <a:gd name="connsiteY4" fmla="*/ 2713704 h 2728477"/>
              <a:gd name="connsiteX5" fmla="*/ 427704 w 2315497"/>
              <a:gd name="connsiteY5" fmla="*/ 2521974 h 2728477"/>
              <a:gd name="connsiteX6" fmla="*/ 722672 w 2315497"/>
              <a:gd name="connsiteY6" fmla="*/ 2315497 h 2728477"/>
              <a:gd name="connsiteX7" fmla="*/ 855407 w 2315497"/>
              <a:gd name="connsiteY7" fmla="*/ 1843549 h 2728477"/>
              <a:gd name="connsiteX8" fmla="*/ 1327355 w 2315497"/>
              <a:gd name="connsiteY8" fmla="*/ 1061885 h 2728477"/>
              <a:gd name="connsiteX9" fmla="*/ 2315497 w 2315497"/>
              <a:gd name="connsiteY9" fmla="*/ 0 h 2728477"/>
              <a:gd name="connsiteX0" fmla="*/ 0 w 2315497"/>
              <a:gd name="connsiteY0" fmla="*/ 2507226 h 2713834"/>
              <a:gd name="connsiteX1" fmla="*/ 103239 w 2315497"/>
              <a:gd name="connsiteY1" fmla="*/ 2507226 h 2713834"/>
              <a:gd name="connsiteX2" fmla="*/ 206478 w 2315497"/>
              <a:gd name="connsiteY2" fmla="*/ 2521974 h 2713834"/>
              <a:gd name="connsiteX3" fmla="*/ 294968 w 2315497"/>
              <a:gd name="connsiteY3" fmla="*/ 2551471 h 2713834"/>
              <a:gd name="connsiteX4" fmla="*/ 353962 w 2315497"/>
              <a:gd name="connsiteY4" fmla="*/ 2713704 h 2713834"/>
              <a:gd name="connsiteX5" fmla="*/ 427704 w 2315497"/>
              <a:gd name="connsiteY5" fmla="*/ 2521974 h 2713834"/>
              <a:gd name="connsiteX6" fmla="*/ 722672 w 2315497"/>
              <a:gd name="connsiteY6" fmla="*/ 2315497 h 2713834"/>
              <a:gd name="connsiteX7" fmla="*/ 855407 w 2315497"/>
              <a:gd name="connsiteY7" fmla="*/ 1843549 h 2713834"/>
              <a:gd name="connsiteX8" fmla="*/ 1327355 w 2315497"/>
              <a:gd name="connsiteY8" fmla="*/ 1061885 h 2713834"/>
              <a:gd name="connsiteX9" fmla="*/ 2315497 w 2315497"/>
              <a:gd name="connsiteY9" fmla="*/ 0 h 2713834"/>
              <a:gd name="connsiteX0" fmla="*/ 0 w 2315497"/>
              <a:gd name="connsiteY0" fmla="*/ 2507226 h 2554098"/>
              <a:gd name="connsiteX1" fmla="*/ 103239 w 2315497"/>
              <a:gd name="connsiteY1" fmla="*/ 2507226 h 2554098"/>
              <a:gd name="connsiteX2" fmla="*/ 206478 w 2315497"/>
              <a:gd name="connsiteY2" fmla="*/ 2521974 h 2554098"/>
              <a:gd name="connsiteX3" fmla="*/ 294968 w 2315497"/>
              <a:gd name="connsiteY3" fmla="*/ 2551471 h 2554098"/>
              <a:gd name="connsiteX4" fmla="*/ 398207 w 2315497"/>
              <a:gd name="connsiteY4" fmla="*/ 2448233 h 2554098"/>
              <a:gd name="connsiteX5" fmla="*/ 427704 w 2315497"/>
              <a:gd name="connsiteY5" fmla="*/ 2521974 h 2554098"/>
              <a:gd name="connsiteX6" fmla="*/ 722672 w 2315497"/>
              <a:gd name="connsiteY6" fmla="*/ 2315497 h 2554098"/>
              <a:gd name="connsiteX7" fmla="*/ 855407 w 2315497"/>
              <a:gd name="connsiteY7" fmla="*/ 1843549 h 2554098"/>
              <a:gd name="connsiteX8" fmla="*/ 1327355 w 2315497"/>
              <a:gd name="connsiteY8" fmla="*/ 1061885 h 2554098"/>
              <a:gd name="connsiteX9" fmla="*/ 2315497 w 2315497"/>
              <a:gd name="connsiteY9" fmla="*/ 0 h 2554098"/>
              <a:gd name="connsiteX0" fmla="*/ 0 w 2315497"/>
              <a:gd name="connsiteY0" fmla="*/ 2507226 h 2554098"/>
              <a:gd name="connsiteX1" fmla="*/ 103239 w 2315497"/>
              <a:gd name="connsiteY1" fmla="*/ 2507226 h 2554098"/>
              <a:gd name="connsiteX2" fmla="*/ 206478 w 2315497"/>
              <a:gd name="connsiteY2" fmla="*/ 2521974 h 2554098"/>
              <a:gd name="connsiteX3" fmla="*/ 294968 w 2315497"/>
              <a:gd name="connsiteY3" fmla="*/ 2551471 h 2554098"/>
              <a:gd name="connsiteX4" fmla="*/ 398207 w 2315497"/>
              <a:gd name="connsiteY4" fmla="*/ 2448233 h 2554098"/>
              <a:gd name="connsiteX5" fmla="*/ 427704 w 2315497"/>
              <a:gd name="connsiteY5" fmla="*/ 2521974 h 2554098"/>
              <a:gd name="connsiteX6" fmla="*/ 722672 w 2315497"/>
              <a:gd name="connsiteY6" fmla="*/ 2315497 h 2554098"/>
              <a:gd name="connsiteX7" fmla="*/ 855407 w 2315497"/>
              <a:gd name="connsiteY7" fmla="*/ 1843549 h 2554098"/>
              <a:gd name="connsiteX8" fmla="*/ 1519084 w 2315497"/>
              <a:gd name="connsiteY8" fmla="*/ 648931 h 2554098"/>
              <a:gd name="connsiteX9" fmla="*/ 2315497 w 2315497"/>
              <a:gd name="connsiteY9" fmla="*/ 0 h 2554098"/>
              <a:gd name="connsiteX0" fmla="*/ 0 w 2315497"/>
              <a:gd name="connsiteY0" fmla="*/ 2507226 h 2554098"/>
              <a:gd name="connsiteX1" fmla="*/ 103239 w 2315497"/>
              <a:gd name="connsiteY1" fmla="*/ 2507226 h 2554098"/>
              <a:gd name="connsiteX2" fmla="*/ 206478 w 2315497"/>
              <a:gd name="connsiteY2" fmla="*/ 2521974 h 2554098"/>
              <a:gd name="connsiteX3" fmla="*/ 294968 w 2315497"/>
              <a:gd name="connsiteY3" fmla="*/ 2551471 h 2554098"/>
              <a:gd name="connsiteX4" fmla="*/ 398207 w 2315497"/>
              <a:gd name="connsiteY4" fmla="*/ 2448233 h 2554098"/>
              <a:gd name="connsiteX5" fmla="*/ 427704 w 2315497"/>
              <a:gd name="connsiteY5" fmla="*/ 2521974 h 2554098"/>
              <a:gd name="connsiteX6" fmla="*/ 722672 w 2315497"/>
              <a:gd name="connsiteY6" fmla="*/ 2315497 h 2554098"/>
              <a:gd name="connsiteX7" fmla="*/ 1047136 w 2315497"/>
              <a:gd name="connsiteY7" fmla="*/ 1283110 h 2554098"/>
              <a:gd name="connsiteX8" fmla="*/ 1519084 w 2315497"/>
              <a:gd name="connsiteY8" fmla="*/ 648931 h 2554098"/>
              <a:gd name="connsiteX9" fmla="*/ 2315497 w 2315497"/>
              <a:gd name="connsiteY9" fmla="*/ 0 h 2554098"/>
              <a:gd name="connsiteX0" fmla="*/ 0 w 2315497"/>
              <a:gd name="connsiteY0" fmla="*/ 2507226 h 2554098"/>
              <a:gd name="connsiteX1" fmla="*/ 103239 w 2315497"/>
              <a:gd name="connsiteY1" fmla="*/ 2507226 h 2554098"/>
              <a:gd name="connsiteX2" fmla="*/ 206478 w 2315497"/>
              <a:gd name="connsiteY2" fmla="*/ 2521974 h 2554098"/>
              <a:gd name="connsiteX3" fmla="*/ 294968 w 2315497"/>
              <a:gd name="connsiteY3" fmla="*/ 2551471 h 2554098"/>
              <a:gd name="connsiteX4" fmla="*/ 398207 w 2315497"/>
              <a:gd name="connsiteY4" fmla="*/ 2448233 h 2554098"/>
              <a:gd name="connsiteX5" fmla="*/ 427704 w 2315497"/>
              <a:gd name="connsiteY5" fmla="*/ 2521974 h 2554098"/>
              <a:gd name="connsiteX6" fmla="*/ 825911 w 2315497"/>
              <a:gd name="connsiteY6" fmla="*/ 1828801 h 2554098"/>
              <a:gd name="connsiteX7" fmla="*/ 1047136 w 2315497"/>
              <a:gd name="connsiteY7" fmla="*/ 1283110 h 2554098"/>
              <a:gd name="connsiteX8" fmla="*/ 1519084 w 2315497"/>
              <a:gd name="connsiteY8" fmla="*/ 648931 h 2554098"/>
              <a:gd name="connsiteX9" fmla="*/ 2315497 w 2315497"/>
              <a:gd name="connsiteY9" fmla="*/ 0 h 2554098"/>
              <a:gd name="connsiteX0" fmla="*/ 0 w 2315497"/>
              <a:gd name="connsiteY0" fmla="*/ 2507226 h 2554098"/>
              <a:gd name="connsiteX1" fmla="*/ 103239 w 2315497"/>
              <a:gd name="connsiteY1" fmla="*/ 2507226 h 2554098"/>
              <a:gd name="connsiteX2" fmla="*/ 206478 w 2315497"/>
              <a:gd name="connsiteY2" fmla="*/ 2521974 h 2554098"/>
              <a:gd name="connsiteX3" fmla="*/ 294968 w 2315497"/>
              <a:gd name="connsiteY3" fmla="*/ 2551471 h 2554098"/>
              <a:gd name="connsiteX4" fmla="*/ 398207 w 2315497"/>
              <a:gd name="connsiteY4" fmla="*/ 2448233 h 2554098"/>
              <a:gd name="connsiteX5" fmla="*/ 560440 w 2315497"/>
              <a:gd name="connsiteY5" fmla="*/ 2123767 h 2554098"/>
              <a:gd name="connsiteX6" fmla="*/ 825911 w 2315497"/>
              <a:gd name="connsiteY6" fmla="*/ 1828801 h 2554098"/>
              <a:gd name="connsiteX7" fmla="*/ 1047136 w 2315497"/>
              <a:gd name="connsiteY7" fmla="*/ 1283110 h 2554098"/>
              <a:gd name="connsiteX8" fmla="*/ 1519084 w 2315497"/>
              <a:gd name="connsiteY8" fmla="*/ 648931 h 2554098"/>
              <a:gd name="connsiteX9" fmla="*/ 2315497 w 2315497"/>
              <a:gd name="connsiteY9" fmla="*/ 0 h 2554098"/>
              <a:gd name="connsiteX0" fmla="*/ 0 w 2315497"/>
              <a:gd name="connsiteY0" fmla="*/ 2507226 h 2564513"/>
              <a:gd name="connsiteX1" fmla="*/ 103239 w 2315497"/>
              <a:gd name="connsiteY1" fmla="*/ 2507226 h 2564513"/>
              <a:gd name="connsiteX2" fmla="*/ 206478 w 2315497"/>
              <a:gd name="connsiteY2" fmla="*/ 2521974 h 2564513"/>
              <a:gd name="connsiteX3" fmla="*/ 294968 w 2315497"/>
              <a:gd name="connsiteY3" fmla="*/ 2551471 h 2564513"/>
              <a:gd name="connsiteX4" fmla="*/ 339213 w 2315497"/>
              <a:gd name="connsiteY4" fmla="*/ 2286001 h 2564513"/>
              <a:gd name="connsiteX5" fmla="*/ 560440 w 2315497"/>
              <a:gd name="connsiteY5" fmla="*/ 2123767 h 2564513"/>
              <a:gd name="connsiteX6" fmla="*/ 825911 w 2315497"/>
              <a:gd name="connsiteY6" fmla="*/ 1828801 h 2564513"/>
              <a:gd name="connsiteX7" fmla="*/ 1047136 w 2315497"/>
              <a:gd name="connsiteY7" fmla="*/ 1283110 h 2564513"/>
              <a:gd name="connsiteX8" fmla="*/ 1519084 w 2315497"/>
              <a:gd name="connsiteY8" fmla="*/ 648931 h 2564513"/>
              <a:gd name="connsiteX9" fmla="*/ 2315497 w 2315497"/>
              <a:gd name="connsiteY9" fmla="*/ 0 h 2564513"/>
              <a:gd name="connsiteX0" fmla="*/ 0 w 2315497"/>
              <a:gd name="connsiteY0" fmla="*/ 2507226 h 2556682"/>
              <a:gd name="connsiteX1" fmla="*/ 103239 w 2315497"/>
              <a:gd name="connsiteY1" fmla="*/ 2507226 h 2556682"/>
              <a:gd name="connsiteX2" fmla="*/ 206478 w 2315497"/>
              <a:gd name="connsiteY2" fmla="*/ 2521974 h 2556682"/>
              <a:gd name="connsiteX3" fmla="*/ 294968 w 2315497"/>
              <a:gd name="connsiteY3" fmla="*/ 2551471 h 2556682"/>
              <a:gd name="connsiteX4" fmla="*/ 530942 w 2315497"/>
              <a:gd name="connsiteY4" fmla="*/ 2403988 h 2556682"/>
              <a:gd name="connsiteX5" fmla="*/ 560440 w 2315497"/>
              <a:gd name="connsiteY5" fmla="*/ 2123767 h 2556682"/>
              <a:gd name="connsiteX6" fmla="*/ 825911 w 2315497"/>
              <a:gd name="connsiteY6" fmla="*/ 1828801 h 2556682"/>
              <a:gd name="connsiteX7" fmla="*/ 1047136 w 2315497"/>
              <a:gd name="connsiteY7" fmla="*/ 1283110 h 2556682"/>
              <a:gd name="connsiteX8" fmla="*/ 1519084 w 2315497"/>
              <a:gd name="connsiteY8" fmla="*/ 648931 h 2556682"/>
              <a:gd name="connsiteX9" fmla="*/ 2315497 w 2315497"/>
              <a:gd name="connsiteY9" fmla="*/ 0 h 2556682"/>
              <a:gd name="connsiteX0" fmla="*/ 0 w 2315497"/>
              <a:gd name="connsiteY0" fmla="*/ 2507226 h 2556682"/>
              <a:gd name="connsiteX1" fmla="*/ 103239 w 2315497"/>
              <a:gd name="connsiteY1" fmla="*/ 2507226 h 2556682"/>
              <a:gd name="connsiteX2" fmla="*/ 206478 w 2315497"/>
              <a:gd name="connsiteY2" fmla="*/ 2521974 h 2556682"/>
              <a:gd name="connsiteX3" fmla="*/ 294968 w 2315497"/>
              <a:gd name="connsiteY3" fmla="*/ 2551471 h 2556682"/>
              <a:gd name="connsiteX4" fmla="*/ 530942 w 2315497"/>
              <a:gd name="connsiteY4" fmla="*/ 2403988 h 2556682"/>
              <a:gd name="connsiteX5" fmla="*/ 722672 w 2315497"/>
              <a:gd name="connsiteY5" fmla="*/ 2168012 h 2556682"/>
              <a:gd name="connsiteX6" fmla="*/ 825911 w 2315497"/>
              <a:gd name="connsiteY6" fmla="*/ 1828801 h 2556682"/>
              <a:gd name="connsiteX7" fmla="*/ 1047136 w 2315497"/>
              <a:gd name="connsiteY7" fmla="*/ 1283110 h 2556682"/>
              <a:gd name="connsiteX8" fmla="*/ 1519084 w 2315497"/>
              <a:gd name="connsiteY8" fmla="*/ 648931 h 2556682"/>
              <a:gd name="connsiteX9" fmla="*/ 2315497 w 2315497"/>
              <a:gd name="connsiteY9" fmla="*/ 0 h 2556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315497" h="2556682">
                <a:moveTo>
                  <a:pt x="0" y="2507226"/>
                </a:moveTo>
                <a:cubicBezTo>
                  <a:pt x="120677" y="2587677"/>
                  <a:pt x="68826" y="2504768"/>
                  <a:pt x="103239" y="2507226"/>
                </a:cubicBezTo>
                <a:cubicBezTo>
                  <a:pt x="137652" y="2509684"/>
                  <a:pt x="174523" y="2514600"/>
                  <a:pt x="206478" y="2521974"/>
                </a:cubicBezTo>
                <a:cubicBezTo>
                  <a:pt x="238433" y="2529348"/>
                  <a:pt x="240891" y="2571135"/>
                  <a:pt x="294968" y="2551471"/>
                </a:cubicBezTo>
                <a:cubicBezTo>
                  <a:pt x="349045" y="2531807"/>
                  <a:pt x="459658" y="2467898"/>
                  <a:pt x="530942" y="2403988"/>
                </a:cubicBezTo>
                <a:cubicBezTo>
                  <a:pt x="602226" y="2340078"/>
                  <a:pt x="673511" y="2263877"/>
                  <a:pt x="722672" y="2168012"/>
                </a:cubicBezTo>
                <a:cubicBezTo>
                  <a:pt x="771834" y="2072148"/>
                  <a:pt x="771834" y="1976285"/>
                  <a:pt x="825911" y="1828801"/>
                </a:cubicBezTo>
                <a:cubicBezTo>
                  <a:pt x="879988" y="1681317"/>
                  <a:pt x="931607" y="1479755"/>
                  <a:pt x="1047136" y="1283110"/>
                </a:cubicBezTo>
                <a:cubicBezTo>
                  <a:pt x="1162665" y="1086465"/>
                  <a:pt x="1307691" y="862783"/>
                  <a:pt x="1519084" y="648931"/>
                </a:cubicBezTo>
                <a:cubicBezTo>
                  <a:pt x="1730478" y="435079"/>
                  <a:pt x="1780279" y="0"/>
                  <a:pt x="2315497" y="0"/>
                </a:cubicBezTo>
              </a:path>
            </a:pathLst>
          </a:custGeom>
          <a:noFill/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34" name="Rounded Rectangular Callout 2">
            <a:extLst>
              <a:ext uri="{FF2B5EF4-FFF2-40B4-BE49-F238E27FC236}">
                <a16:creationId xmlns:a16="http://schemas.microsoft.com/office/drawing/2014/main" id="{9F30F0FF-83ED-446D-BCEB-F64F8981E821}"/>
              </a:ext>
            </a:extLst>
          </p:cNvPr>
          <p:cNvSpPr/>
          <p:nvPr/>
        </p:nvSpPr>
        <p:spPr>
          <a:xfrm>
            <a:off x="7601416" y="1328890"/>
            <a:ext cx="1040014" cy="349709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500" b="1" dirty="0">
                <a:solidFill>
                  <a:sysClr val="windowText" lastClr="000000"/>
                </a:solidFill>
              </a:rPr>
              <a:t>ANSWERS</a:t>
            </a:r>
          </a:p>
        </p:txBody>
      </p:sp>
    </p:spTree>
    <p:extLst>
      <p:ext uri="{BB962C8B-B14F-4D97-AF65-F5344CB8AC3E}">
        <p14:creationId xmlns:p14="http://schemas.microsoft.com/office/powerpoint/2010/main" val="3581589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3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3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3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3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  <p:bldP spid="22" grpId="0" animBg="1"/>
      <p:bldP spid="24" grpId="0"/>
      <p:bldP spid="28" grpId="0"/>
      <p:bldP spid="29" grpId="0"/>
      <p:bldP spid="30" grpId="0"/>
      <p:bldP spid="2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79828" y="1205426"/>
            <a:ext cx="8356209" cy="4389120"/>
          </a:xfrm>
          <a:prstGeom prst="rect">
            <a:avLst/>
          </a:prstGeom>
          <a:noFill/>
          <a:ln w="635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88202B6-B3D4-4B2C-8362-76438A471B2E}"/>
              </a:ext>
            </a:extLst>
          </p:cNvPr>
          <p:cNvSpPr txBox="1"/>
          <p:nvPr/>
        </p:nvSpPr>
        <p:spPr>
          <a:xfrm>
            <a:off x="570786" y="2813796"/>
            <a:ext cx="7172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+mj-lt"/>
              </a:rPr>
              <a:t>Whispers followed Harry from the moment he left his dormitory. </a:t>
            </a:r>
            <a:endParaRPr lang="en-GB" i="1" dirty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42144B0-37D0-4565-877C-13E4B1A3FE93}"/>
              </a:ext>
            </a:extLst>
          </p:cNvPr>
          <p:cNvSpPr txBox="1"/>
          <p:nvPr/>
        </p:nvSpPr>
        <p:spPr>
          <a:xfrm>
            <a:off x="570785" y="3218342"/>
            <a:ext cx="7330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+mj-lt"/>
              </a:rPr>
              <a:t>There were a hundred and forty-two staircases at Hogwarts.</a:t>
            </a:r>
            <a:endParaRPr lang="en-GB" i="1" dirty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BE1D875-2A1D-4EBA-A2B9-150A7D788C7F}"/>
              </a:ext>
            </a:extLst>
          </p:cNvPr>
          <p:cNvSpPr txBox="1"/>
          <p:nvPr/>
        </p:nvSpPr>
        <p:spPr>
          <a:xfrm>
            <a:off x="570786" y="3666136"/>
            <a:ext cx="8027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+mj-lt"/>
              </a:rPr>
              <a:t>The ghosts did not help.</a:t>
            </a:r>
            <a:endParaRPr lang="en-GB" i="1" dirty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127681B-D4DC-4E53-9569-201F23F8CFAD}"/>
              </a:ext>
            </a:extLst>
          </p:cNvPr>
          <p:cNvSpPr txBox="1"/>
          <p:nvPr/>
        </p:nvSpPr>
        <p:spPr>
          <a:xfrm>
            <a:off x="570786" y="4113930"/>
            <a:ext cx="8027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+mj-lt"/>
              </a:rPr>
              <a:t>Argus </a:t>
            </a:r>
            <a:r>
              <a:rPr lang="en-GB" i="1" dirty="0" err="1">
                <a:latin typeface="+mj-lt"/>
              </a:rPr>
              <a:t>Filtch</a:t>
            </a:r>
            <a:r>
              <a:rPr lang="en-GB" i="1" dirty="0">
                <a:latin typeface="+mj-lt"/>
              </a:rPr>
              <a:t> was the caretaker.</a:t>
            </a:r>
            <a:endParaRPr lang="en-GB" i="1" dirty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65E1D6A-7486-41F1-8B61-320BF032DE00}"/>
              </a:ext>
            </a:extLst>
          </p:cNvPr>
          <p:cNvSpPr txBox="1"/>
          <p:nvPr/>
        </p:nvSpPr>
        <p:spPr>
          <a:xfrm>
            <a:off x="592849" y="1314897"/>
            <a:ext cx="795397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00" b="1" dirty="0"/>
              <a:t>Sentence Forms - </a:t>
            </a:r>
            <a:r>
              <a:rPr lang="en-GB" sz="2100" b="1" dirty="0">
                <a:ea typeface="Times New Roman" panose="02020603050405020304" pitchFamily="18" charset="0"/>
                <a:cs typeface="Arial" panose="020B0604020202020204" pitchFamily="34" charset="0"/>
              </a:rPr>
              <a:t>Statements</a:t>
            </a:r>
            <a:endParaRPr lang="en-GB" sz="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B345857-6865-4FC6-B3AB-0E0C5116D7B5}"/>
              </a:ext>
            </a:extLst>
          </p:cNvPr>
          <p:cNvSpPr/>
          <p:nvPr/>
        </p:nvSpPr>
        <p:spPr>
          <a:xfrm>
            <a:off x="592849" y="1905434"/>
            <a:ext cx="5727850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100" dirty="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Statements are the most common sentence form.</a:t>
            </a:r>
          </a:p>
          <a:p>
            <a:r>
              <a:rPr lang="en-GB" sz="2100" dirty="0">
                <a:solidFill>
                  <a:prstClr val="black"/>
                </a:solidFill>
                <a:cs typeface="Arial" panose="020B0604020202020204" pitchFamily="34" charset="0"/>
              </a:rPr>
              <a:t>They give information.</a:t>
            </a:r>
            <a:endParaRPr lang="en-GB" sz="135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DB15659-04AA-4C54-BFB0-268949B69346}"/>
              </a:ext>
            </a:extLst>
          </p:cNvPr>
          <p:cNvSpPr txBox="1"/>
          <p:nvPr/>
        </p:nvSpPr>
        <p:spPr>
          <a:xfrm>
            <a:off x="3757740" y="4903654"/>
            <a:ext cx="4527167" cy="323165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500" dirty="0"/>
              <a:t>Statements are punctuated with a </a:t>
            </a:r>
            <a:r>
              <a:rPr lang="en-GB" sz="1500" b="1" dirty="0"/>
              <a:t>full stop </a:t>
            </a:r>
            <a:r>
              <a:rPr lang="en-GB" sz="1500" dirty="0"/>
              <a:t>at the end.</a:t>
            </a:r>
          </a:p>
        </p:txBody>
      </p:sp>
    </p:spTree>
    <p:extLst>
      <p:ext uri="{BB962C8B-B14F-4D97-AF65-F5344CB8AC3E}">
        <p14:creationId xmlns:p14="http://schemas.microsoft.com/office/powerpoint/2010/main" val="41127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uiExpand="1" build="p"/>
      <p:bldP spid="20" grpId="0" uiExpand="1" build="p"/>
      <p:bldP spid="26" grpId="0" uiExpand="1" build="p"/>
      <p:bldP spid="22" grpId="0" uiExpand="1" build="p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79828" y="1205426"/>
            <a:ext cx="8356209" cy="4389120"/>
          </a:xfrm>
          <a:prstGeom prst="rect">
            <a:avLst/>
          </a:prstGeom>
          <a:noFill/>
          <a:ln w="635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88202B6-B3D4-4B2C-8362-76438A471B2E}"/>
              </a:ext>
            </a:extLst>
          </p:cNvPr>
          <p:cNvSpPr txBox="1"/>
          <p:nvPr/>
        </p:nvSpPr>
        <p:spPr>
          <a:xfrm>
            <a:off x="570786" y="2813796"/>
            <a:ext cx="7172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+mj-lt"/>
              </a:rPr>
              <a:t>Did you see his scar? </a:t>
            </a:r>
            <a:endParaRPr lang="en-GB" i="1" dirty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42144B0-37D0-4565-877C-13E4B1A3FE93}"/>
              </a:ext>
            </a:extLst>
          </p:cNvPr>
          <p:cNvSpPr txBox="1"/>
          <p:nvPr/>
        </p:nvSpPr>
        <p:spPr>
          <a:xfrm>
            <a:off x="570785" y="3218342"/>
            <a:ext cx="7330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+mj-lt"/>
              </a:rPr>
              <a:t>Why is Peeves such a nuisance?</a:t>
            </a:r>
            <a:endParaRPr lang="en-GB" b="1" i="1" dirty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BE1D875-2A1D-4EBA-A2B9-150A7D788C7F}"/>
              </a:ext>
            </a:extLst>
          </p:cNvPr>
          <p:cNvSpPr txBox="1"/>
          <p:nvPr/>
        </p:nvSpPr>
        <p:spPr>
          <a:xfrm>
            <a:off x="570786" y="3666136"/>
            <a:ext cx="8027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+mj-lt"/>
              </a:rPr>
              <a:t>Where is Herbology?</a:t>
            </a:r>
            <a:endParaRPr lang="en-GB" b="1" i="1" dirty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127681B-D4DC-4E53-9569-201F23F8CFAD}"/>
              </a:ext>
            </a:extLst>
          </p:cNvPr>
          <p:cNvSpPr txBox="1"/>
          <p:nvPr/>
        </p:nvSpPr>
        <p:spPr>
          <a:xfrm>
            <a:off x="570786" y="4113930"/>
            <a:ext cx="8027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+mj-lt"/>
              </a:rPr>
              <a:t>Will Harry be friends with Malfoy?</a:t>
            </a:r>
            <a:endParaRPr lang="en-GB" b="1" i="1" dirty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65E1D6A-7486-41F1-8B61-320BF032DE00}"/>
              </a:ext>
            </a:extLst>
          </p:cNvPr>
          <p:cNvSpPr txBox="1"/>
          <p:nvPr/>
        </p:nvSpPr>
        <p:spPr>
          <a:xfrm>
            <a:off x="592849" y="1314897"/>
            <a:ext cx="795397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00" b="1" dirty="0"/>
              <a:t>Sentence Forms - </a:t>
            </a:r>
            <a:r>
              <a:rPr lang="en-GB" sz="2100" b="1" dirty="0">
                <a:ea typeface="Times New Roman" panose="02020603050405020304" pitchFamily="18" charset="0"/>
                <a:cs typeface="Arial" panose="020B0604020202020204" pitchFamily="34" charset="0"/>
              </a:rPr>
              <a:t>Questions</a:t>
            </a:r>
            <a:endParaRPr lang="en-GB" sz="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B345857-6865-4FC6-B3AB-0E0C5116D7B5}"/>
              </a:ext>
            </a:extLst>
          </p:cNvPr>
          <p:cNvSpPr/>
          <p:nvPr/>
        </p:nvSpPr>
        <p:spPr>
          <a:xfrm>
            <a:off x="592849" y="1905434"/>
            <a:ext cx="3381054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100" b="1" dirty="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Questions</a:t>
            </a:r>
            <a:r>
              <a:rPr lang="en-GB" sz="2100" dirty="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seek information.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DB15659-04AA-4C54-BFB0-268949B69346}"/>
              </a:ext>
            </a:extLst>
          </p:cNvPr>
          <p:cNvSpPr txBox="1"/>
          <p:nvPr/>
        </p:nvSpPr>
        <p:spPr>
          <a:xfrm>
            <a:off x="3788681" y="4968828"/>
            <a:ext cx="4789084" cy="553998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500" dirty="0"/>
              <a:t>Questions are punctuated with a </a:t>
            </a:r>
            <a:r>
              <a:rPr lang="en-GB" sz="1500" b="1" dirty="0"/>
              <a:t>question mark </a:t>
            </a:r>
            <a:r>
              <a:rPr lang="en-GB" sz="1500" dirty="0"/>
              <a:t>at the end.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FF63802-EF88-4DFB-BCB0-D8F59FAEF1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5135" y="2662999"/>
            <a:ext cx="793700" cy="827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520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6" grpId="0"/>
      <p:bldP spid="22" grpId="0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79828" y="1205426"/>
            <a:ext cx="8356209" cy="4389120"/>
          </a:xfrm>
          <a:prstGeom prst="rect">
            <a:avLst/>
          </a:prstGeom>
          <a:noFill/>
          <a:ln w="635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88202B6-B3D4-4B2C-8362-76438A471B2E}"/>
              </a:ext>
            </a:extLst>
          </p:cNvPr>
          <p:cNvSpPr txBox="1"/>
          <p:nvPr/>
        </p:nvSpPr>
        <p:spPr>
          <a:xfrm>
            <a:off x="570786" y="2813796"/>
            <a:ext cx="7172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+mj-lt"/>
              </a:rPr>
              <a:t>Did you see his scar</a:t>
            </a:r>
            <a:r>
              <a:rPr lang="en-GB" b="1" i="1" dirty="0">
                <a:latin typeface="+mj-lt"/>
              </a:rPr>
              <a:t>?</a:t>
            </a:r>
            <a:r>
              <a:rPr lang="en-GB" i="1" dirty="0">
                <a:latin typeface="+mj-lt"/>
              </a:rPr>
              <a:t> </a:t>
            </a:r>
            <a:endParaRPr lang="en-GB" i="1" dirty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42144B0-37D0-4565-877C-13E4B1A3FE93}"/>
              </a:ext>
            </a:extLst>
          </p:cNvPr>
          <p:cNvSpPr txBox="1"/>
          <p:nvPr/>
        </p:nvSpPr>
        <p:spPr>
          <a:xfrm>
            <a:off x="570785" y="3218342"/>
            <a:ext cx="7330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+mj-lt"/>
              </a:rPr>
              <a:t>Why is Peeves such a nuisance</a:t>
            </a:r>
            <a:r>
              <a:rPr lang="en-GB" b="1" i="1" dirty="0">
                <a:latin typeface="+mj-lt"/>
              </a:rPr>
              <a:t>?</a:t>
            </a:r>
            <a:endParaRPr lang="en-GB" b="1" i="1" dirty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127681B-D4DC-4E53-9569-201F23F8CFAD}"/>
              </a:ext>
            </a:extLst>
          </p:cNvPr>
          <p:cNvSpPr txBox="1"/>
          <p:nvPr/>
        </p:nvSpPr>
        <p:spPr>
          <a:xfrm>
            <a:off x="570786" y="4113930"/>
            <a:ext cx="8027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+mj-lt"/>
              </a:rPr>
              <a:t>Will Harry be friends with Malfoy</a:t>
            </a:r>
            <a:r>
              <a:rPr lang="en-GB" i="1" dirty="0"/>
              <a:t>?</a:t>
            </a:r>
            <a:endParaRPr lang="en-GB" b="1" i="1" dirty="0">
              <a:solidFill>
                <a:srgbClr val="00B0F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65E1D6A-7486-41F1-8B61-320BF032DE00}"/>
              </a:ext>
            </a:extLst>
          </p:cNvPr>
          <p:cNvSpPr txBox="1"/>
          <p:nvPr/>
        </p:nvSpPr>
        <p:spPr>
          <a:xfrm>
            <a:off x="592849" y="1314897"/>
            <a:ext cx="795397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00" b="1" dirty="0"/>
              <a:t>Sentence Forms - </a:t>
            </a:r>
            <a:r>
              <a:rPr lang="en-GB" sz="2100" b="1" dirty="0">
                <a:ea typeface="Times New Roman" panose="02020603050405020304" pitchFamily="18" charset="0"/>
                <a:cs typeface="Arial" panose="020B0604020202020204" pitchFamily="34" charset="0"/>
              </a:rPr>
              <a:t>Questions</a:t>
            </a:r>
            <a:endParaRPr lang="en-GB" sz="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B345857-6865-4FC6-B3AB-0E0C5116D7B5}"/>
              </a:ext>
            </a:extLst>
          </p:cNvPr>
          <p:cNvSpPr/>
          <p:nvPr/>
        </p:nvSpPr>
        <p:spPr>
          <a:xfrm>
            <a:off x="592849" y="1905434"/>
            <a:ext cx="3381054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100" b="1" dirty="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Questions</a:t>
            </a:r>
            <a:r>
              <a:rPr lang="en-GB" sz="2100" dirty="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seek information.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DB15659-04AA-4C54-BFB0-268949B69346}"/>
              </a:ext>
            </a:extLst>
          </p:cNvPr>
          <p:cNvSpPr txBox="1"/>
          <p:nvPr/>
        </p:nvSpPr>
        <p:spPr>
          <a:xfrm>
            <a:off x="3788681" y="4968828"/>
            <a:ext cx="4789084" cy="553998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500" dirty="0"/>
              <a:t>Questions are punctuated with a </a:t>
            </a:r>
            <a:r>
              <a:rPr lang="en-GB" sz="1500" b="1" dirty="0"/>
              <a:t>question mark </a:t>
            </a:r>
            <a:r>
              <a:rPr lang="en-GB" sz="1500" dirty="0"/>
              <a:t>at the end.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1688C20-8FCD-4E06-AD2C-13F3BF2B69D6}"/>
              </a:ext>
            </a:extLst>
          </p:cNvPr>
          <p:cNvCxnSpPr>
            <a:cxnSpLocks/>
          </p:cNvCxnSpPr>
          <p:nvPr/>
        </p:nvCxnSpPr>
        <p:spPr>
          <a:xfrm flipH="1" flipV="1">
            <a:off x="3939472" y="4315482"/>
            <a:ext cx="435455" cy="143615"/>
          </a:xfrm>
          <a:prstGeom prst="straightConnector1">
            <a:avLst/>
          </a:prstGeom>
          <a:ln w="38100">
            <a:solidFill>
              <a:srgbClr val="FF66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C543332-D06D-4F64-B09D-34C0131A0571}"/>
              </a:ext>
            </a:extLst>
          </p:cNvPr>
          <p:cNvCxnSpPr>
            <a:cxnSpLocks/>
          </p:cNvCxnSpPr>
          <p:nvPr/>
        </p:nvCxnSpPr>
        <p:spPr>
          <a:xfrm flipH="1" flipV="1">
            <a:off x="2595726" y="3847735"/>
            <a:ext cx="435455" cy="143615"/>
          </a:xfrm>
          <a:prstGeom prst="straightConnector1">
            <a:avLst/>
          </a:prstGeom>
          <a:ln w="38100">
            <a:solidFill>
              <a:srgbClr val="FF66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A0009BE-CA01-4A2F-80A2-11677D939A29}"/>
              </a:ext>
            </a:extLst>
          </p:cNvPr>
          <p:cNvCxnSpPr>
            <a:cxnSpLocks/>
          </p:cNvCxnSpPr>
          <p:nvPr/>
        </p:nvCxnSpPr>
        <p:spPr>
          <a:xfrm flipH="1" flipV="1">
            <a:off x="3570953" y="3421664"/>
            <a:ext cx="435455" cy="143615"/>
          </a:xfrm>
          <a:prstGeom prst="straightConnector1">
            <a:avLst/>
          </a:prstGeom>
          <a:ln w="38100">
            <a:solidFill>
              <a:srgbClr val="FF66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1F3783EC-1E40-48AA-B93E-1BD44F0EB839}"/>
              </a:ext>
            </a:extLst>
          </p:cNvPr>
          <p:cNvCxnSpPr>
            <a:cxnSpLocks/>
          </p:cNvCxnSpPr>
          <p:nvPr/>
        </p:nvCxnSpPr>
        <p:spPr>
          <a:xfrm flipH="1" flipV="1">
            <a:off x="2595726" y="2979563"/>
            <a:ext cx="435455" cy="143615"/>
          </a:xfrm>
          <a:prstGeom prst="straightConnector1">
            <a:avLst/>
          </a:prstGeom>
          <a:ln w="38100">
            <a:solidFill>
              <a:srgbClr val="FF66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Speech Bubble: Rectangle with Corners Rounded 14">
            <a:extLst>
              <a:ext uri="{FF2B5EF4-FFF2-40B4-BE49-F238E27FC236}">
                <a16:creationId xmlns:a16="http://schemas.microsoft.com/office/drawing/2014/main" id="{FC6A52C2-CD69-4270-AB72-7A83A7A775A1}"/>
              </a:ext>
            </a:extLst>
          </p:cNvPr>
          <p:cNvSpPr/>
          <p:nvPr/>
        </p:nvSpPr>
        <p:spPr>
          <a:xfrm>
            <a:off x="5631307" y="1668389"/>
            <a:ext cx="1945946" cy="977393"/>
          </a:xfrm>
          <a:prstGeom prst="wedgeRoundRectCallout">
            <a:avLst>
              <a:gd name="adj1" fmla="val 61499"/>
              <a:gd name="adj2" fmla="val 58399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Comic Sans MS" panose="030F0702030302020204" pitchFamily="66" charset="0"/>
              </a:rPr>
              <a:t>Questions often begin with question words: who, what, when, where, why, how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ADA3DC8-EBD7-44C4-8B5E-177DC8E1B2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5135" y="2662999"/>
            <a:ext cx="793700" cy="827786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0616CCC0-C987-4E22-AA60-394448831966}"/>
              </a:ext>
            </a:extLst>
          </p:cNvPr>
          <p:cNvSpPr txBox="1"/>
          <p:nvPr/>
        </p:nvSpPr>
        <p:spPr>
          <a:xfrm>
            <a:off x="570786" y="3666136"/>
            <a:ext cx="2161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+mj-lt"/>
              </a:rPr>
              <a:t>Where is Herbology</a:t>
            </a:r>
            <a:r>
              <a:rPr lang="en-GB" b="1" i="1" dirty="0">
                <a:latin typeface="+mj-lt"/>
              </a:rPr>
              <a:t>?</a:t>
            </a:r>
            <a:endParaRPr lang="en-GB" b="1" i="1" dirty="0">
              <a:solidFill>
                <a:srgbClr val="00B0F0"/>
              </a:solidFill>
              <a:latin typeface="+mj-lt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C5E77E4-F9DA-470D-AF7C-4FE4807C8E73}"/>
              </a:ext>
            </a:extLst>
          </p:cNvPr>
          <p:cNvCxnSpPr>
            <a:cxnSpLocks/>
          </p:cNvCxnSpPr>
          <p:nvPr/>
        </p:nvCxnSpPr>
        <p:spPr>
          <a:xfrm>
            <a:off x="674739" y="3501164"/>
            <a:ext cx="365022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8DFE5F4-E4A4-4192-9395-40772E90A578}"/>
              </a:ext>
            </a:extLst>
          </p:cNvPr>
          <p:cNvCxnSpPr>
            <a:cxnSpLocks/>
          </p:cNvCxnSpPr>
          <p:nvPr/>
        </p:nvCxnSpPr>
        <p:spPr>
          <a:xfrm>
            <a:off x="674740" y="3991350"/>
            <a:ext cx="553064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ADC9836-4620-40BC-84F1-BE2E622D0AF5}"/>
              </a:ext>
            </a:extLst>
          </p:cNvPr>
          <p:cNvCxnSpPr>
            <a:cxnSpLocks/>
          </p:cNvCxnSpPr>
          <p:nvPr/>
        </p:nvCxnSpPr>
        <p:spPr>
          <a:xfrm>
            <a:off x="6253316" y="2136740"/>
            <a:ext cx="1036074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4236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79828" y="1205426"/>
            <a:ext cx="8356209" cy="4389120"/>
          </a:xfrm>
          <a:prstGeom prst="rect">
            <a:avLst/>
          </a:prstGeom>
          <a:noFill/>
          <a:ln w="635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88202B6-B3D4-4B2C-8362-76438A471B2E}"/>
              </a:ext>
            </a:extLst>
          </p:cNvPr>
          <p:cNvSpPr txBox="1"/>
          <p:nvPr/>
        </p:nvSpPr>
        <p:spPr>
          <a:xfrm>
            <a:off x="570786" y="2813796"/>
            <a:ext cx="7172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+mj-lt"/>
              </a:rPr>
              <a:t>Stay away from the Forbidden Forest.</a:t>
            </a:r>
            <a:endParaRPr lang="en-GB" i="1" dirty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42144B0-37D0-4565-877C-13E4B1A3FE93}"/>
              </a:ext>
            </a:extLst>
          </p:cNvPr>
          <p:cNvSpPr txBox="1"/>
          <p:nvPr/>
        </p:nvSpPr>
        <p:spPr>
          <a:xfrm>
            <a:off x="570785" y="3218342"/>
            <a:ext cx="7330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+mj-lt"/>
              </a:rPr>
              <a:t>Speak clearly when saying a spell.</a:t>
            </a:r>
            <a:endParaRPr lang="en-GB" b="1" i="1" dirty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BE1D875-2A1D-4EBA-A2B9-150A7D788C7F}"/>
              </a:ext>
            </a:extLst>
          </p:cNvPr>
          <p:cNvSpPr txBox="1"/>
          <p:nvPr/>
        </p:nvSpPr>
        <p:spPr>
          <a:xfrm>
            <a:off x="570786" y="3666136"/>
            <a:ext cx="8027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+mj-lt"/>
              </a:rPr>
              <a:t>Remember the password.</a:t>
            </a:r>
            <a:endParaRPr lang="en-GB" b="1" i="1" dirty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127681B-D4DC-4E53-9569-201F23F8CFAD}"/>
              </a:ext>
            </a:extLst>
          </p:cNvPr>
          <p:cNvSpPr txBox="1"/>
          <p:nvPr/>
        </p:nvSpPr>
        <p:spPr>
          <a:xfrm>
            <a:off x="570786" y="4113930"/>
            <a:ext cx="8027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+mj-lt"/>
              </a:rPr>
              <a:t>Learn the names of different stars and planets.</a:t>
            </a:r>
            <a:endParaRPr lang="en-GB" b="1" i="1" dirty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65E1D6A-7486-41F1-8B61-320BF032DE00}"/>
              </a:ext>
            </a:extLst>
          </p:cNvPr>
          <p:cNvSpPr txBox="1"/>
          <p:nvPr/>
        </p:nvSpPr>
        <p:spPr>
          <a:xfrm>
            <a:off x="592849" y="1314897"/>
            <a:ext cx="795397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00" b="1" dirty="0"/>
              <a:t>Sentence Forms - </a:t>
            </a:r>
            <a:r>
              <a:rPr lang="en-GB" sz="2100" b="1" dirty="0">
                <a:ea typeface="Times New Roman" panose="02020603050405020304" pitchFamily="18" charset="0"/>
                <a:cs typeface="Arial" panose="020B0604020202020204" pitchFamily="34" charset="0"/>
              </a:rPr>
              <a:t>Commands</a:t>
            </a:r>
            <a:endParaRPr lang="en-GB" sz="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B345857-6865-4FC6-B3AB-0E0C5116D7B5}"/>
              </a:ext>
            </a:extLst>
          </p:cNvPr>
          <p:cNvSpPr/>
          <p:nvPr/>
        </p:nvSpPr>
        <p:spPr>
          <a:xfrm>
            <a:off x="592849" y="1905434"/>
            <a:ext cx="4758290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100" b="1" dirty="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Commands</a:t>
            </a:r>
            <a:r>
              <a:rPr lang="en-GB" sz="2100" dirty="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give instructions.</a:t>
            </a:r>
          </a:p>
          <a:p>
            <a:r>
              <a:rPr lang="en-GB" sz="2100" dirty="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They often open with an imperative verb.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DB15659-04AA-4C54-BFB0-268949B69346}"/>
              </a:ext>
            </a:extLst>
          </p:cNvPr>
          <p:cNvSpPr txBox="1"/>
          <p:nvPr/>
        </p:nvSpPr>
        <p:spPr>
          <a:xfrm>
            <a:off x="3788681" y="4968828"/>
            <a:ext cx="4789084" cy="323165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500" dirty="0"/>
              <a:t>Commands are punctuated with a </a:t>
            </a:r>
            <a:r>
              <a:rPr lang="en-GB" sz="1500" b="1" dirty="0"/>
              <a:t>full stop </a:t>
            </a:r>
            <a:r>
              <a:rPr lang="en-GB" sz="1500" dirty="0"/>
              <a:t>at the end.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FF63802-EF88-4DFB-BCB0-D8F59FAEF1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5135" y="2662999"/>
            <a:ext cx="793700" cy="827786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397FF9D-0895-4086-9B5E-72368100729C}"/>
              </a:ext>
            </a:extLst>
          </p:cNvPr>
          <p:cNvCxnSpPr>
            <a:cxnSpLocks/>
          </p:cNvCxnSpPr>
          <p:nvPr/>
        </p:nvCxnSpPr>
        <p:spPr>
          <a:xfrm>
            <a:off x="621001" y="3152250"/>
            <a:ext cx="446912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823DEA5-6E20-4191-96CF-457E80395A45}"/>
              </a:ext>
            </a:extLst>
          </p:cNvPr>
          <p:cNvCxnSpPr>
            <a:cxnSpLocks/>
          </p:cNvCxnSpPr>
          <p:nvPr/>
        </p:nvCxnSpPr>
        <p:spPr>
          <a:xfrm>
            <a:off x="674740" y="3553795"/>
            <a:ext cx="453512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00FBEF2-9973-481B-834F-58427B9B411F}"/>
              </a:ext>
            </a:extLst>
          </p:cNvPr>
          <p:cNvCxnSpPr>
            <a:cxnSpLocks/>
          </p:cNvCxnSpPr>
          <p:nvPr/>
        </p:nvCxnSpPr>
        <p:spPr>
          <a:xfrm>
            <a:off x="621000" y="4011302"/>
            <a:ext cx="1007775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CB9BED9-B79D-4FEC-8FFF-B528C729307A}"/>
              </a:ext>
            </a:extLst>
          </p:cNvPr>
          <p:cNvCxnSpPr>
            <a:cxnSpLocks/>
          </p:cNvCxnSpPr>
          <p:nvPr/>
        </p:nvCxnSpPr>
        <p:spPr>
          <a:xfrm>
            <a:off x="674740" y="4460179"/>
            <a:ext cx="453512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76ECFAC-EC53-4322-AD05-BE9DAA735011}"/>
              </a:ext>
            </a:extLst>
          </p:cNvPr>
          <p:cNvCxnSpPr>
            <a:cxnSpLocks/>
          </p:cNvCxnSpPr>
          <p:nvPr/>
        </p:nvCxnSpPr>
        <p:spPr>
          <a:xfrm>
            <a:off x="3367887" y="2604164"/>
            <a:ext cx="1676062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5011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6" grpId="0"/>
      <p:bldP spid="22" grpId="0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79828" y="1205426"/>
            <a:ext cx="8356209" cy="4389120"/>
          </a:xfrm>
          <a:prstGeom prst="rect">
            <a:avLst/>
          </a:prstGeom>
          <a:noFill/>
          <a:ln w="635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88202B6-B3D4-4B2C-8362-76438A471B2E}"/>
              </a:ext>
            </a:extLst>
          </p:cNvPr>
          <p:cNvSpPr txBox="1"/>
          <p:nvPr/>
        </p:nvSpPr>
        <p:spPr>
          <a:xfrm>
            <a:off x="570786" y="2813796"/>
            <a:ext cx="7172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+mj-lt"/>
              </a:rPr>
              <a:t>How annoying that cat is!</a:t>
            </a:r>
            <a:endParaRPr lang="en-GB" i="1" dirty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42144B0-37D0-4565-877C-13E4B1A3FE93}"/>
              </a:ext>
            </a:extLst>
          </p:cNvPr>
          <p:cNvSpPr txBox="1"/>
          <p:nvPr/>
        </p:nvSpPr>
        <p:spPr>
          <a:xfrm>
            <a:off x="570785" y="3218342"/>
            <a:ext cx="7330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+mj-lt"/>
              </a:rPr>
              <a:t>What a disaster the spell was!</a:t>
            </a:r>
            <a:endParaRPr lang="en-GB" b="1" i="1" dirty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BE1D875-2A1D-4EBA-A2B9-150A7D788C7F}"/>
              </a:ext>
            </a:extLst>
          </p:cNvPr>
          <p:cNvSpPr txBox="1"/>
          <p:nvPr/>
        </p:nvSpPr>
        <p:spPr>
          <a:xfrm>
            <a:off x="570786" y="3666136"/>
            <a:ext cx="8027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+mj-lt"/>
              </a:rPr>
              <a:t>How funny Transfiguration was!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127681B-D4DC-4E53-9569-201F23F8CFAD}"/>
              </a:ext>
            </a:extLst>
          </p:cNvPr>
          <p:cNvSpPr txBox="1"/>
          <p:nvPr/>
        </p:nvSpPr>
        <p:spPr>
          <a:xfrm>
            <a:off x="570786" y="4113930"/>
            <a:ext cx="8027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+mj-lt"/>
              </a:rPr>
              <a:t>What a noise Peeves made!</a:t>
            </a:r>
            <a:endParaRPr lang="en-GB" b="1" i="1" dirty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65E1D6A-7486-41F1-8B61-320BF032DE00}"/>
              </a:ext>
            </a:extLst>
          </p:cNvPr>
          <p:cNvSpPr txBox="1"/>
          <p:nvPr/>
        </p:nvSpPr>
        <p:spPr>
          <a:xfrm>
            <a:off x="592849" y="1314897"/>
            <a:ext cx="795397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00" b="1" dirty="0"/>
              <a:t>Sentence Forms - </a:t>
            </a:r>
            <a:r>
              <a:rPr lang="en-GB" sz="2100" b="1" dirty="0">
                <a:ea typeface="Times New Roman" panose="02020603050405020304" pitchFamily="18" charset="0"/>
                <a:cs typeface="Arial" panose="020B0604020202020204" pitchFamily="34" charset="0"/>
              </a:rPr>
              <a:t>Exclamations</a:t>
            </a:r>
            <a:endParaRPr lang="en-GB" sz="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B345857-6865-4FC6-B3AB-0E0C5116D7B5}"/>
              </a:ext>
            </a:extLst>
          </p:cNvPr>
          <p:cNvSpPr/>
          <p:nvPr/>
        </p:nvSpPr>
        <p:spPr>
          <a:xfrm>
            <a:off x="592849" y="1905434"/>
            <a:ext cx="5852115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100" b="1" dirty="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Exclamations</a:t>
            </a:r>
            <a:r>
              <a:rPr lang="en-GB" sz="2100" dirty="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express strong emotional responses:</a:t>
            </a:r>
          </a:p>
          <a:p>
            <a:r>
              <a:rPr lang="en-GB" sz="2100" dirty="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surprise, anger, pleasure etc.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DB15659-04AA-4C54-BFB0-268949B69346}"/>
              </a:ext>
            </a:extLst>
          </p:cNvPr>
          <p:cNvSpPr txBox="1"/>
          <p:nvPr/>
        </p:nvSpPr>
        <p:spPr>
          <a:xfrm>
            <a:off x="3119284" y="4968828"/>
            <a:ext cx="5458481" cy="553998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500" dirty="0"/>
              <a:t>Exclamations are punctuated with an </a:t>
            </a:r>
            <a:r>
              <a:rPr lang="en-GB" sz="1500" b="1" dirty="0"/>
              <a:t>exclamation mark </a:t>
            </a:r>
            <a:r>
              <a:rPr lang="en-GB" sz="1500" dirty="0"/>
              <a:t>at the end.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FF63802-EF88-4DFB-BCB0-D8F59FAEF1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1922" y="1377252"/>
            <a:ext cx="793700" cy="827786"/>
          </a:xfrm>
          <a:prstGeom prst="rect">
            <a:avLst/>
          </a:prstGeom>
        </p:spPr>
      </p:pic>
      <p:sp>
        <p:nvSpPr>
          <p:cNvPr id="13" name="Speech Bubble: Rectangle with Corners Rounded 12">
            <a:extLst>
              <a:ext uri="{FF2B5EF4-FFF2-40B4-BE49-F238E27FC236}">
                <a16:creationId xmlns:a16="http://schemas.microsoft.com/office/drawing/2014/main" id="{243CDDD4-9F63-40C7-9327-5E0A5E9580E1}"/>
              </a:ext>
            </a:extLst>
          </p:cNvPr>
          <p:cNvSpPr/>
          <p:nvPr/>
        </p:nvSpPr>
        <p:spPr>
          <a:xfrm>
            <a:off x="5699465" y="1304989"/>
            <a:ext cx="1945946" cy="611035"/>
          </a:xfrm>
          <a:prstGeom prst="wedgeRoundRectCallout">
            <a:avLst>
              <a:gd name="adj1" fmla="val 57520"/>
              <a:gd name="adj2" fmla="val 34619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Comic Sans MS" panose="030F0702030302020204" pitchFamily="66" charset="0"/>
              </a:rPr>
              <a:t>Exclamations can be a word or phrase...</a:t>
            </a:r>
          </a:p>
        </p:txBody>
      </p:sp>
      <p:pic>
        <p:nvPicPr>
          <p:cNvPr id="14" name="Picture 13" descr="A drawing of a cartoon character&#10;&#10;Description generated with high confidence">
            <a:extLst>
              <a:ext uri="{FF2B5EF4-FFF2-40B4-BE49-F238E27FC236}">
                <a16:creationId xmlns:a16="http://schemas.microsoft.com/office/drawing/2014/main" id="{154267FE-1D7C-4EA4-AF82-76F550A2ED0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072" y="3427053"/>
            <a:ext cx="480703" cy="746296"/>
          </a:xfrm>
          <a:prstGeom prst="rect">
            <a:avLst/>
          </a:prstGeom>
        </p:spPr>
      </p:pic>
      <p:sp>
        <p:nvSpPr>
          <p:cNvPr id="16" name="Speech Bubble: Rectangle with Corners Rounded 15">
            <a:extLst>
              <a:ext uri="{FF2B5EF4-FFF2-40B4-BE49-F238E27FC236}">
                <a16:creationId xmlns:a16="http://schemas.microsoft.com/office/drawing/2014/main" id="{83CD6B36-4CF4-4A1E-ABC2-DFEA29FE3E6F}"/>
              </a:ext>
            </a:extLst>
          </p:cNvPr>
          <p:cNvSpPr/>
          <p:nvPr/>
        </p:nvSpPr>
        <p:spPr>
          <a:xfrm>
            <a:off x="6865583" y="3344905"/>
            <a:ext cx="1201082" cy="488516"/>
          </a:xfrm>
          <a:prstGeom prst="wedgeRoundRectCallout">
            <a:avLst>
              <a:gd name="adj1" fmla="val -66455"/>
              <a:gd name="adj2" fmla="val 2954"/>
              <a:gd name="adj3" fmla="val 16667"/>
            </a:avLst>
          </a:prstGeom>
          <a:solidFill>
            <a:srgbClr val="FF9933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Comic Sans MS" panose="030F0702030302020204" pitchFamily="66" charset="0"/>
              </a:rPr>
              <a:t>How shocking!</a:t>
            </a:r>
          </a:p>
        </p:txBody>
      </p:sp>
      <p:sp>
        <p:nvSpPr>
          <p:cNvPr id="19" name="Speech Bubble: Rectangle with Corners Rounded 18">
            <a:extLst>
              <a:ext uri="{FF2B5EF4-FFF2-40B4-BE49-F238E27FC236}">
                <a16:creationId xmlns:a16="http://schemas.microsoft.com/office/drawing/2014/main" id="{38BC60E0-0127-4D07-9B01-D08F8BA184F9}"/>
              </a:ext>
            </a:extLst>
          </p:cNvPr>
          <p:cNvSpPr/>
          <p:nvPr/>
        </p:nvSpPr>
        <p:spPr>
          <a:xfrm>
            <a:off x="6141443" y="2447040"/>
            <a:ext cx="1945946" cy="611035"/>
          </a:xfrm>
          <a:prstGeom prst="wedgeRoundRectCallout">
            <a:avLst>
              <a:gd name="adj1" fmla="val 35352"/>
              <a:gd name="adj2" fmla="val -73997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Comic Sans MS" panose="030F0702030302020204" pitchFamily="66" charset="0"/>
              </a:rPr>
              <a:t>But as a complete sentence they begin with </a:t>
            </a:r>
            <a:r>
              <a:rPr lang="en-GB" sz="1200" b="1" dirty="0">
                <a:solidFill>
                  <a:schemeClr val="tx1"/>
                </a:solidFill>
                <a:latin typeface="Comic Sans MS" panose="030F0702030302020204" pitchFamily="66" charset="0"/>
              </a:rPr>
              <a:t>what</a:t>
            </a:r>
            <a:r>
              <a:rPr lang="en-GB" sz="1200" dirty="0">
                <a:solidFill>
                  <a:schemeClr val="tx1"/>
                </a:solidFill>
                <a:latin typeface="Comic Sans MS" panose="030F0702030302020204" pitchFamily="66" charset="0"/>
              </a:rPr>
              <a:t> or </a:t>
            </a:r>
            <a:r>
              <a:rPr lang="en-GB" sz="1200" b="1" dirty="0">
                <a:solidFill>
                  <a:schemeClr val="tx1"/>
                </a:solidFill>
                <a:latin typeface="Comic Sans MS" panose="030F0702030302020204" pitchFamily="66" charset="0"/>
              </a:rPr>
              <a:t>how</a:t>
            </a:r>
            <a:r>
              <a:rPr lang="en-GB" sz="1200" dirty="0">
                <a:solidFill>
                  <a:schemeClr val="tx1"/>
                </a:solidFill>
                <a:latin typeface="Comic Sans MS" panose="030F0702030302020204" pitchFamily="66" charset="0"/>
              </a:rPr>
              <a:t>.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E86047F-B55D-4D5D-B5F9-BEB5459E7FBF}"/>
              </a:ext>
            </a:extLst>
          </p:cNvPr>
          <p:cNvCxnSpPr>
            <a:cxnSpLocks/>
          </p:cNvCxnSpPr>
          <p:nvPr/>
        </p:nvCxnSpPr>
        <p:spPr>
          <a:xfrm>
            <a:off x="621001" y="3152250"/>
            <a:ext cx="446912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2DF5373-E28E-48B8-9C00-471FA5F08B52}"/>
              </a:ext>
            </a:extLst>
          </p:cNvPr>
          <p:cNvCxnSpPr>
            <a:cxnSpLocks/>
          </p:cNvCxnSpPr>
          <p:nvPr/>
        </p:nvCxnSpPr>
        <p:spPr>
          <a:xfrm>
            <a:off x="621001" y="3562529"/>
            <a:ext cx="446912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B70F5E3-53B4-49D7-8C51-3BB3A9EDAB01}"/>
              </a:ext>
            </a:extLst>
          </p:cNvPr>
          <p:cNvCxnSpPr>
            <a:cxnSpLocks/>
          </p:cNvCxnSpPr>
          <p:nvPr/>
        </p:nvCxnSpPr>
        <p:spPr>
          <a:xfrm>
            <a:off x="621001" y="3988201"/>
            <a:ext cx="446912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A68E95D-377F-4824-BB39-56D1DDE3FC38}"/>
              </a:ext>
            </a:extLst>
          </p:cNvPr>
          <p:cNvCxnSpPr>
            <a:cxnSpLocks/>
          </p:cNvCxnSpPr>
          <p:nvPr/>
        </p:nvCxnSpPr>
        <p:spPr>
          <a:xfrm>
            <a:off x="621001" y="4460179"/>
            <a:ext cx="446912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2FC7D77-66D4-46C7-AF12-8A5857E0C7AC}"/>
              </a:ext>
            </a:extLst>
          </p:cNvPr>
          <p:cNvCxnSpPr>
            <a:cxnSpLocks/>
          </p:cNvCxnSpPr>
          <p:nvPr/>
        </p:nvCxnSpPr>
        <p:spPr>
          <a:xfrm>
            <a:off x="6815577" y="3022829"/>
            <a:ext cx="363892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71DB570-20D9-42FA-8F1B-BC36C036B243}"/>
              </a:ext>
            </a:extLst>
          </p:cNvPr>
          <p:cNvCxnSpPr>
            <a:cxnSpLocks/>
          </p:cNvCxnSpPr>
          <p:nvPr/>
        </p:nvCxnSpPr>
        <p:spPr>
          <a:xfrm>
            <a:off x="7425000" y="3022829"/>
            <a:ext cx="278221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6635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6" grpId="0"/>
      <p:bldP spid="22" grpId="0"/>
      <p:bldP spid="21" grpId="0" animBg="1"/>
      <p:bldP spid="13" grpId="0" animBg="1"/>
      <p:bldP spid="16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79828" y="1205426"/>
            <a:ext cx="8356209" cy="4389120"/>
          </a:xfrm>
          <a:prstGeom prst="rect">
            <a:avLst/>
          </a:prstGeom>
          <a:noFill/>
          <a:ln w="635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88202B6-B3D4-4B2C-8362-76438A471B2E}"/>
              </a:ext>
            </a:extLst>
          </p:cNvPr>
          <p:cNvSpPr txBox="1"/>
          <p:nvPr/>
        </p:nvSpPr>
        <p:spPr>
          <a:xfrm>
            <a:off x="592849" y="2351038"/>
            <a:ext cx="4008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+mj-lt"/>
              </a:rPr>
              <a:t>Professor Flitwick did recognise Harry</a:t>
            </a:r>
            <a:endParaRPr lang="en-GB" i="1" dirty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65E1D6A-7486-41F1-8B61-320BF032DE00}"/>
              </a:ext>
            </a:extLst>
          </p:cNvPr>
          <p:cNvSpPr txBox="1"/>
          <p:nvPr/>
        </p:nvSpPr>
        <p:spPr>
          <a:xfrm>
            <a:off x="592849" y="1314897"/>
            <a:ext cx="795397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 can identify a sentence’s form by looking at its purpose.</a:t>
            </a:r>
            <a:endParaRPr lang="en-GB" sz="6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2" name="Speech Bubble: Rectangle with Corners Rounded 11">
            <a:extLst>
              <a:ext uri="{FF2B5EF4-FFF2-40B4-BE49-F238E27FC236}">
                <a16:creationId xmlns:a16="http://schemas.microsoft.com/office/drawing/2014/main" id="{BD8ED59A-EBC9-4A6A-B9B7-3F355604EDF7}"/>
              </a:ext>
            </a:extLst>
          </p:cNvPr>
          <p:cNvSpPr/>
          <p:nvPr/>
        </p:nvSpPr>
        <p:spPr>
          <a:xfrm>
            <a:off x="6194323" y="1920735"/>
            <a:ext cx="2223320" cy="611035"/>
          </a:xfrm>
          <a:prstGeom prst="wedgeRoundRectCallout">
            <a:avLst>
              <a:gd name="adj1" fmla="val 35352"/>
              <a:gd name="adj2" fmla="val -73997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Comic Sans MS" panose="030F0702030302020204" pitchFamily="66" charset="0"/>
              </a:rPr>
              <a:t>Is it giving information? 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latin typeface="Comic Sans MS" panose="030F0702030302020204" pitchFamily="66" charset="0"/>
              </a:rPr>
              <a:t>– </a:t>
            </a:r>
            <a:r>
              <a:rPr lang="en-GB" sz="1200" i="1" dirty="0">
                <a:solidFill>
                  <a:schemeClr val="tx1"/>
                </a:solidFill>
                <a:latin typeface="Comic Sans MS" panose="030F0702030302020204" pitchFamily="66" charset="0"/>
              </a:rPr>
              <a:t>statement.</a:t>
            </a:r>
          </a:p>
        </p:txBody>
      </p:sp>
      <p:sp>
        <p:nvSpPr>
          <p:cNvPr id="13" name="Speech Bubble: Rectangle with Corners Rounded 12">
            <a:extLst>
              <a:ext uri="{FF2B5EF4-FFF2-40B4-BE49-F238E27FC236}">
                <a16:creationId xmlns:a16="http://schemas.microsoft.com/office/drawing/2014/main" id="{6E8E8717-377C-4452-B144-CE79ADBBAF32}"/>
              </a:ext>
            </a:extLst>
          </p:cNvPr>
          <p:cNvSpPr/>
          <p:nvPr/>
        </p:nvSpPr>
        <p:spPr>
          <a:xfrm>
            <a:off x="6194323" y="2797675"/>
            <a:ext cx="2223320" cy="611035"/>
          </a:xfrm>
          <a:prstGeom prst="wedgeRoundRectCallout">
            <a:avLst>
              <a:gd name="adj1" fmla="val 35352"/>
              <a:gd name="adj2" fmla="val -73997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Comic Sans MS" panose="030F0702030302020204" pitchFamily="66" charset="0"/>
              </a:rPr>
              <a:t>Is it seeking information? 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latin typeface="Comic Sans MS" panose="030F0702030302020204" pitchFamily="66" charset="0"/>
              </a:rPr>
              <a:t>– </a:t>
            </a:r>
            <a:r>
              <a:rPr lang="en-GB" sz="1200" i="1" dirty="0">
                <a:solidFill>
                  <a:schemeClr val="tx1"/>
                </a:solidFill>
                <a:latin typeface="Comic Sans MS" panose="030F0702030302020204" pitchFamily="66" charset="0"/>
              </a:rPr>
              <a:t>question.</a:t>
            </a:r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D2D0B4BA-90FF-46D5-8352-D071805700DD}"/>
              </a:ext>
            </a:extLst>
          </p:cNvPr>
          <p:cNvSpPr/>
          <p:nvPr/>
        </p:nvSpPr>
        <p:spPr>
          <a:xfrm>
            <a:off x="6208208" y="3687263"/>
            <a:ext cx="2209434" cy="611035"/>
          </a:xfrm>
          <a:prstGeom prst="wedgeRoundRectCallout">
            <a:avLst>
              <a:gd name="adj1" fmla="val 35352"/>
              <a:gd name="adj2" fmla="val -73997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Comic Sans MS" panose="030F0702030302020204" pitchFamily="66" charset="0"/>
              </a:rPr>
              <a:t>Is it giving instructions? 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latin typeface="Comic Sans MS" panose="030F0702030302020204" pitchFamily="66" charset="0"/>
              </a:rPr>
              <a:t>– </a:t>
            </a:r>
            <a:r>
              <a:rPr lang="en-GB" sz="1200" i="1" dirty="0">
                <a:solidFill>
                  <a:schemeClr val="tx1"/>
                </a:solidFill>
                <a:latin typeface="Comic Sans MS" panose="030F0702030302020204" pitchFamily="66" charset="0"/>
              </a:rPr>
              <a:t>command.</a:t>
            </a:r>
          </a:p>
        </p:txBody>
      </p:sp>
      <p:sp>
        <p:nvSpPr>
          <p:cNvPr id="15" name="Speech Bubble: Rectangle with Corners Rounded 14">
            <a:extLst>
              <a:ext uri="{FF2B5EF4-FFF2-40B4-BE49-F238E27FC236}">
                <a16:creationId xmlns:a16="http://schemas.microsoft.com/office/drawing/2014/main" id="{82B9FB80-10A9-4319-B5C5-02F4558452B8}"/>
              </a:ext>
            </a:extLst>
          </p:cNvPr>
          <p:cNvSpPr/>
          <p:nvPr/>
        </p:nvSpPr>
        <p:spPr>
          <a:xfrm>
            <a:off x="6230434" y="4638630"/>
            <a:ext cx="2187209" cy="611035"/>
          </a:xfrm>
          <a:prstGeom prst="wedgeRoundRectCallout">
            <a:avLst>
              <a:gd name="adj1" fmla="val 35352"/>
              <a:gd name="adj2" fmla="val -73997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Comic Sans MS" panose="030F0702030302020204" pitchFamily="66" charset="0"/>
              </a:rPr>
              <a:t>Is it an emotional reaction? 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latin typeface="Comic Sans MS" panose="030F0702030302020204" pitchFamily="66" charset="0"/>
              </a:rPr>
              <a:t>– </a:t>
            </a:r>
            <a:r>
              <a:rPr lang="en-GB" sz="1200" i="1" dirty="0">
                <a:solidFill>
                  <a:schemeClr val="tx1"/>
                </a:solidFill>
                <a:latin typeface="Comic Sans MS" panose="030F0702030302020204" pitchFamily="66" charset="0"/>
              </a:rPr>
              <a:t>exclamation.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121118E-131C-4872-8CDE-29EA6432C84D}"/>
              </a:ext>
            </a:extLst>
          </p:cNvPr>
          <p:cNvSpPr txBox="1"/>
          <p:nvPr/>
        </p:nvSpPr>
        <p:spPr>
          <a:xfrm>
            <a:off x="592849" y="2767073"/>
            <a:ext cx="4008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+mj-lt"/>
              </a:rPr>
              <a:t>Did Professor Flitwick recognise Harry</a:t>
            </a:r>
            <a:endParaRPr lang="en-GB" i="1" dirty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38A96E5-55EA-42AF-AAE6-16D02BFDB132}"/>
              </a:ext>
            </a:extLst>
          </p:cNvPr>
          <p:cNvSpPr txBox="1"/>
          <p:nvPr/>
        </p:nvSpPr>
        <p:spPr>
          <a:xfrm>
            <a:off x="592849" y="3228564"/>
            <a:ext cx="4008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+mj-lt"/>
              </a:rPr>
              <a:t> Recognise Harry, Professor Flitwick</a:t>
            </a:r>
            <a:endParaRPr lang="en-GB" i="1" dirty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BDDFFA6-D323-459F-B741-A9F58E7571E3}"/>
              </a:ext>
            </a:extLst>
          </p:cNvPr>
          <p:cNvSpPr txBox="1"/>
          <p:nvPr/>
        </p:nvSpPr>
        <p:spPr>
          <a:xfrm>
            <a:off x="592849" y="3690056"/>
            <a:ext cx="4362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+mj-lt"/>
              </a:rPr>
              <a:t> How Professor Flitwick did recognise Harry </a:t>
            </a:r>
            <a:endParaRPr lang="en-GB" i="1" dirty="0">
              <a:solidFill>
                <a:srgbClr val="00B0F0"/>
              </a:solidFill>
              <a:latin typeface="+mj-lt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5448C053-31C2-49DF-BD32-0EACF0D513B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494" y="4638630"/>
            <a:ext cx="793700" cy="827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34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uiExpand="1" build="p"/>
      <p:bldP spid="12" grpId="0" animBg="1"/>
      <p:bldP spid="13" grpId="0" animBg="1"/>
      <p:bldP spid="14" grpId="0" animBg="1"/>
      <p:bldP spid="15" grpId="0" animBg="1"/>
      <p:bldP spid="16" grpId="0" uiExpand="1" build="p"/>
      <p:bldP spid="19" grpId="0" uiExpand="1" build="p"/>
      <p:bldP spid="2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729</TotalTime>
  <Words>891</Words>
  <Application>Microsoft Office PowerPoint</Application>
  <PresentationFormat>On-screen Show (4:3)</PresentationFormat>
  <Paragraphs>130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Arial Narrow</vt:lpstr>
      <vt:lpstr>Calibri</vt:lpstr>
      <vt:lpstr>Comic Sans MS</vt:lpstr>
      <vt:lpstr>Corbel</vt:lpstr>
      <vt:lpstr>Times New Roman</vt:lpstr>
      <vt:lpstr>Wingdings</vt:lpstr>
      <vt:lpstr>Wingdings 2</vt:lpstr>
      <vt:lpstr>Wingdings 3</vt:lpstr>
      <vt:lpstr>Module</vt:lpstr>
      <vt:lpstr>PowerPoint Presentation</vt:lpstr>
      <vt:lpstr>  Sentence Forms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Character Study: Severus Snape</vt:lpstr>
      <vt:lpstr>How does the the writer…? Use the previous slide and find evidence and try to answer each question in a different way. Answer as many as you can – use different evidence each time.</vt:lpstr>
      <vt:lpstr>Create your head of house.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J Tickle</dc:creator>
  <cp:lastModifiedBy>Mrs M Mounfield</cp:lastModifiedBy>
  <cp:revision>143</cp:revision>
  <dcterms:created xsi:type="dcterms:W3CDTF">2014-02-19T20:00:52Z</dcterms:created>
  <dcterms:modified xsi:type="dcterms:W3CDTF">2020-05-29T09:59:14Z</dcterms:modified>
</cp:coreProperties>
</file>